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handoutMasterIdLst>
    <p:handoutMasterId r:id="rId88"/>
  </p:handoutMasterIdLst>
  <p:sldIdLst>
    <p:sldId id="664" r:id="rId2"/>
    <p:sldId id="669" r:id="rId3"/>
    <p:sldId id="668" r:id="rId4"/>
    <p:sldId id="667" r:id="rId5"/>
    <p:sldId id="665" r:id="rId6"/>
    <p:sldId id="666" r:id="rId7"/>
    <p:sldId id="555" r:id="rId8"/>
    <p:sldId id="554" r:id="rId9"/>
    <p:sldId id="559" r:id="rId10"/>
    <p:sldId id="317" r:id="rId11"/>
    <p:sldId id="353" r:id="rId12"/>
    <p:sldId id="352" r:id="rId13"/>
    <p:sldId id="354" r:id="rId14"/>
    <p:sldId id="355" r:id="rId15"/>
    <p:sldId id="541" r:id="rId16"/>
    <p:sldId id="266" r:id="rId17"/>
    <p:sldId id="264" r:id="rId18"/>
    <p:sldId id="356" r:id="rId19"/>
    <p:sldId id="268" r:id="rId20"/>
    <p:sldId id="632" r:id="rId21"/>
    <p:sldId id="319" r:id="rId22"/>
    <p:sldId id="323" r:id="rId23"/>
    <p:sldId id="320" r:id="rId24"/>
    <p:sldId id="296" r:id="rId25"/>
    <p:sldId id="293" r:id="rId26"/>
    <p:sldId id="499" r:id="rId27"/>
    <p:sldId id="387" r:id="rId28"/>
    <p:sldId id="385" r:id="rId29"/>
    <p:sldId id="422" r:id="rId30"/>
    <p:sldId id="386" r:id="rId31"/>
    <p:sldId id="560" r:id="rId32"/>
    <p:sldId id="663" r:id="rId33"/>
    <p:sldId id="423" r:id="rId34"/>
    <p:sldId id="424" r:id="rId35"/>
    <p:sldId id="425" r:id="rId36"/>
    <p:sldId id="426" r:id="rId37"/>
    <p:sldId id="427" r:id="rId38"/>
    <p:sldId id="452" r:id="rId39"/>
    <p:sldId id="453" r:id="rId40"/>
    <p:sldId id="476" r:id="rId41"/>
    <p:sldId id="297" r:id="rId42"/>
    <p:sldId id="477" r:id="rId43"/>
    <p:sldId id="309" r:id="rId44"/>
    <p:sldId id="539" r:id="rId45"/>
    <p:sldId id="310" r:id="rId46"/>
    <p:sldId id="542" r:id="rId47"/>
    <p:sldId id="314" r:id="rId48"/>
    <p:sldId id="543" r:id="rId49"/>
    <p:sldId id="544" r:id="rId50"/>
    <p:sldId id="545" r:id="rId51"/>
    <p:sldId id="283" r:id="rId52"/>
    <p:sldId id="546" r:id="rId53"/>
    <p:sldId id="547" r:id="rId54"/>
    <p:sldId id="548" r:id="rId55"/>
    <p:sldId id="549" r:id="rId56"/>
    <p:sldId id="550" r:id="rId57"/>
    <p:sldId id="634" r:id="rId58"/>
    <p:sldId id="635" r:id="rId59"/>
    <p:sldId id="636" r:id="rId60"/>
    <p:sldId id="637" r:id="rId61"/>
    <p:sldId id="638" r:id="rId62"/>
    <p:sldId id="639" r:id="rId63"/>
    <p:sldId id="640" r:id="rId64"/>
    <p:sldId id="641" r:id="rId65"/>
    <p:sldId id="642" r:id="rId66"/>
    <p:sldId id="643" r:id="rId67"/>
    <p:sldId id="644" r:id="rId68"/>
    <p:sldId id="645" r:id="rId69"/>
    <p:sldId id="646" r:id="rId70"/>
    <p:sldId id="647" r:id="rId71"/>
    <p:sldId id="648" r:id="rId72"/>
    <p:sldId id="649" r:id="rId73"/>
    <p:sldId id="650" r:id="rId74"/>
    <p:sldId id="651" r:id="rId75"/>
    <p:sldId id="652" r:id="rId76"/>
    <p:sldId id="653" r:id="rId77"/>
    <p:sldId id="654" r:id="rId78"/>
    <p:sldId id="655" r:id="rId79"/>
    <p:sldId id="656" r:id="rId80"/>
    <p:sldId id="657" r:id="rId81"/>
    <p:sldId id="658" r:id="rId82"/>
    <p:sldId id="659" r:id="rId83"/>
    <p:sldId id="660" r:id="rId84"/>
    <p:sldId id="661" r:id="rId85"/>
    <p:sldId id="662" r:id="rId86"/>
  </p:sldIdLst>
  <p:sldSz cx="9144000" cy="5143500" type="screen16x9"/>
  <p:notesSz cx="6858000" cy="9144000"/>
  <p:custDataLst>
    <p:tags r:id="rId89"/>
  </p:custDataLst>
  <p:defaultTextStyle>
    <a:defPPr>
      <a:defRPr lang="zh-CN"/>
    </a:defPPr>
    <a:lvl1pPr marL="0" lvl="0"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342900" lvl="1"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50">
          <p15:clr>
            <a:srgbClr val="A4A3A4"/>
          </p15:clr>
        </p15:guide>
        <p15:guide id="2" pos="284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100" d="100"/>
          <a:sy n="100" d="100"/>
        </p:scale>
        <p:origin x="-3864" y="-1818"/>
      </p:cViewPr>
      <p:guideLst>
        <p:guide orient="horz" pos="350"/>
        <p:guide pos="2842"/>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a:latin typeface="Arial" panose="020B0604020202020204" pitchFamily="34" charset="0"/>
                <a:ea typeface="宋体" panose="02010600030101010101" pitchFamily="2" charset="-122"/>
                <a:cs typeface="+mn-cs"/>
              </a:rPr>
              <a:pPr lvl="0" algn="r" eaLnBrk="1" fontAlgn="base" hangingPunct="1"/>
              <a:t>‹#›</a:t>
            </a:fld>
            <a:endParaRPr lang="zh-CN" altLang="en-US" sz="1200" strike="noStrike" noProof="1"/>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1966138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眉占位符 7"/>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敬业与乐业</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76855440"/>
      </p:ext>
    </p:extLst>
  </p:cSld>
  <p:clrMap bg1="lt1" tx1="dk1" bg2="lt2" tx2="dk2" accent1="accent1" accent2="accent2" accent3="accent3" accent4="accent4" accent5="accent5" accent6="accent6" hlink="hlink" folHlink="folHlink"/>
  <p:hf sldNum="0"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3798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fld id="{79E7EFAE-3406-414B-BE9A-269D62FFC037}" type="slidenum">
              <a:rPr lang="zh-CN" altLang="en-US"/>
              <a:pPr/>
              <a:t>‹#›</a:t>
            </a:fld>
            <a:endParaRPr lang="zh-CN" altLang="en-US"/>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49357856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514350" rtl="0" eaLnBrk="0" fontAlgn="base" hangingPunct="0">
        <a:spcBef>
          <a:spcPct val="0"/>
        </a:spcBef>
        <a:spcAft>
          <a:spcPct val="0"/>
        </a:spcAft>
        <a:defRPr sz="2500">
          <a:solidFill>
            <a:schemeClr val="tx1"/>
          </a:solidFill>
          <a:latin typeface="Impact" panose="020B0806030902050204" pitchFamily="34" charset="0"/>
          <a:ea typeface="微软雅黑" panose="020B0503020204020204" pitchFamily="34" charset="-122"/>
        </a:defRPr>
      </a:lvl2pPr>
      <a:lvl3pPr algn="ctr" defTabSz="514350" rtl="0" eaLnBrk="0" fontAlgn="base" hangingPunct="0">
        <a:spcBef>
          <a:spcPct val="0"/>
        </a:spcBef>
        <a:spcAft>
          <a:spcPct val="0"/>
        </a:spcAft>
        <a:defRPr sz="2500">
          <a:solidFill>
            <a:schemeClr val="tx1"/>
          </a:solidFill>
          <a:latin typeface="Impact" panose="020B0806030902050204" pitchFamily="34" charset="0"/>
          <a:ea typeface="微软雅黑" panose="020B0503020204020204" pitchFamily="34" charset="-122"/>
        </a:defRPr>
      </a:lvl3pPr>
      <a:lvl4pPr algn="ctr" defTabSz="514350" rtl="0" eaLnBrk="0" fontAlgn="base" hangingPunct="0">
        <a:spcBef>
          <a:spcPct val="0"/>
        </a:spcBef>
        <a:spcAft>
          <a:spcPct val="0"/>
        </a:spcAft>
        <a:defRPr sz="2500">
          <a:solidFill>
            <a:schemeClr val="tx1"/>
          </a:solidFill>
          <a:latin typeface="Impact" panose="020B0806030902050204" pitchFamily="34" charset="0"/>
          <a:ea typeface="微软雅黑" panose="020B0503020204020204" pitchFamily="34" charset="-122"/>
        </a:defRPr>
      </a:lvl4pPr>
      <a:lvl5pPr algn="ctr" defTabSz="514350" rtl="0" eaLnBrk="0" fontAlgn="base" hangingPunct="0">
        <a:spcBef>
          <a:spcPct val="0"/>
        </a:spcBef>
        <a:spcAft>
          <a:spcPct val="0"/>
        </a:spcAft>
        <a:defRPr sz="2500">
          <a:solidFill>
            <a:schemeClr val="tx1"/>
          </a:solidFill>
          <a:latin typeface="Impact" panose="020B0806030902050204" pitchFamily="34" charset="0"/>
          <a:ea typeface="微软雅黑" panose="020B0503020204020204" pitchFamily="34" charset="-122"/>
        </a:defRPr>
      </a:lvl5pPr>
      <a:lvl6pPr marL="342900" algn="ctr" defTabSz="514350" rtl="0" fontAlgn="base">
        <a:spcBef>
          <a:spcPct val="0"/>
        </a:spcBef>
        <a:spcAft>
          <a:spcPct val="0"/>
        </a:spcAft>
        <a:defRPr sz="2500">
          <a:solidFill>
            <a:schemeClr val="tx1"/>
          </a:solidFill>
          <a:latin typeface="Impact" panose="020B0806030902050204" pitchFamily="34" charset="0"/>
          <a:ea typeface="微软雅黑" panose="020B0503020204020204" pitchFamily="34" charset="-122"/>
        </a:defRPr>
      </a:lvl6pPr>
      <a:lvl7pPr marL="685800" algn="ctr" defTabSz="514350" rtl="0" fontAlgn="base">
        <a:spcBef>
          <a:spcPct val="0"/>
        </a:spcBef>
        <a:spcAft>
          <a:spcPct val="0"/>
        </a:spcAft>
        <a:defRPr sz="2500">
          <a:solidFill>
            <a:schemeClr val="tx1"/>
          </a:solidFill>
          <a:latin typeface="Impact" panose="020B0806030902050204" pitchFamily="34" charset="0"/>
          <a:ea typeface="微软雅黑" panose="020B0503020204020204" pitchFamily="34" charset="-122"/>
        </a:defRPr>
      </a:lvl7pPr>
      <a:lvl8pPr marL="1028700" algn="ctr" defTabSz="514350" rtl="0" fontAlgn="base">
        <a:spcBef>
          <a:spcPct val="0"/>
        </a:spcBef>
        <a:spcAft>
          <a:spcPct val="0"/>
        </a:spcAft>
        <a:defRPr sz="2500">
          <a:solidFill>
            <a:schemeClr val="tx1"/>
          </a:solidFill>
          <a:latin typeface="Impact" panose="020B0806030902050204" pitchFamily="34" charset="0"/>
          <a:ea typeface="微软雅黑" panose="020B0503020204020204" pitchFamily="34" charset="-122"/>
        </a:defRPr>
      </a:lvl8pPr>
      <a:lvl9pPr marL="1371600" algn="ctr" defTabSz="514350" rtl="0" fontAlgn="base">
        <a:spcBef>
          <a:spcPct val="0"/>
        </a:spcBef>
        <a:spcAft>
          <a:spcPct val="0"/>
        </a:spcAft>
        <a:defRPr sz="25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ts val="1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ts val="1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ts val="1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spcBef>
          <a:spcPts val="1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ts val="1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ts val="1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ts val="1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ts val="1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ts val="1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61.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69.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1.xml"/><Relationship Id="rId1" Type="http://schemas.openxmlformats.org/officeDocument/2006/relationships/vmlDrawing" Target="../drawings/vmlDrawing14.vml"/></Relationships>
</file>

<file path=ppt/slides/_rels/slide71.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72.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1.xml"/><Relationship Id="rId1" Type="http://schemas.openxmlformats.org/officeDocument/2006/relationships/vmlDrawing" Target="../drawings/vmlDrawing16.vml"/></Relationships>
</file>

<file path=ppt/slides/_rels/slide73.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1.xml"/><Relationship Id="rId1" Type="http://schemas.openxmlformats.org/officeDocument/2006/relationships/vmlDrawing" Target="../drawings/vmlDrawing17.vml"/></Relationships>
</file>

<file path=ppt/slides/_rels/slide74.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1.xml"/><Relationship Id="rId1" Type="http://schemas.openxmlformats.org/officeDocument/2006/relationships/vmlDrawing" Target="../drawings/vmlDrawing18.vml"/></Relationships>
</file>

<file path=ppt/slides/_rels/slide75.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1.xml"/><Relationship Id="rId1" Type="http://schemas.openxmlformats.org/officeDocument/2006/relationships/vmlDrawing" Target="../drawings/vmlDrawing19.vml"/></Relationships>
</file>

<file path=ppt/slides/_rels/slide76.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1.xml"/><Relationship Id="rId1" Type="http://schemas.openxmlformats.org/officeDocument/2006/relationships/vmlDrawing" Target="../drawings/vmlDrawing20.vml"/></Relationships>
</file>

<file path=ppt/slides/_rels/slide77.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1.xml"/><Relationship Id="rId1" Type="http://schemas.openxmlformats.org/officeDocument/2006/relationships/vmlDrawing" Target="../drawings/vmlDrawing21.vml"/></Relationships>
</file>

<file path=ppt/slides/_rels/slide78.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1.xml"/><Relationship Id="rId1" Type="http://schemas.openxmlformats.org/officeDocument/2006/relationships/vmlDrawing" Target="../drawings/vmlDrawing22.vml"/></Relationships>
</file>

<file path=ppt/slides/_rels/slide79.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1.xml"/><Relationship Id="rId1" Type="http://schemas.openxmlformats.org/officeDocument/2006/relationships/vmlDrawing" Target="../drawings/vmlDrawing23.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1.xml"/><Relationship Id="rId1" Type="http://schemas.openxmlformats.org/officeDocument/2006/relationships/vmlDrawing" Target="../drawings/vmlDrawing24.vml"/></Relationships>
</file>

<file path=ppt/slides/_rels/slide81.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1.xml"/><Relationship Id="rId1" Type="http://schemas.openxmlformats.org/officeDocument/2006/relationships/vmlDrawing" Target="../drawings/vmlDrawing25.vml"/></Relationships>
</file>

<file path=ppt/slides/_rels/slide82.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1.xml"/><Relationship Id="rId1" Type="http://schemas.openxmlformats.org/officeDocument/2006/relationships/vmlDrawing" Target="../drawings/vmlDrawing26.vml"/></Relationships>
</file>

<file path=ppt/slides/_rels/slide83.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1.xml"/><Relationship Id="rId1" Type="http://schemas.openxmlformats.org/officeDocument/2006/relationships/vmlDrawing" Target="../drawings/vmlDrawing27.vml"/></Relationships>
</file>

<file path=ppt/slides/_rels/slide84.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1.xml"/><Relationship Id="rId1" Type="http://schemas.openxmlformats.org/officeDocument/2006/relationships/vmlDrawing" Target="../drawings/vmlDrawing28.vml"/></Relationships>
</file>

<file path=ppt/slides/_rels/slide8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ext>
            </a:extLst>
          </a:blip>
          <a:stretch>
            <a:fillRect/>
          </a:stretch>
        </p:blipFill>
        <p:spPr>
          <a:xfrm>
            <a:off x="0" y="0"/>
            <a:ext cx="9144000" cy="5143500"/>
          </a:xfrm>
          <a:prstGeom prst="rect">
            <a:avLst/>
          </a:prstGeom>
        </p:spPr>
      </p:pic>
      <p:sp>
        <p:nvSpPr>
          <p:cNvPr id="14" name="文本框 3"/>
          <p:cNvSpPr txBox="1"/>
          <p:nvPr/>
        </p:nvSpPr>
        <p:spPr>
          <a:xfrm>
            <a:off x="185889" y="193187"/>
            <a:ext cx="330506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b="1" smtClean="0">
                <a:solidFill>
                  <a:schemeClr val="accent5">
                    <a:lumMod val="75000"/>
                  </a:schemeClr>
                </a:solidFill>
                <a:latin typeface="方正正大黑简体" panose="02000000000000000000" pitchFamily="2" charset="-122"/>
                <a:ea typeface="方正正大黑简体" panose="02000000000000000000" pitchFamily="2" charset="-122"/>
              </a:rPr>
              <a:t>部编版</a:t>
            </a:r>
            <a:r>
              <a:rPr lang="en-US" altLang="zh-CN" b="1" smtClean="0">
                <a:solidFill>
                  <a:schemeClr val="accent5">
                    <a:lumMod val="75000"/>
                  </a:schemeClr>
                </a:solidFill>
                <a:latin typeface="方正正大黑简体" panose="02000000000000000000" pitchFamily="2" charset="-122"/>
                <a:ea typeface="方正正大黑简体" panose="02000000000000000000" pitchFamily="2" charset="-122"/>
              </a:rPr>
              <a:t>· </a:t>
            </a:r>
            <a:r>
              <a:rPr lang="zh-CN" altLang="en-US" b="1" smtClean="0">
                <a:solidFill>
                  <a:schemeClr val="accent5">
                    <a:lumMod val="75000"/>
                  </a:schemeClr>
                </a:solidFill>
                <a:latin typeface="方正正大黑简体" panose="02000000000000000000" pitchFamily="2" charset="-122"/>
                <a:ea typeface="方正正大黑简体" panose="02000000000000000000" pitchFamily="2" charset="-122"/>
              </a:rPr>
              <a:t>语文</a:t>
            </a:r>
            <a:r>
              <a:rPr lang="en-US" altLang="zh-CN" b="1" smtClean="0">
                <a:solidFill>
                  <a:schemeClr val="accent5">
                    <a:lumMod val="75000"/>
                  </a:schemeClr>
                </a:solidFill>
                <a:latin typeface="方正正大黑简体" panose="02000000000000000000" pitchFamily="2" charset="-122"/>
                <a:ea typeface="方正正大黑简体" panose="02000000000000000000" pitchFamily="2" charset="-122"/>
              </a:rPr>
              <a:t>· </a:t>
            </a:r>
            <a:r>
              <a:rPr lang="zh-CN" altLang="en-US" b="1" smtClean="0">
                <a:solidFill>
                  <a:schemeClr val="accent5">
                    <a:lumMod val="75000"/>
                  </a:schemeClr>
                </a:solidFill>
                <a:latin typeface="方正正大黑简体" panose="02000000000000000000" pitchFamily="2" charset="-122"/>
                <a:ea typeface="方正正大黑简体" panose="02000000000000000000" pitchFamily="2" charset="-122"/>
              </a:rPr>
              <a:t>九年级（上）</a:t>
            </a:r>
            <a:endParaRPr lang="zh-CN" altLang="en-US" b="1">
              <a:solidFill>
                <a:schemeClr val="accent5">
                  <a:lumMod val="75000"/>
                </a:schemeClr>
              </a:solidFill>
              <a:latin typeface="方正正大黑简体" panose="02000000000000000000" pitchFamily="2" charset="-122"/>
              <a:ea typeface="方正正大黑简体" panose="02000000000000000000" pitchFamily="2" charset="-122"/>
            </a:endParaRPr>
          </a:p>
        </p:txBody>
      </p:sp>
      <p:sp>
        <p:nvSpPr>
          <p:cNvPr id="16" name="圆角矩形 15"/>
          <p:cNvSpPr/>
          <p:nvPr/>
        </p:nvSpPr>
        <p:spPr>
          <a:xfrm>
            <a:off x="2256931" y="1419622"/>
            <a:ext cx="4630138"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3200" b="1">
                <a:solidFill>
                  <a:srgbClr val="A91E18"/>
                </a:solidFill>
                <a:latin typeface="微软雅黑" panose="020B0503020204020204" pitchFamily="34" charset="-122"/>
                <a:ea typeface="微软雅黑" panose="020B0503020204020204" pitchFamily="34" charset="-122"/>
              </a:rPr>
              <a:t>6 </a:t>
            </a:r>
            <a:r>
              <a:rPr lang="en-US" altLang="zh-CN" sz="3200" b="1" smtClean="0">
                <a:solidFill>
                  <a:srgbClr val="A91E18"/>
                </a:solidFill>
                <a:latin typeface="微软雅黑" panose="020B0503020204020204" pitchFamily="34" charset="-122"/>
                <a:ea typeface="微软雅黑" panose="020B0503020204020204" pitchFamily="34" charset="-122"/>
              </a:rPr>
              <a:t> </a:t>
            </a:r>
            <a:r>
              <a:rPr lang="zh-CN" altLang="en-US" sz="3200" b="1" smtClean="0">
                <a:solidFill>
                  <a:srgbClr val="A91E18"/>
                </a:solidFill>
                <a:latin typeface="微软雅黑" panose="020B0503020204020204" pitchFamily="34" charset="-122"/>
                <a:ea typeface="微软雅黑" panose="020B0503020204020204" pitchFamily="34" charset="-122"/>
              </a:rPr>
              <a:t>敬</a:t>
            </a:r>
            <a:r>
              <a:rPr lang="zh-CN" altLang="en-US" sz="3200" b="1">
                <a:solidFill>
                  <a:srgbClr val="A91E18"/>
                </a:solidFill>
                <a:latin typeface="微软雅黑" panose="020B0503020204020204" pitchFamily="34" charset="-122"/>
                <a:ea typeface="微软雅黑" panose="020B0503020204020204" pitchFamily="34" charset="-122"/>
              </a:rPr>
              <a:t>业与乐业</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49380152"/>
      </p:ext>
    </p:ext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827584" y="1724707"/>
            <a:ext cx="523220" cy="530915"/>
          </a:xfrm>
          <a:prstGeom prst="rect">
            <a:avLst/>
          </a:prstGeom>
          <a:noFill/>
        </p:spPr>
        <p:txBody>
          <a:bodyPr wrap="none" lIns="68580" tIns="34290" rIns="68580" bIns="34290">
            <a:spAutoFit/>
          </a:bodyPr>
          <a:lstStyle/>
          <a:p>
            <a:pPr>
              <a:defRPr/>
            </a:pPr>
            <a:r>
              <a:rPr lang="zh-CN" altLang="en-US" sz="3000" b="1">
                <a:solidFill>
                  <a:srgbClr val="0000FF"/>
                </a:solidFill>
                <a:latin typeface="楷体" pitchFamily="49" charset="-122"/>
                <a:ea typeface="楷体" pitchFamily="49" charset="-122"/>
              </a:rPr>
              <a:t>丧</a:t>
            </a:r>
          </a:p>
        </p:txBody>
      </p:sp>
      <p:sp>
        <p:nvSpPr>
          <p:cNvPr id="7" name="左大括号 6"/>
          <p:cNvSpPr/>
          <p:nvPr/>
        </p:nvSpPr>
        <p:spPr>
          <a:xfrm>
            <a:off x="1272877" y="1585405"/>
            <a:ext cx="200025" cy="722710"/>
          </a:xfrm>
          <a:prstGeom prst="leftBrace">
            <a:avLst>
              <a:gd name="adj1" fmla="val 33649"/>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2100">
              <a:latin typeface="楷体" pitchFamily="49" charset="-122"/>
              <a:ea typeface="楷体" pitchFamily="49" charset="-122"/>
            </a:endParaRPr>
          </a:p>
        </p:txBody>
      </p:sp>
      <p:sp>
        <p:nvSpPr>
          <p:cNvPr id="10245" name="TextBox 5"/>
          <p:cNvSpPr txBox="1"/>
          <p:nvPr/>
        </p:nvSpPr>
        <p:spPr>
          <a:xfrm>
            <a:off x="1497906" y="1326040"/>
            <a:ext cx="2847574" cy="530915"/>
          </a:xfrm>
          <a:prstGeom prst="rect">
            <a:avLst/>
          </a:prstGeom>
          <a:noFill/>
          <a:ln w="9525">
            <a:noFill/>
          </a:ln>
        </p:spPr>
        <p:txBody>
          <a:bodyPr wrap="none" lIns="68580" tIns="34290" rIns="68580" bIns="34290">
            <a:spAutoFit/>
          </a:bodyPr>
          <a:lstStyle/>
          <a:p>
            <a:pPr eaLnBrk="1" hangingPunct="1"/>
            <a:r>
              <a:rPr lang="zh-CN" altLang="en-US" sz="3000" b="1">
                <a:latin typeface="楷体" pitchFamily="49" charset="-122"/>
                <a:ea typeface="楷体" pitchFamily="49" charset="-122"/>
              </a:rPr>
              <a:t>奔</a:t>
            </a:r>
            <a:r>
              <a:rPr lang="zh-CN" altLang="en-US" sz="3000" b="1">
                <a:solidFill>
                  <a:srgbClr val="0000FF"/>
                </a:solidFill>
                <a:latin typeface="楷体" pitchFamily="49" charset="-122"/>
                <a:ea typeface="楷体" pitchFamily="49" charset="-122"/>
              </a:rPr>
              <a:t>丧</a:t>
            </a:r>
            <a:r>
              <a:rPr lang="zh-CN" altLang="en-US" sz="3000" b="1">
                <a:latin typeface="楷体" pitchFamily="49" charset="-122"/>
                <a:ea typeface="楷体" pitchFamily="49" charset="-122"/>
              </a:rPr>
              <a:t>（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10246" name="TextBox 9"/>
          <p:cNvSpPr txBox="1"/>
          <p:nvPr/>
        </p:nvSpPr>
        <p:spPr>
          <a:xfrm>
            <a:off x="1472902" y="1986837"/>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丧</a:t>
            </a:r>
            <a:r>
              <a:rPr lang="zh-CN" altLang="en-US" sz="3000" b="1">
                <a:latin typeface="楷体" pitchFamily="49" charset="-122"/>
                <a:ea typeface="楷体" pitchFamily="49" charset="-122"/>
              </a:rPr>
              <a:t>失（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8" name="TextBox 6"/>
          <p:cNvSpPr txBox="1"/>
          <p:nvPr/>
        </p:nvSpPr>
        <p:spPr>
          <a:xfrm>
            <a:off x="2799572" y="1275606"/>
            <a:ext cx="976870"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sānɡ</a:t>
            </a:r>
          </a:p>
        </p:txBody>
      </p:sp>
      <p:sp>
        <p:nvSpPr>
          <p:cNvPr id="12" name="TextBox 11"/>
          <p:cNvSpPr txBox="1"/>
          <p:nvPr/>
        </p:nvSpPr>
        <p:spPr>
          <a:xfrm>
            <a:off x="2799572" y="1923678"/>
            <a:ext cx="975267"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sànɡ</a:t>
            </a:r>
          </a:p>
        </p:txBody>
      </p:sp>
      <p:sp>
        <p:nvSpPr>
          <p:cNvPr id="10249" name="TextBox 7"/>
          <p:cNvSpPr txBox="1"/>
          <p:nvPr/>
        </p:nvSpPr>
        <p:spPr>
          <a:xfrm>
            <a:off x="4642048" y="1724707"/>
            <a:ext cx="524423"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教</a:t>
            </a:r>
          </a:p>
        </p:txBody>
      </p:sp>
      <p:sp>
        <p:nvSpPr>
          <p:cNvPr id="14" name="左大括号 13"/>
          <p:cNvSpPr/>
          <p:nvPr/>
        </p:nvSpPr>
        <p:spPr>
          <a:xfrm>
            <a:off x="5136083" y="1585405"/>
            <a:ext cx="217885" cy="721519"/>
          </a:xfrm>
          <a:prstGeom prst="leftBrace">
            <a:avLst>
              <a:gd name="adj1" fmla="val 51779"/>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2100">
              <a:latin typeface="楷体" pitchFamily="49" charset="-122"/>
              <a:ea typeface="楷体" pitchFamily="49" charset="-122"/>
            </a:endParaRPr>
          </a:p>
        </p:txBody>
      </p:sp>
      <p:sp>
        <p:nvSpPr>
          <p:cNvPr id="10251" name="TextBox 8"/>
          <p:cNvSpPr txBox="1"/>
          <p:nvPr/>
        </p:nvSpPr>
        <p:spPr>
          <a:xfrm>
            <a:off x="5406113" y="1335993"/>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教</a:t>
            </a:r>
            <a:r>
              <a:rPr lang="zh-CN" altLang="en-US" sz="3000" b="1">
                <a:latin typeface="楷体" pitchFamily="49" charset="-122"/>
                <a:ea typeface="楷体" pitchFamily="49" charset="-122"/>
              </a:rPr>
              <a:t>师（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10252" name="TextBox 15"/>
          <p:cNvSpPr txBox="1"/>
          <p:nvPr/>
        </p:nvSpPr>
        <p:spPr>
          <a:xfrm>
            <a:off x="5402542" y="2005124"/>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教</a:t>
            </a:r>
            <a:r>
              <a:rPr lang="zh-CN" altLang="en-US" sz="3000" b="1">
                <a:latin typeface="楷体" pitchFamily="49" charset="-122"/>
                <a:ea typeface="楷体" pitchFamily="49" charset="-122"/>
              </a:rPr>
              <a:t>书（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17" name="TextBox 16"/>
          <p:cNvSpPr txBox="1"/>
          <p:nvPr/>
        </p:nvSpPr>
        <p:spPr>
          <a:xfrm>
            <a:off x="6688004" y="1945928"/>
            <a:ext cx="856645"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jiāo</a:t>
            </a:r>
          </a:p>
        </p:txBody>
      </p:sp>
      <p:sp>
        <p:nvSpPr>
          <p:cNvPr id="18" name="TextBox 17"/>
          <p:cNvSpPr txBox="1"/>
          <p:nvPr/>
        </p:nvSpPr>
        <p:spPr>
          <a:xfrm>
            <a:off x="6688004" y="1275606"/>
            <a:ext cx="855042"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jiào</a:t>
            </a:r>
          </a:p>
        </p:txBody>
      </p:sp>
      <p:sp>
        <p:nvSpPr>
          <p:cNvPr id="30" name="TextBox 29"/>
          <p:cNvSpPr txBox="1"/>
          <p:nvPr/>
        </p:nvSpPr>
        <p:spPr>
          <a:xfrm>
            <a:off x="827584" y="3195129"/>
            <a:ext cx="523220" cy="530915"/>
          </a:xfrm>
          <a:prstGeom prst="rect">
            <a:avLst/>
          </a:prstGeom>
          <a:noFill/>
        </p:spPr>
        <p:txBody>
          <a:bodyPr wrap="none" lIns="68580" tIns="34290" rIns="68580" bIns="34290">
            <a:spAutoFit/>
          </a:bodyPr>
          <a:lstStyle/>
          <a:p>
            <a:pPr>
              <a:defRPr/>
            </a:pPr>
            <a:r>
              <a:rPr lang="zh-CN" altLang="en-US" sz="3000" b="1">
                <a:solidFill>
                  <a:srgbClr val="0000FF"/>
                </a:solidFill>
                <a:latin typeface="楷体" pitchFamily="49" charset="-122"/>
                <a:ea typeface="楷体" pitchFamily="49" charset="-122"/>
              </a:rPr>
              <a:t>恶</a:t>
            </a:r>
          </a:p>
        </p:txBody>
      </p:sp>
      <p:sp>
        <p:nvSpPr>
          <p:cNvPr id="31" name="左大括号 30"/>
          <p:cNvSpPr/>
          <p:nvPr/>
        </p:nvSpPr>
        <p:spPr>
          <a:xfrm>
            <a:off x="1272877" y="2904617"/>
            <a:ext cx="200025" cy="1006079"/>
          </a:xfrm>
          <a:prstGeom prst="leftBrace">
            <a:avLst>
              <a:gd name="adj1" fmla="val 33649"/>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2100">
              <a:latin typeface="楷体" pitchFamily="49" charset="-122"/>
              <a:ea typeface="楷体" pitchFamily="49" charset="-122"/>
            </a:endParaRPr>
          </a:p>
        </p:txBody>
      </p:sp>
      <p:sp>
        <p:nvSpPr>
          <p:cNvPr id="10257" name="TextBox 5"/>
          <p:cNvSpPr txBox="1"/>
          <p:nvPr/>
        </p:nvSpPr>
        <p:spPr>
          <a:xfrm>
            <a:off x="1497906" y="2663255"/>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恶</a:t>
            </a:r>
            <a:r>
              <a:rPr lang="zh-CN" altLang="en-US" sz="3000" b="1">
                <a:latin typeface="楷体" pitchFamily="49" charset="-122"/>
                <a:ea typeface="楷体" pitchFamily="49" charset="-122"/>
              </a:rPr>
              <a:t>劣（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10258" name="TextBox 9"/>
          <p:cNvSpPr txBox="1"/>
          <p:nvPr/>
        </p:nvSpPr>
        <p:spPr>
          <a:xfrm>
            <a:off x="1472902" y="3134742"/>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恶</a:t>
            </a:r>
            <a:r>
              <a:rPr lang="zh-CN" altLang="en-US" sz="3000" b="1">
                <a:latin typeface="楷体" pitchFamily="49" charset="-122"/>
                <a:ea typeface="楷体" pitchFamily="49" charset="-122"/>
              </a:rPr>
              <a:t>心（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38" name="TextBox 37"/>
          <p:cNvSpPr txBox="1"/>
          <p:nvPr/>
        </p:nvSpPr>
        <p:spPr>
          <a:xfrm>
            <a:off x="3093430" y="2643758"/>
            <a:ext cx="346890" cy="530915"/>
          </a:xfrm>
          <a:prstGeom prst="rect">
            <a:avLst/>
          </a:prstGeom>
          <a:noFill/>
        </p:spPr>
        <p:txBody>
          <a:bodyPr wrap="none" lIns="68580" tIns="34290" rIns="68580" bIns="34290">
            <a:spAutoFit/>
          </a:bodyPr>
          <a:lstStyle/>
          <a:p>
            <a:pPr>
              <a:defRPr/>
            </a:pPr>
            <a:r>
              <a:rPr lang="en-US" altLang="zh-CN" sz="3000">
                <a:solidFill>
                  <a:srgbClr val="FF0000"/>
                </a:solidFill>
                <a:latin typeface="汉语拼音" panose="000B0604020202020204" pitchFamily="34" charset="0"/>
                <a:ea typeface="黑体" panose="02010609060101010101" pitchFamily="49" charset="-122"/>
                <a:cs typeface="汉语拼音" panose="000B0604020202020204" pitchFamily="34" charset="0"/>
              </a:rPr>
              <a:t>è</a:t>
            </a:r>
          </a:p>
        </p:txBody>
      </p:sp>
      <p:sp>
        <p:nvSpPr>
          <p:cNvPr id="39" name="TextBox 38"/>
          <p:cNvSpPr txBox="1"/>
          <p:nvPr/>
        </p:nvSpPr>
        <p:spPr>
          <a:xfrm>
            <a:off x="3093430" y="3077145"/>
            <a:ext cx="353302" cy="530915"/>
          </a:xfrm>
          <a:prstGeom prst="rect">
            <a:avLst/>
          </a:prstGeom>
          <a:noFill/>
        </p:spPr>
        <p:txBody>
          <a:bodyPr wrap="none" lIns="68580" tIns="34290" rIns="68580" bIns="34290">
            <a:spAutoFit/>
          </a:bodyPr>
          <a:lstStyle/>
          <a:p>
            <a:pPr>
              <a:defRPr/>
            </a:pPr>
            <a:r>
              <a:rPr lang="en-US" altLang="zh-CN" sz="3000">
                <a:solidFill>
                  <a:srgbClr val="FF0000"/>
                </a:solidFill>
                <a:latin typeface="汉语拼音" panose="000B0604020202020204" pitchFamily="34" charset="0"/>
                <a:ea typeface="黑体" panose="02010609060101010101" pitchFamily="49" charset="-122"/>
                <a:cs typeface="汉语拼音" panose="000B0604020202020204" pitchFamily="34" charset="0"/>
              </a:rPr>
              <a:t>ě</a:t>
            </a:r>
          </a:p>
        </p:txBody>
      </p:sp>
      <p:sp>
        <p:nvSpPr>
          <p:cNvPr id="10261" name="TextBox 9"/>
          <p:cNvSpPr txBox="1"/>
          <p:nvPr/>
        </p:nvSpPr>
        <p:spPr>
          <a:xfrm>
            <a:off x="1472902" y="3608611"/>
            <a:ext cx="2847574" cy="530915"/>
          </a:xfrm>
          <a:prstGeom prst="rect">
            <a:avLst/>
          </a:prstGeom>
          <a:noFill/>
          <a:ln w="9525">
            <a:noFill/>
          </a:ln>
        </p:spPr>
        <p:txBody>
          <a:bodyPr wrap="none" lIns="68580" tIns="34290" rIns="68580" bIns="34290">
            <a:spAutoFit/>
          </a:bodyPr>
          <a:lstStyle/>
          <a:p>
            <a:pPr eaLnBrk="1" hangingPunct="1"/>
            <a:r>
              <a:rPr lang="zh-CN" altLang="en-US" sz="3000" b="1">
                <a:latin typeface="楷体" pitchFamily="49" charset="-122"/>
                <a:ea typeface="楷体" pitchFamily="49" charset="-122"/>
              </a:rPr>
              <a:t>厌</a:t>
            </a:r>
            <a:r>
              <a:rPr lang="zh-CN" altLang="en-US" sz="3000" b="1">
                <a:solidFill>
                  <a:srgbClr val="0000FF"/>
                </a:solidFill>
                <a:latin typeface="楷体" pitchFamily="49" charset="-122"/>
                <a:ea typeface="楷体" pitchFamily="49" charset="-122"/>
              </a:rPr>
              <a:t>恶</a:t>
            </a:r>
            <a:r>
              <a:rPr lang="zh-CN" altLang="en-US" sz="3000" b="1">
                <a:latin typeface="楷体" pitchFamily="49" charset="-122"/>
                <a:ea typeface="楷体" pitchFamily="49" charset="-122"/>
              </a:rPr>
              <a:t>（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41" name="TextBox 40"/>
          <p:cNvSpPr txBox="1"/>
          <p:nvPr/>
        </p:nvSpPr>
        <p:spPr>
          <a:xfrm>
            <a:off x="2971475" y="3551014"/>
            <a:ext cx="670696"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wù</a:t>
            </a:r>
          </a:p>
        </p:txBody>
      </p:sp>
      <p:sp>
        <p:nvSpPr>
          <p:cNvPr id="42" name="TextBox 41"/>
          <p:cNvSpPr txBox="1"/>
          <p:nvPr/>
        </p:nvSpPr>
        <p:spPr>
          <a:xfrm>
            <a:off x="4681786" y="3195129"/>
            <a:ext cx="523220" cy="530915"/>
          </a:xfrm>
          <a:prstGeom prst="rect">
            <a:avLst/>
          </a:prstGeom>
          <a:noFill/>
        </p:spPr>
        <p:txBody>
          <a:bodyPr wrap="none" lIns="68580" tIns="34290" rIns="68580" bIns="34290">
            <a:spAutoFit/>
          </a:bodyPr>
          <a:lstStyle/>
          <a:p>
            <a:pPr>
              <a:defRPr/>
            </a:pPr>
            <a:r>
              <a:rPr lang="zh-CN" altLang="en-US" sz="3000" b="1">
                <a:solidFill>
                  <a:srgbClr val="0000FF"/>
                </a:solidFill>
                <a:latin typeface="楷体" pitchFamily="49" charset="-122"/>
                <a:ea typeface="楷体" pitchFamily="49" charset="-122"/>
              </a:rPr>
              <a:t>咽</a:t>
            </a:r>
          </a:p>
        </p:txBody>
      </p:sp>
      <p:sp>
        <p:nvSpPr>
          <p:cNvPr id="43" name="左大括号 42"/>
          <p:cNvSpPr/>
          <p:nvPr/>
        </p:nvSpPr>
        <p:spPr>
          <a:xfrm>
            <a:off x="5127079" y="2904617"/>
            <a:ext cx="200025" cy="1006079"/>
          </a:xfrm>
          <a:prstGeom prst="leftBrace">
            <a:avLst>
              <a:gd name="adj1" fmla="val 33649"/>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2100">
              <a:latin typeface="楷体" pitchFamily="49" charset="-122"/>
              <a:ea typeface="楷体" pitchFamily="49" charset="-122"/>
            </a:endParaRPr>
          </a:p>
        </p:txBody>
      </p:sp>
      <p:sp>
        <p:nvSpPr>
          <p:cNvPr id="10265" name="TextBox 5"/>
          <p:cNvSpPr txBox="1"/>
          <p:nvPr/>
        </p:nvSpPr>
        <p:spPr>
          <a:xfrm>
            <a:off x="5352107" y="2717261"/>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咽</a:t>
            </a:r>
            <a:r>
              <a:rPr lang="zh-CN" altLang="en-US" sz="3000" b="1">
                <a:latin typeface="楷体" pitchFamily="49" charset="-122"/>
                <a:ea typeface="楷体" pitchFamily="49" charset="-122"/>
              </a:rPr>
              <a:t>气（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10266" name="TextBox 9"/>
          <p:cNvSpPr txBox="1"/>
          <p:nvPr/>
        </p:nvSpPr>
        <p:spPr>
          <a:xfrm>
            <a:off x="5327104" y="3188748"/>
            <a:ext cx="2847574" cy="530915"/>
          </a:xfrm>
          <a:prstGeom prst="rect">
            <a:avLst/>
          </a:prstGeom>
          <a:noFill/>
          <a:ln w="9525">
            <a:noFill/>
          </a:ln>
        </p:spPr>
        <p:txBody>
          <a:bodyPr wrap="none" lIns="68580" tIns="34290" rIns="68580" bIns="34290">
            <a:spAutoFit/>
          </a:bodyPr>
          <a:lstStyle/>
          <a:p>
            <a:pPr eaLnBrk="1" hangingPunct="1"/>
            <a:r>
              <a:rPr lang="zh-CN" altLang="en-US" sz="3000" b="1">
                <a:solidFill>
                  <a:srgbClr val="0000FF"/>
                </a:solidFill>
                <a:latin typeface="楷体" pitchFamily="49" charset="-122"/>
                <a:ea typeface="楷体" pitchFamily="49" charset="-122"/>
              </a:rPr>
              <a:t>咽</a:t>
            </a:r>
            <a:r>
              <a:rPr lang="zh-CN" altLang="en-US" sz="3000" b="1">
                <a:latin typeface="楷体" pitchFamily="49" charset="-122"/>
                <a:ea typeface="楷体" pitchFamily="49" charset="-122"/>
              </a:rPr>
              <a:t>喉（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46" name="TextBox 45"/>
          <p:cNvSpPr txBox="1"/>
          <p:nvPr/>
        </p:nvSpPr>
        <p:spPr>
          <a:xfrm>
            <a:off x="6809959" y="2643758"/>
            <a:ext cx="808555"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yàn</a:t>
            </a:r>
          </a:p>
        </p:txBody>
      </p:sp>
      <p:sp>
        <p:nvSpPr>
          <p:cNvPr id="47" name="TextBox 46"/>
          <p:cNvSpPr txBox="1"/>
          <p:nvPr/>
        </p:nvSpPr>
        <p:spPr>
          <a:xfrm>
            <a:off x="6817413" y="3129812"/>
            <a:ext cx="856952" cy="530915"/>
          </a:xfrm>
          <a:prstGeom prst="rect">
            <a:avLst/>
          </a:prstGeom>
          <a:noFill/>
        </p:spPr>
        <p:txBody>
          <a:bodyPr wrap="square" lIns="68580" tIns="34290" rIns="68580" bIns="34290">
            <a:spAutoFit/>
          </a:bodyPr>
          <a:lstStyle/>
          <a:p>
            <a:pPr>
              <a:defRPr/>
            </a:pPr>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yān</a:t>
            </a:r>
          </a:p>
        </p:txBody>
      </p:sp>
      <p:sp>
        <p:nvSpPr>
          <p:cNvPr id="10269" name="TextBox 9"/>
          <p:cNvSpPr txBox="1"/>
          <p:nvPr/>
        </p:nvSpPr>
        <p:spPr>
          <a:xfrm>
            <a:off x="5327104" y="3662617"/>
            <a:ext cx="2847574" cy="530915"/>
          </a:xfrm>
          <a:prstGeom prst="rect">
            <a:avLst/>
          </a:prstGeom>
          <a:noFill/>
          <a:ln w="9525">
            <a:noFill/>
          </a:ln>
        </p:spPr>
        <p:txBody>
          <a:bodyPr wrap="none" lIns="68580" tIns="34290" rIns="68580" bIns="34290">
            <a:spAutoFit/>
          </a:bodyPr>
          <a:lstStyle/>
          <a:p>
            <a:pPr eaLnBrk="1" hangingPunct="1"/>
            <a:r>
              <a:rPr lang="zh-CN" altLang="en-US" sz="3000" b="1">
                <a:latin typeface="楷体" pitchFamily="49" charset="-122"/>
                <a:ea typeface="楷体" pitchFamily="49" charset="-122"/>
              </a:rPr>
              <a:t>呜</a:t>
            </a:r>
            <a:r>
              <a:rPr lang="zh-CN" altLang="en-US" sz="3000" b="1">
                <a:solidFill>
                  <a:srgbClr val="0000FF"/>
                </a:solidFill>
                <a:latin typeface="楷体" pitchFamily="49" charset="-122"/>
                <a:ea typeface="楷体" pitchFamily="49" charset="-122"/>
              </a:rPr>
              <a:t>咽</a:t>
            </a:r>
            <a:r>
              <a:rPr lang="zh-CN" altLang="en-US" sz="3000" b="1">
                <a:latin typeface="楷体" pitchFamily="49" charset="-122"/>
                <a:ea typeface="楷体" pitchFamily="49" charset="-122"/>
              </a:rPr>
              <a:t>（      </a:t>
            </a:r>
            <a:r>
              <a:rPr lang="zh-CN" altLang="en-US" sz="3000" b="1" smtClean="0">
                <a:latin typeface="楷体" pitchFamily="49" charset="-122"/>
                <a:ea typeface="楷体" pitchFamily="49" charset="-122"/>
              </a:rPr>
              <a:t>）</a:t>
            </a:r>
            <a:endParaRPr lang="zh-CN" altLang="en-US" sz="3000" b="1">
              <a:latin typeface="楷体" pitchFamily="49" charset="-122"/>
              <a:ea typeface="楷体" pitchFamily="49" charset="-122"/>
            </a:endParaRPr>
          </a:p>
        </p:txBody>
      </p:sp>
      <p:sp>
        <p:nvSpPr>
          <p:cNvPr id="49" name="TextBox 48"/>
          <p:cNvSpPr txBox="1"/>
          <p:nvPr/>
        </p:nvSpPr>
        <p:spPr>
          <a:xfrm>
            <a:off x="6883570" y="3615866"/>
            <a:ext cx="560090" cy="530915"/>
          </a:xfrm>
          <a:prstGeom prst="rect">
            <a:avLst/>
          </a:prstGeom>
          <a:noFill/>
        </p:spPr>
        <p:txBody>
          <a:bodyPr wrap="none" lIns="68580" tIns="34290" rIns="68580" bIns="34290">
            <a:spAutoFit/>
          </a:bodyPr>
          <a:lstStyle/>
          <a:p>
            <a:pPr>
              <a:defRPr/>
            </a:pPr>
            <a:r>
              <a:rPr lang="en-US" altLang="zh-CN" sz="3000" err="1">
                <a:solidFill>
                  <a:srgbClr val="FF0000"/>
                </a:solidFill>
                <a:latin typeface="汉语拼音" panose="000B0604020202020204" pitchFamily="34" charset="0"/>
                <a:ea typeface="楷体" pitchFamily="49" charset="-122"/>
                <a:cs typeface="汉语拼音" panose="000B0604020202020204" pitchFamily="34" charset="0"/>
              </a:rPr>
              <a:t>yè</a:t>
            </a:r>
          </a:p>
        </p:txBody>
      </p:sp>
      <p:sp>
        <p:nvSpPr>
          <p:cNvPr id="40" name="矩形 1"/>
          <p:cNvSpPr>
            <a:spLocks noChangeArrowheads="1"/>
          </p:cNvSpPr>
          <p:nvPr/>
        </p:nvSpPr>
        <p:spPr bwMode="auto">
          <a:xfrm>
            <a:off x="3762002" y="575180"/>
            <a:ext cx="1498600" cy="5667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7030A0"/>
                </a:solidFill>
                <a:latin typeface="楷体" pitchFamily="49" charset="-122"/>
                <a:ea typeface="楷体" pitchFamily="49" charset="-122"/>
              </a:rPr>
              <a:t>多音字</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ppt_x"/>
                                          </p:val>
                                        </p:tav>
                                        <p:tav tm="100000">
                                          <p:val>
                                            <p:strVal val="#ppt_x"/>
                                          </p:val>
                                        </p:tav>
                                      </p:tavLst>
                                    </p:anim>
                                    <p:anim calcmode="lin" valueType="num">
                                      <p:cBhvr additive="base">
                                        <p:cTn id="5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ppt_x"/>
                                          </p:val>
                                        </p:tav>
                                        <p:tav tm="100000">
                                          <p:val>
                                            <p:strVal val="#ppt_x"/>
                                          </p:val>
                                        </p:tav>
                                      </p:tavLst>
                                    </p:anim>
                                    <p:anim calcmode="lin" valueType="num">
                                      <p:cBhvr additive="base">
                                        <p:cTn id="5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ppt_x"/>
                                          </p:val>
                                        </p:tav>
                                        <p:tav tm="100000">
                                          <p:val>
                                            <p:strVal val="#ppt_x"/>
                                          </p:val>
                                        </p:tav>
                                      </p:tavLst>
                                    </p:anim>
                                    <p:anim calcmode="lin" valueType="num">
                                      <p:cBhvr additive="base">
                                        <p:cTn id="6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7" grpId="0"/>
      <p:bldP spid="18" grpId="0"/>
      <p:bldP spid="38" grpId="0"/>
      <p:bldP spid="39" grpId="0"/>
      <p:bldP spid="41" grpId="0"/>
      <p:bldP spid="46" grpId="0"/>
      <p:bldP spid="47"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左大括号 5"/>
          <p:cNvSpPr/>
          <p:nvPr/>
        </p:nvSpPr>
        <p:spPr>
          <a:xfrm>
            <a:off x="853202" y="1663748"/>
            <a:ext cx="233363" cy="1008460"/>
          </a:xfrm>
          <a:prstGeom prst="leftBrace">
            <a:avLst>
              <a:gd name="adj1" fmla="val 56273"/>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1400">
              <a:latin typeface="楷体" pitchFamily="49" charset="-122"/>
              <a:ea typeface="楷体" pitchFamily="49" charset="-122"/>
            </a:endParaRPr>
          </a:p>
        </p:txBody>
      </p:sp>
      <p:sp>
        <p:nvSpPr>
          <p:cNvPr id="8" name="TextBox 2"/>
          <p:cNvSpPr txBox="1"/>
          <p:nvPr/>
        </p:nvSpPr>
        <p:spPr>
          <a:xfrm>
            <a:off x="1169622" y="1266749"/>
            <a:ext cx="2655214" cy="530915"/>
          </a:xfrm>
          <a:prstGeom prst="rect">
            <a:avLst/>
          </a:prstGeom>
          <a:noFill/>
        </p:spPr>
        <p:txBody>
          <a:bodyPr wrap="none" lIns="68580" tIns="34290" rIns="68580" bIns="34290">
            <a:spAutoFit/>
          </a:bodyPr>
          <a:lstStyle/>
          <a:p>
            <a:pPr>
              <a:defRPr/>
            </a:pP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shè</a:t>
            </a:r>
            <a:r>
              <a:rPr lang="zh-CN" altLang="en-US" sz="3000" b="1">
                <a:latin typeface="楷体" pitchFamily="49" charset="-122"/>
                <a:ea typeface="楷体" pitchFamily="49" charset="-122"/>
                <a:cs typeface="黑体" panose="02010609060101010101" pitchFamily="49" charset="-122"/>
              </a:rPr>
              <a:t>（    ）免</a:t>
            </a:r>
          </a:p>
        </p:txBody>
      </p:sp>
      <p:sp>
        <p:nvSpPr>
          <p:cNvPr id="9" name="TextBox 3"/>
          <p:cNvSpPr txBox="1"/>
          <p:nvPr/>
        </p:nvSpPr>
        <p:spPr>
          <a:xfrm>
            <a:off x="1074750" y="2499742"/>
            <a:ext cx="2927725" cy="530915"/>
          </a:xfrm>
          <a:prstGeom prst="rect">
            <a:avLst/>
          </a:prstGeom>
          <a:noFill/>
        </p:spPr>
        <p:txBody>
          <a:bodyPr wrap="none" lIns="68580" tIns="34290" rIns="68580" bIns="34290">
            <a:spAutoFit/>
          </a:bodyPr>
          <a:lstStyle/>
          <a:p>
            <a:pPr>
              <a:defRPr/>
            </a:pPr>
            <a:r>
              <a:rPr lang="zh-CN" altLang="en-US" sz="3000" b="1">
                <a:latin typeface="楷体" pitchFamily="49" charset="-122"/>
                <a:ea typeface="楷体" pitchFamily="49" charset="-122"/>
                <a:cs typeface="黑体" panose="02010609060101010101" pitchFamily="49" charset="-122"/>
              </a:rPr>
              <a:t>姓 </a:t>
            </a: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hǎo</a:t>
            </a:r>
            <a:r>
              <a:rPr lang="zh-CN" altLang="en-US" sz="3000" b="1">
                <a:latin typeface="楷体" pitchFamily="49" charset="-122"/>
                <a:ea typeface="楷体" pitchFamily="49" charset="-122"/>
                <a:cs typeface="黑体" panose="02010609060101010101" pitchFamily="49" charset="-122"/>
              </a:rPr>
              <a:t>（    ）</a:t>
            </a:r>
          </a:p>
        </p:txBody>
      </p:sp>
      <p:sp>
        <p:nvSpPr>
          <p:cNvPr id="10" name="左大括号 9"/>
          <p:cNvSpPr/>
          <p:nvPr/>
        </p:nvSpPr>
        <p:spPr>
          <a:xfrm>
            <a:off x="4829540" y="1640063"/>
            <a:ext cx="220265" cy="1242293"/>
          </a:xfrm>
          <a:prstGeom prst="leftBrace">
            <a:avLst>
              <a:gd name="adj1" fmla="val 45786"/>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1400">
              <a:latin typeface="楷体" pitchFamily="49" charset="-122"/>
              <a:ea typeface="楷体" pitchFamily="49" charset="-122"/>
            </a:endParaRPr>
          </a:p>
        </p:txBody>
      </p:sp>
      <p:sp>
        <p:nvSpPr>
          <p:cNvPr id="11" name="TextBox 5"/>
          <p:cNvSpPr txBox="1"/>
          <p:nvPr/>
        </p:nvSpPr>
        <p:spPr>
          <a:xfrm>
            <a:off x="5112060" y="1266749"/>
            <a:ext cx="2714526" cy="530915"/>
          </a:xfrm>
          <a:prstGeom prst="rect">
            <a:avLst/>
          </a:prstGeom>
          <a:noFill/>
        </p:spPr>
        <p:txBody>
          <a:bodyPr wrap="none" lIns="68580" tIns="34290" rIns="68580" bIns="34290">
            <a:spAutoFit/>
          </a:bodyPr>
          <a:lstStyle/>
          <a:p>
            <a:pPr>
              <a:defRPr/>
            </a:pP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ɡuō</a:t>
            </a:r>
            <a:r>
              <a:rPr lang="zh-CN" altLang="en-US" sz="3000" b="1">
                <a:latin typeface="楷体" pitchFamily="49" charset="-122"/>
                <a:ea typeface="楷体" pitchFamily="49" charset="-122"/>
                <a:cs typeface="黑体" panose="02010609060101010101" pitchFamily="49" charset="-122"/>
              </a:rPr>
              <a:t>（    ）噪</a:t>
            </a:r>
          </a:p>
        </p:txBody>
      </p:sp>
      <p:sp>
        <p:nvSpPr>
          <p:cNvPr id="13" name="TextBox 6"/>
          <p:cNvSpPr txBox="1"/>
          <p:nvPr/>
        </p:nvSpPr>
        <p:spPr>
          <a:xfrm>
            <a:off x="4950042" y="2562893"/>
            <a:ext cx="3041538" cy="530915"/>
          </a:xfrm>
          <a:prstGeom prst="rect">
            <a:avLst/>
          </a:prstGeom>
          <a:noFill/>
        </p:spPr>
        <p:txBody>
          <a:bodyPr wrap="none" lIns="68580" tIns="34290" rIns="68580" bIns="34290">
            <a:spAutoFit/>
          </a:bodyPr>
          <a:lstStyle/>
          <a:p>
            <a:pPr>
              <a:defRPr/>
            </a:pPr>
            <a:r>
              <a:rPr lang="zh-CN" altLang="en-US" sz="3000">
                <a:solidFill>
                  <a:srgbClr val="0000FF"/>
                </a:solidFill>
                <a:latin typeface="汉语拼音" panose="000B0604020202020204" pitchFamily="34" charset="0"/>
                <a:ea typeface="黑体" panose="02010609060101010101" pitchFamily="49" charset="-122"/>
                <a:cs typeface="汉语拼音" panose="000B0604020202020204" pitchFamily="34" charset="0"/>
              </a:rPr>
              <a:t> </a:t>
            </a: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ɡěnɡ</a:t>
            </a:r>
            <a:r>
              <a:rPr lang="zh-CN" altLang="en-US" sz="3000" b="1">
                <a:latin typeface="楷体" pitchFamily="49" charset="-122"/>
                <a:ea typeface="楷体" pitchFamily="49" charset="-122"/>
                <a:cs typeface="黑体" panose="02010609060101010101" pitchFamily="49" charset="-122"/>
              </a:rPr>
              <a:t>（    </a:t>
            </a:r>
            <a:r>
              <a:rPr lang="zh-CN" altLang="en-US" sz="3000" b="1" smtClean="0">
                <a:latin typeface="楷体" pitchFamily="49" charset="-122"/>
                <a:ea typeface="楷体" pitchFamily="49" charset="-122"/>
                <a:cs typeface="黑体" panose="02010609060101010101" pitchFamily="49" charset="-122"/>
              </a:rPr>
              <a:t>）直</a:t>
            </a:r>
            <a:endParaRPr lang="zh-CN" altLang="en-US" sz="3000" b="1">
              <a:latin typeface="楷体" pitchFamily="49" charset="-122"/>
              <a:ea typeface="楷体" pitchFamily="49" charset="-122"/>
              <a:cs typeface="黑体" panose="02010609060101010101" pitchFamily="49" charset="-122"/>
            </a:endParaRPr>
          </a:p>
        </p:txBody>
      </p:sp>
      <p:sp>
        <p:nvSpPr>
          <p:cNvPr id="15" name="TextBox 7"/>
          <p:cNvSpPr txBox="1"/>
          <p:nvPr/>
        </p:nvSpPr>
        <p:spPr>
          <a:xfrm>
            <a:off x="2357754" y="1266749"/>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赦</a:t>
            </a:r>
          </a:p>
        </p:txBody>
      </p:sp>
      <p:sp>
        <p:nvSpPr>
          <p:cNvPr id="16" name="TextBox 8"/>
          <p:cNvSpPr txBox="1"/>
          <p:nvPr/>
        </p:nvSpPr>
        <p:spPr>
          <a:xfrm>
            <a:off x="2771800" y="2472883"/>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郝</a:t>
            </a:r>
          </a:p>
        </p:txBody>
      </p:sp>
      <p:sp>
        <p:nvSpPr>
          <p:cNvPr id="19" name="TextBox 9"/>
          <p:cNvSpPr txBox="1"/>
          <p:nvPr/>
        </p:nvSpPr>
        <p:spPr>
          <a:xfrm>
            <a:off x="6246186" y="1212743"/>
            <a:ext cx="439571" cy="530915"/>
          </a:xfrm>
          <a:prstGeom prst="rect">
            <a:avLst/>
          </a:prstGeom>
          <a:noFill/>
        </p:spPr>
        <p:txBody>
          <a:bodyPr wrap="square" lIns="68580" tIns="34290" rIns="68580" bIns="34290">
            <a:spAutoFit/>
          </a:bodyPr>
          <a:lstStyle/>
          <a:p>
            <a:pPr>
              <a:defRPr/>
            </a:pPr>
            <a:r>
              <a:rPr lang="zh-CN" altLang="en-US" sz="3000" b="1">
                <a:solidFill>
                  <a:srgbClr val="FF0000"/>
                </a:solidFill>
                <a:latin typeface="楷体" pitchFamily="49" charset="-122"/>
                <a:ea typeface="楷体" pitchFamily="49" charset="-122"/>
              </a:rPr>
              <a:t>聒</a:t>
            </a:r>
          </a:p>
        </p:txBody>
      </p:sp>
      <p:sp>
        <p:nvSpPr>
          <p:cNvPr id="20" name="TextBox 10"/>
          <p:cNvSpPr txBox="1"/>
          <p:nvPr/>
        </p:nvSpPr>
        <p:spPr>
          <a:xfrm>
            <a:off x="6516216" y="2616899"/>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耿</a:t>
            </a:r>
          </a:p>
        </p:txBody>
      </p:sp>
      <p:sp>
        <p:nvSpPr>
          <p:cNvPr id="21" name="TextBox 11"/>
          <p:cNvSpPr txBox="1"/>
          <p:nvPr/>
        </p:nvSpPr>
        <p:spPr>
          <a:xfrm>
            <a:off x="1082993" y="1922114"/>
            <a:ext cx="2685672" cy="530915"/>
          </a:xfrm>
          <a:prstGeom prst="rect">
            <a:avLst/>
          </a:prstGeom>
          <a:noFill/>
        </p:spPr>
        <p:txBody>
          <a:bodyPr wrap="none" lIns="68580" tIns="34290" rIns="68580" bIns="34290">
            <a:spAutoFit/>
          </a:bodyPr>
          <a:lstStyle/>
          <a:p>
            <a:pPr>
              <a:defRPr/>
            </a:pPr>
            <a:r>
              <a:rPr lang="zh-CN" altLang="en-US" sz="3000" b="1">
                <a:latin typeface="楷体" pitchFamily="49" charset="-122"/>
                <a:ea typeface="楷体" pitchFamily="49" charset="-122"/>
                <a:cs typeface="黑体" panose="02010609060101010101" pitchFamily="49" charset="-122"/>
              </a:rPr>
              <a:t>显</a:t>
            </a:r>
            <a:r>
              <a:rPr lang="zh-CN" altLang="en-US" sz="3000" b="1">
                <a:solidFill>
                  <a:srgbClr val="0000FF"/>
                </a:solidFill>
                <a:latin typeface="楷体" pitchFamily="49" charset="-122"/>
                <a:ea typeface="楷体" pitchFamily="49" charset="-122"/>
                <a:cs typeface="黑体" panose="02010609060101010101" pitchFamily="49" charset="-122"/>
              </a:rPr>
              <a:t> </a:t>
            </a: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hè</a:t>
            </a:r>
            <a:r>
              <a:rPr lang="zh-CN" altLang="en-US" sz="3000" b="1">
                <a:latin typeface="楷体" pitchFamily="49" charset="-122"/>
                <a:ea typeface="楷体" pitchFamily="49" charset="-122"/>
                <a:cs typeface="黑体" panose="02010609060101010101" pitchFamily="49" charset="-122"/>
              </a:rPr>
              <a:t>（    ）</a:t>
            </a:r>
          </a:p>
        </p:txBody>
      </p:sp>
      <p:sp>
        <p:nvSpPr>
          <p:cNvPr id="22" name="TextBox 12"/>
          <p:cNvSpPr txBox="1"/>
          <p:nvPr/>
        </p:nvSpPr>
        <p:spPr>
          <a:xfrm>
            <a:off x="2573778" y="1914821"/>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赫</a:t>
            </a:r>
          </a:p>
        </p:txBody>
      </p:sp>
      <p:sp>
        <p:nvSpPr>
          <p:cNvPr id="23" name="TextBox 13"/>
          <p:cNvSpPr txBox="1"/>
          <p:nvPr/>
        </p:nvSpPr>
        <p:spPr>
          <a:xfrm>
            <a:off x="5049805" y="1910334"/>
            <a:ext cx="2655214" cy="530915"/>
          </a:xfrm>
          <a:prstGeom prst="rect">
            <a:avLst/>
          </a:prstGeom>
          <a:noFill/>
        </p:spPr>
        <p:txBody>
          <a:bodyPr wrap="none" lIns="68580" tIns="34290" rIns="68580" bIns="34290">
            <a:spAutoFit/>
          </a:bodyPr>
          <a:lstStyle/>
          <a:p>
            <a:pPr>
              <a:defRPr/>
            </a:pPr>
            <a:r>
              <a:rPr lang="en-US" altLang="zh-CN" sz="3000" err="1">
                <a:solidFill>
                  <a:srgbClr val="0000FF"/>
                </a:solidFill>
                <a:latin typeface="汉语拼音" panose="000B0604020202020204" pitchFamily="34" charset="0"/>
                <a:ea typeface="黑体" panose="02010609060101010101" pitchFamily="49" charset="-122"/>
                <a:cs typeface="汉语拼音" panose="000B0604020202020204" pitchFamily="34" charset="0"/>
              </a:rPr>
              <a:t>chǐ</a:t>
            </a:r>
            <a:r>
              <a:rPr lang="zh-CN" altLang="en-US" sz="3000" b="1">
                <a:latin typeface="楷体" pitchFamily="49" charset="-122"/>
                <a:ea typeface="楷体" pitchFamily="49" charset="-122"/>
                <a:cs typeface="黑体" panose="02010609060101010101" pitchFamily="49" charset="-122"/>
              </a:rPr>
              <a:t>（    ）辱</a:t>
            </a:r>
          </a:p>
        </p:txBody>
      </p:sp>
      <p:sp>
        <p:nvSpPr>
          <p:cNvPr id="24" name="TextBox 14"/>
          <p:cNvSpPr txBox="1"/>
          <p:nvPr/>
        </p:nvSpPr>
        <p:spPr>
          <a:xfrm>
            <a:off x="6207817" y="1914821"/>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耻</a:t>
            </a:r>
          </a:p>
        </p:txBody>
      </p:sp>
      <p:sp>
        <p:nvSpPr>
          <p:cNvPr id="29" name="左大括号 28"/>
          <p:cNvSpPr/>
          <p:nvPr/>
        </p:nvSpPr>
        <p:spPr>
          <a:xfrm>
            <a:off x="899592" y="3589007"/>
            <a:ext cx="233363" cy="1008460"/>
          </a:xfrm>
          <a:prstGeom prst="leftBrace">
            <a:avLst>
              <a:gd name="adj1" fmla="val 56273"/>
              <a:gd name="adj2" fmla="val 50000"/>
            </a:avLst>
          </a:prstGeom>
          <a:ln>
            <a:solidFill>
              <a:schemeClr val="tx1"/>
            </a:solidFill>
          </a:ln>
        </p:spPr>
        <p:style>
          <a:lnRef idx="3">
            <a:schemeClr val="accent4"/>
          </a:lnRef>
          <a:fillRef idx="0">
            <a:schemeClr val="accent4"/>
          </a:fillRef>
          <a:effectRef idx="2">
            <a:schemeClr val="accent4"/>
          </a:effectRef>
          <a:fontRef idx="minor">
            <a:schemeClr val="tx1"/>
          </a:fontRef>
        </p:style>
        <p:txBody>
          <a:bodyPr lIns="68580" tIns="34290" rIns="68580" bIns="34290" anchor="ctr"/>
          <a:lstStyle/>
          <a:p>
            <a:pPr algn="ctr">
              <a:defRPr/>
            </a:pPr>
            <a:endParaRPr lang="zh-CN" altLang="en-US" sz="1400">
              <a:latin typeface="楷体" pitchFamily="49" charset="-122"/>
              <a:ea typeface="楷体" pitchFamily="49" charset="-122"/>
            </a:endParaRPr>
          </a:p>
        </p:txBody>
      </p:sp>
      <p:sp>
        <p:nvSpPr>
          <p:cNvPr id="33" name="TextBox 3"/>
          <p:cNvSpPr txBox="1"/>
          <p:nvPr/>
        </p:nvSpPr>
        <p:spPr>
          <a:xfrm>
            <a:off x="899592" y="4155926"/>
            <a:ext cx="3562514" cy="530915"/>
          </a:xfrm>
          <a:prstGeom prst="rect">
            <a:avLst/>
          </a:prstGeom>
          <a:noFill/>
        </p:spPr>
        <p:txBody>
          <a:bodyPr wrap="none" lIns="68580" tIns="34290" rIns="68580" bIns="34290">
            <a:spAutoFit/>
          </a:bodyPr>
          <a:lstStyle/>
          <a:p>
            <a:pPr>
              <a:defRPr/>
            </a:pPr>
            <a:r>
              <a:rPr lang="en-US" altLang="zh-CN" sz="3000" b="1">
                <a:latin typeface="楷体" pitchFamily="49" charset="-122"/>
                <a:ea typeface="楷体" pitchFamily="49" charset="-122"/>
                <a:cs typeface="黑体" panose="02010609060101010101" pitchFamily="49" charset="-122"/>
              </a:rPr>
              <a:t> </a:t>
            </a:r>
            <a:r>
              <a:rPr lang="zh-CN" altLang="en-US" sz="3000" b="1">
                <a:latin typeface="楷体" pitchFamily="49" charset="-122"/>
                <a:ea typeface="楷体" pitchFamily="49" charset="-122"/>
                <a:cs typeface="黑体" panose="02010609060101010101" pitchFamily="49" charset="-122"/>
              </a:rPr>
              <a:t>趋之若</a:t>
            </a:r>
            <a:r>
              <a:rPr lang="en-US" altLang="zh-CN" sz="3000">
                <a:solidFill>
                  <a:srgbClr val="0000FF"/>
                </a:solidFill>
                <a:latin typeface="汉语拼音" panose="000B0604020202020204" pitchFamily="34" charset="0"/>
                <a:ea typeface="黑体" panose="02010609060101010101" pitchFamily="49" charset="-122"/>
                <a:cs typeface="汉语拼音" panose="000B0604020202020204" pitchFamily="34" charset="0"/>
                <a:sym typeface="+mn-ea"/>
              </a:rPr>
              <a:t>wù</a:t>
            </a:r>
            <a:r>
              <a:rPr lang="zh-CN" altLang="en-US" sz="3000" b="1">
                <a:latin typeface="楷体" pitchFamily="49" charset="-122"/>
                <a:ea typeface="楷体" pitchFamily="49" charset="-122"/>
                <a:cs typeface="黑体" panose="02010609060101010101" pitchFamily="49" charset="-122"/>
              </a:rPr>
              <a:t>（    ）</a:t>
            </a:r>
          </a:p>
        </p:txBody>
      </p:sp>
      <p:sp>
        <p:nvSpPr>
          <p:cNvPr id="34" name="TextBox 7"/>
          <p:cNvSpPr txBox="1"/>
          <p:nvPr/>
        </p:nvSpPr>
        <p:spPr>
          <a:xfrm>
            <a:off x="2339752" y="3408987"/>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cs typeface="黑体" panose="02010609060101010101" pitchFamily="49" charset="-122"/>
                <a:sym typeface="+mn-ea"/>
              </a:rPr>
              <a:t>骛</a:t>
            </a:r>
            <a:endParaRPr lang="zh-CN" altLang="en-US" sz="3000" b="1">
              <a:solidFill>
                <a:srgbClr val="FF0000"/>
              </a:solidFill>
              <a:latin typeface="楷体" pitchFamily="49" charset="-122"/>
              <a:ea typeface="楷体" pitchFamily="49" charset="-122"/>
            </a:endParaRPr>
          </a:p>
        </p:txBody>
      </p:sp>
      <p:sp>
        <p:nvSpPr>
          <p:cNvPr id="35" name="TextBox 8"/>
          <p:cNvSpPr txBox="1"/>
          <p:nvPr/>
        </p:nvSpPr>
        <p:spPr>
          <a:xfrm>
            <a:off x="3131840" y="4129067"/>
            <a:ext cx="524423" cy="530915"/>
          </a:xfrm>
          <a:prstGeom prst="rect">
            <a:avLst/>
          </a:prstGeom>
          <a:noFill/>
        </p:spPr>
        <p:txBody>
          <a:bodyPr wrap="none" lIns="68580" tIns="34290" rIns="68580" bIns="34290">
            <a:spAutoFit/>
          </a:bodyPr>
          <a:lstStyle/>
          <a:p>
            <a:pPr>
              <a:defRPr/>
            </a:pPr>
            <a:r>
              <a:rPr lang="zh-CN" altLang="en-US" sz="3000" b="1">
                <a:solidFill>
                  <a:srgbClr val="FF0000"/>
                </a:solidFill>
                <a:latin typeface="楷体" pitchFamily="49" charset="-122"/>
                <a:ea typeface="楷体" pitchFamily="49" charset="-122"/>
              </a:rPr>
              <a:t>鹜</a:t>
            </a:r>
          </a:p>
        </p:txBody>
      </p:sp>
      <p:sp>
        <p:nvSpPr>
          <p:cNvPr id="36" name="文本框 35"/>
          <p:cNvSpPr txBox="1"/>
          <p:nvPr/>
        </p:nvSpPr>
        <p:spPr>
          <a:xfrm>
            <a:off x="1115616" y="3408987"/>
            <a:ext cx="2808312" cy="530915"/>
          </a:xfrm>
          <a:prstGeom prst="rect">
            <a:avLst/>
          </a:prstGeom>
          <a:noFill/>
        </p:spPr>
        <p:txBody>
          <a:bodyPr wrap="square" lIns="68580" tIns="34290" rIns="68580" bIns="34290" rtlCol="0" anchor="t">
            <a:spAutoFit/>
          </a:bodyPr>
          <a:lstStyle/>
          <a:p>
            <a:pPr algn="l"/>
            <a:r>
              <a:rPr lang="zh-CN" altLang="en-US" sz="3000" b="1">
                <a:latin typeface="楷体" pitchFamily="49" charset="-122"/>
                <a:ea typeface="楷体" pitchFamily="49" charset="-122"/>
                <a:cs typeface="黑体" panose="02010609060101010101" pitchFamily="49" charset="-122"/>
                <a:sym typeface="+mn-ea"/>
              </a:rPr>
              <a:t>旁</a:t>
            </a:r>
            <a:r>
              <a:rPr lang="en-US" altLang="zh-CN" sz="3000">
                <a:solidFill>
                  <a:srgbClr val="0000FF"/>
                </a:solidFill>
                <a:latin typeface="汉语拼音" panose="000B0604020202020204" pitchFamily="34" charset="0"/>
                <a:ea typeface="黑体" panose="02010609060101010101" pitchFamily="49" charset="-122"/>
                <a:cs typeface="汉语拼音" panose="000B0604020202020204" pitchFamily="34" charset="0"/>
                <a:sym typeface="+mn-ea"/>
              </a:rPr>
              <a:t>wù</a:t>
            </a:r>
            <a:r>
              <a:rPr lang="zh-CN" altLang="en-US" sz="3000" b="1">
                <a:latin typeface="楷体" pitchFamily="49" charset="-122"/>
                <a:ea typeface="楷体" pitchFamily="49" charset="-122"/>
                <a:cs typeface="黑体" panose="02010609060101010101" pitchFamily="49" charset="-122"/>
                <a:sym typeface="+mn-ea"/>
              </a:rPr>
              <a:t>（</a:t>
            </a:r>
            <a:r>
              <a:rPr lang="en-US" altLang="zh-CN" sz="3000" b="1">
                <a:latin typeface="楷体" pitchFamily="49" charset="-122"/>
                <a:ea typeface="楷体" pitchFamily="49" charset="-122"/>
                <a:cs typeface="黑体" panose="02010609060101010101" pitchFamily="49" charset="-122"/>
                <a:sym typeface="+mn-ea"/>
              </a:rPr>
              <a:t>   </a:t>
            </a:r>
            <a:r>
              <a:rPr lang="zh-CN" altLang="en-US" sz="3000" b="1">
                <a:latin typeface="楷体" pitchFamily="49" charset="-122"/>
                <a:ea typeface="楷体" pitchFamily="49" charset="-122"/>
                <a:cs typeface="黑体" panose="02010609060101010101" pitchFamily="49" charset="-122"/>
                <a:sym typeface="+mn-ea"/>
              </a:rPr>
              <a:t>）</a:t>
            </a:r>
          </a:p>
        </p:txBody>
      </p:sp>
      <p:sp>
        <p:nvSpPr>
          <p:cNvPr id="30" name="矩形 1"/>
          <p:cNvSpPr>
            <a:spLocks noChangeArrowheads="1"/>
          </p:cNvSpPr>
          <p:nvPr/>
        </p:nvSpPr>
        <p:spPr bwMode="auto">
          <a:xfrm>
            <a:off x="3613460" y="584705"/>
            <a:ext cx="1498600" cy="5667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7030A0"/>
                </a:solidFill>
                <a:latin typeface="楷体" pitchFamily="49" charset="-122"/>
                <a:ea typeface="楷体" pitchFamily="49" charset="-122"/>
              </a:rPr>
              <a:t>形近字</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P spid="22" grpId="0"/>
      <p:bldP spid="24"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p:cNvSpPr txBox="1"/>
          <p:nvPr/>
        </p:nvSpPr>
        <p:spPr>
          <a:xfrm>
            <a:off x="827584" y="1083554"/>
            <a:ext cx="1646635" cy="3670236"/>
          </a:xfrm>
          <a:prstGeom prst="rect">
            <a:avLst/>
          </a:prstGeom>
          <a:noFill/>
          <a:ln w="9525">
            <a:noFill/>
          </a:ln>
        </p:spPr>
        <p:txBody>
          <a:bodyPr lIns="68580" tIns="34290" rIns="68580" bIns="34290">
            <a:spAutoFit/>
          </a:bodyPr>
          <a:lstStyle/>
          <a:p>
            <a:pPr>
              <a:lnSpc>
                <a:spcPct val="150000"/>
              </a:lnSpc>
              <a:spcBef>
                <a:spcPct val="0"/>
              </a:spcBef>
            </a:pPr>
            <a:r>
              <a:rPr lang="zh-CN" altLang="en-US" sz="2600" b="1" smtClean="0">
                <a:solidFill>
                  <a:srgbClr val="FF0000"/>
                </a:solidFill>
                <a:latin typeface="楷体" pitchFamily="49" charset="-122"/>
                <a:ea typeface="楷体" pitchFamily="49" charset="-122"/>
              </a:rPr>
              <a:t>亵渎：</a:t>
            </a:r>
            <a:endParaRPr lang="zh-CN" altLang="en-US" sz="2600" b="1">
              <a:solidFill>
                <a:srgbClr val="FF0000"/>
              </a:solidFill>
              <a:latin typeface="楷体" pitchFamily="49" charset="-122"/>
              <a:ea typeface="楷体" pitchFamily="49" charset="-122"/>
            </a:endParaRPr>
          </a:p>
          <a:p>
            <a:pPr>
              <a:lnSpc>
                <a:spcPct val="150000"/>
              </a:lnSpc>
              <a:spcBef>
                <a:spcPct val="0"/>
              </a:spcBef>
            </a:pPr>
            <a:r>
              <a:rPr lang="zh-CN" altLang="en-US" sz="2600" b="1">
                <a:solidFill>
                  <a:srgbClr val="FF0000"/>
                </a:solidFill>
                <a:latin typeface="楷体" pitchFamily="49" charset="-122"/>
                <a:ea typeface="楷体" pitchFamily="49" charset="-122"/>
              </a:rPr>
              <a:t>骈</a:t>
            </a:r>
            <a:r>
              <a:rPr lang="zh-CN" altLang="en-US" sz="2600" b="1" smtClean="0">
                <a:solidFill>
                  <a:srgbClr val="FF0000"/>
                </a:solidFill>
                <a:latin typeface="楷体" pitchFamily="49" charset="-122"/>
                <a:ea typeface="楷体" pitchFamily="49" charset="-122"/>
              </a:rPr>
              <a:t>进：</a:t>
            </a:r>
            <a:endParaRPr lang="zh-CN" altLang="en-US" sz="2600" b="1">
              <a:solidFill>
                <a:srgbClr val="FF0000"/>
              </a:solidFill>
              <a:latin typeface="楷体" pitchFamily="49" charset="-122"/>
              <a:ea typeface="楷体" pitchFamily="49" charset="-122"/>
            </a:endParaRPr>
          </a:p>
          <a:p>
            <a:pPr>
              <a:lnSpc>
                <a:spcPct val="150000"/>
              </a:lnSpc>
              <a:spcBef>
                <a:spcPct val="0"/>
              </a:spcBef>
            </a:pPr>
            <a:r>
              <a:rPr lang="zh-CN" altLang="en-US" sz="2600" b="1" smtClean="0">
                <a:solidFill>
                  <a:srgbClr val="FF0000"/>
                </a:solidFill>
                <a:latin typeface="楷体" pitchFamily="49" charset="-122"/>
                <a:ea typeface="楷体" pitchFamily="49" charset="-122"/>
              </a:rPr>
              <a:t>断章取义：</a:t>
            </a:r>
            <a:r>
              <a:rPr lang="zh-CN" altLang="en-US" sz="2600" b="1">
                <a:solidFill>
                  <a:srgbClr val="FF0000"/>
                </a:solidFill>
                <a:latin typeface="楷体" pitchFamily="49" charset="-122"/>
                <a:ea typeface="楷体" pitchFamily="49" charset="-122"/>
              </a:rPr>
              <a:t>　</a:t>
            </a:r>
          </a:p>
          <a:p>
            <a:pPr>
              <a:lnSpc>
                <a:spcPct val="150000"/>
              </a:lnSpc>
              <a:spcBef>
                <a:spcPct val="0"/>
              </a:spcBef>
            </a:pPr>
            <a:endParaRPr lang="zh-CN" altLang="en-US" sz="2600" b="1">
              <a:solidFill>
                <a:srgbClr val="FF0000"/>
              </a:solidFill>
              <a:latin typeface="楷体" pitchFamily="49" charset="-122"/>
              <a:ea typeface="楷体" pitchFamily="49" charset="-122"/>
            </a:endParaRPr>
          </a:p>
          <a:p>
            <a:pPr>
              <a:lnSpc>
                <a:spcPct val="150000"/>
              </a:lnSpc>
              <a:spcBef>
                <a:spcPct val="0"/>
              </a:spcBef>
            </a:pPr>
            <a:r>
              <a:rPr lang="zh-CN" altLang="en-US" sz="2600" b="1" smtClean="0">
                <a:solidFill>
                  <a:srgbClr val="FF0000"/>
                </a:solidFill>
                <a:latin typeface="楷体" pitchFamily="49" charset="-122"/>
                <a:ea typeface="楷体" pitchFamily="49" charset="-122"/>
              </a:rPr>
              <a:t>安居乐业：</a:t>
            </a:r>
            <a:endParaRPr lang="zh-CN" altLang="en-US" sz="2600" b="1">
              <a:solidFill>
                <a:srgbClr val="FF0000"/>
              </a:solidFill>
              <a:latin typeface="楷体" pitchFamily="49" charset="-122"/>
              <a:ea typeface="楷体" pitchFamily="49" charset="-122"/>
            </a:endParaRPr>
          </a:p>
          <a:p>
            <a:pPr>
              <a:lnSpc>
                <a:spcPct val="150000"/>
              </a:lnSpc>
              <a:spcBef>
                <a:spcPct val="0"/>
              </a:spcBef>
            </a:pPr>
            <a:r>
              <a:rPr lang="zh-CN" altLang="en-US" sz="2600" b="1">
                <a:solidFill>
                  <a:srgbClr val="FF0000"/>
                </a:solidFill>
                <a:latin typeface="楷体" pitchFamily="49" charset="-122"/>
                <a:ea typeface="楷体" pitchFamily="49" charset="-122"/>
              </a:rPr>
              <a:t>理至易</a:t>
            </a:r>
            <a:r>
              <a:rPr lang="zh-CN" altLang="en-US" sz="2600" b="1" smtClean="0">
                <a:solidFill>
                  <a:srgbClr val="FF0000"/>
                </a:solidFill>
                <a:latin typeface="楷体" pitchFamily="49" charset="-122"/>
                <a:ea typeface="楷体" pitchFamily="49" charset="-122"/>
              </a:rPr>
              <a:t>明：</a:t>
            </a:r>
            <a:endParaRPr lang="zh-CN" altLang="en-US" sz="2600" b="1">
              <a:solidFill>
                <a:srgbClr val="FF0000"/>
              </a:solidFill>
              <a:latin typeface="楷体" pitchFamily="49" charset="-122"/>
              <a:ea typeface="楷体" pitchFamily="49" charset="-122"/>
            </a:endParaRPr>
          </a:p>
        </p:txBody>
      </p:sp>
      <p:sp>
        <p:nvSpPr>
          <p:cNvPr id="49156" name="Text Box 4"/>
          <p:cNvSpPr txBox="1"/>
          <p:nvPr/>
        </p:nvSpPr>
        <p:spPr>
          <a:xfrm>
            <a:off x="2402211" y="2383850"/>
            <a:ext cx="5904656" cy="869469"/>
          </a:xfrm>
          <a:prstGeom prst="rect">
            <a:avLst/>
          </a:prstGeom>
          <a:noFill/>
          <a:ln w="9525">
            <a:noFill/>
          </a:ln>
        </p:spPr>
        <p:txBody>
          <a:bodyPr wrap="square" lIns="68580" tIns="34290" rIns="68580" bIns="34290">
            <a:spAutoFit/>
          </a:bodyPr>
          <a:lstStyle/>
          <a:p>
            <a:pPr eaLnBrk="1" hangingPunct="1">
              <a:spcBef>
                <a:spcPct val="50000"/>
              </a:spcBef>
            </a:pPr>
            <a:r>
              <a:rPr lang="zh-CN" altLang="en-US" sz="2600" b="1">
                <a:latin typeface="楷体" pitchFamily="49" charset="-122"/>
                <a:ea typeface="楷体" pitchFamily="49" charset="-122"/>
              </a:rPr>
              <a:t>不顾全</a:t>
            </a:r>
            <a:r>
              <a:rPr lang="zh-CN" altLang="en-US" sz="2600" b="1" smtClean="0">
                <a:latin typeface="楷体" pitchFamily="49" charset="-122"/>
                <a:ea typeface="楷体" pitchFamily="49" charset="-122"/>
              </a:rPr>
              <a:t>篇文章的内容，而只根据需要，孤</a:t>
            </a:r>
            <a:r>
              <a:rPr lang="zh-CN" altLang="en-US" sz="2600" b="1">
                <a:latin typeface="楷体" pitchFamily="49" charset="-122"/>
                <a:ea typeface="楷体" pitchFamily="49" charset="-122"/>
              </a:rPr>
              <a:t>立</a:t>
            </a:r>
            <a:r>
              <a:rPr lang="zh-CN" altLang="en-US" sz="2600" b="1" smtClean="0">
                <a:latin typeface="楷体" pitchFamily="49" charset="-122"/>
                <a:ea typeface="楷体" pitchFamily="49" charset="-122"/>
              </a:rPr>
              <a:t>地截取</a:t>
            </a:r>
            <a:r>
              <a:rPr lang="zh-CN" altLang="en-US" sz="2600" b="1">
                <a:latin typeface="楷体" pitchFamily="49" charset="-122"/>
                <a:ea typeface="楷体" pitchFamily="49" charset="-122"/>
              </a:rPr>
              <a:t>其中一段或一</a:t>
            </a:r>
            <a:r>
              <a:rPr lang="zh-CN" altLang="en-US" sz="2600" b="1" smtClean="0">
                <a:latin typeface="楷体" pitchFamily="49" charset="-122"/>
                <a:ea typeface="楷体" pitchFamily="49" charset="-122"/>
              </a:rPr>
              <a:t>句的意思。</a:t>
            </a:r>
            <a:endParaRPr lang="zh-CN" altLang="en-US" sz="2600" b="1">
              <a:latin typeface="楷体" pitchFamily="49" charset="-122"/>
              <a:ea typeface="楷体" pitchFamily="49" charset="-122"/>
            </a:endParaRPr>
          </a:p>
        </p:txBody>
      </p:sp>
      <p:sp>
        <p:nvSpPr>
          <p:cNvPr id="9220" name="Text Box 5"/>
          <p:cNvSpPr txBox="1"/>
          <p:nvPr/>
        </p:nvSpPr>
        <p:spPr>
          <a:xfrm>
            <a:off x="2402211" y="3562331"/>
            <a:ext cx="4464496" cy="469359"/>
          </a:xfrm>
          <a:prstGeom prst="rect">
            <a:avLst/>
          </a:prstGeom>
          <a:noFill/>
          <a:ln w="9525">
            <a:noFill/>
          </a:ln>
        </p:spPr>
        <p:txBody>
          <a:bodyPr wrap="square" lIns="68580" tIns="34290" rIns="68580" bIns="34290">
            <a:spAutoFit/>
          </a:bodyPr>
          <a:lstStyle/>
          <a:p>
            <a:pPr eaLnBrk="1" hangingPunct="1">
              <a:spcBef>
                <a:spcPct val="50000"/>
              </a:spcBef>
            </a:pPr>
            <a:r>
              <a:rPr lang="zh-CN" altLang="en-US" sz="2600" b="1">
                <a:latin typeface="楷体" pitchFamily="49" charset="-122"/>
                <a:ea typeface="楷体" pitchFamily="49" charset="-122"/>
              </a:rPr>
              <a:t>使人民安定</a:t>
            </a:r>
            <a:r>
              <a:rPr lang="zh-CN" altLang="en-US" sz="2600" b="1" smtClean="0">
                <a:latin typeface="楷体" pitchFamily="49" charset="-122"/>
                <a:ea typeface="楷体" pitchFamily="49" charset="-122"/>
              </a:rPr>
              <a:t>生活，快乐</a:t>
            </a:r>
            <a:r>
              <a:rPr lang="zh-CN" altLang="en-US" sz="2600" b="1">
                <a:latin typeface="楷体" pitchFamily="49" charset="-122"/>
                <a:ea typeface="楷体" pitchFamily="49" charset="-122"/>
              </a:rPr>
              <a:t>劳作。</a:t>
            </a:r>
          </a:p>
        </p:txBody>
      </p:sp>
      <p:sp>
        <p:nvSpPr>
          <p:cNvPr id="49160" name="Text Box 8"/>
          <p:cNvSpPr txBox="1"/>
          <p:nvPr/>
        </p:nvSpPr>
        <p:spPr>
          <a:xfrm>
            <a:off x="1766808" y="1193251"/>
            <a:ext cx="2457450" cy="469359"/>
          </a:xfrm>
          <a:prstGeom prst="rect">
            <a:avLst/>
          </a:prstGeom>
          <a:noFill/>
          <a:ln w="9525">
            <a:noFill/>
          </a:ln>
        </p:spPr>
        <p:txBody>
          <a:bodyPr lIns="68580" tIns="34290" rIns="68580" bIns="34290">
            <a:spAutoFit/>
          </a:bodyPr>
          <a:lstStyle/>
          <a:p>
            <a:pPr eaLnBrk="1" hangingPunct="1">
              <a:spcBef>
                <a:spcPct val="50000"/>
              </a:spcBef>
            </a:pPr>
            <a:r>
              <a:rPr lang="zh-CN" altLang="en-US" sz="2600" b="1" smtClean="0">
                <a:latin typeface="楷体" pitchFamily="49" charset="-122"/>
                <a:ea typeface="楷体" pitchFamily="49" charset="-122"/>
              </a:rPr>
              <a:t>轻慢，不尊敬。</a:t>
            </a:r>
            <a:endParaRPr lang="zh-CN" altLang="en-US" sz="2600" b="1">
              <a:latin typeface="楷体" pitchFamily="49" charset="-122"/>
              <a:ea typeface="楷体" pitchFamily="49" charset="-122"/>
            </a:endParaRPr>
          </a:p>
        </p:txBody>
      </p:sp>
      <p:sp>
        <p:nvSpPr>
          <p:cNvPr id="49161" name="Text Box 9"/>
          <p:cNvSpPr txBox="1"/>
          <p:nvPr/>
        </p:nvSpPr>
        <p:spPr>
          <a:xfrm>
            <a:off x="1748806" y="1775848"/>
            <a:ext cx="2880320" cy="469359"/>
          </a:xfrm>
          <a:prstGeom prst="rect">
            <a:avLst/>
          </a:prstGeom>
          <a:noFill/>
          <a:ln w="9525">
            <a:noFill/>
          </a:ln>
        </p:spPr>
        <p:txBody>
          <a:bodyPr wrap="square" lIns="68580" tIns="34290" rIns="68580" bIns="34290">
            <a:spAutoFit/>
          </a:bodyPr>
          <a:lstStyle/>
          <a:p>
            <a:pPr eaLnBrk="1" hangingPunct="1">
              <a:spcBef>
                <a:spcPct val="50000"/>
              </a:spcBef>
            </a:pPr>
            <a:r>
              <a:rPr lang="zh-CN" altLang="en-US" sz="2600" b="1" smtClean="0">
                <a:latin typeface="楷体" pitchFamily="49" charset="-122"/>
                <a:ea typeface="楷体" pitchFamily="49" charset="-122"/>
              </a:rPr>
              <a:t>并排前进。</a:t>
            </a:r>
            <a:endParaRPr lang="zh-CN" altLang="en-US" sz="2600" b="1">
              <a:latin typeface="楷体" pitchFamily="49" charset="-122"/>
              <a:ea typeface="楷体" pitchFamily="49" charset="-122"/>
            </a:endParaRPr>
          </a:p>
        </p:txBody>
      </p:sp>
      <p:sp>
        <p:nvSpPr>
          <p:cNvPr id="49163" name="Text Box 11"/>
          <p:cNvSpPr txBox="1"/>
          <p:nvPr/>
        </p:nvSpPr>
        <p:spPr>
          <a:xfrm>
            <a:off x="2438216" y="4138395"/>
            <a:ext cx="4050506" cy="469359"/>
          </a:xfrm>
          <a:prstGeom prst="rect">
            <a:avLst/>
          </a:prstGeom>
          <a:noFill/>
          <a:ln w="9525">
            <a:noFill/>
          </a:ln>
        </p:spPr>
        <p:txBody>
          <a:bodyPr lIns="68580" tIns="34290" rIns="68580" bIns="34290">
            <a:spAutoFit/>
          </a:bodyPr>
          <a:lstStyle/>
          <a:p>
            <a:pPr eaLnBrk="1" hangingPunct="1">
              <a:spcBef>
                <a:spcPct val="50000"/>
              </a:spcBef>
            </a:pPr>
            <a:r>
              <a:rPr lang="zh-CN" altLang="en-US" sz="2600" b="1">
                <a:latin typeface="楷体" pitchFamily="49" charset="-122"/>
                <a:ea typeface="楷体" pitchFamily="49" charset="-122"/>
              </a:rPr>
              <a:t>道理极容易明白。</a:t>
            </a:r>
          </a:p>
        </p:txBody>
      </p:sp>
      <p:sp>
        <p:nvSpPr>
          <p:cNvPr id="22" name="矩形 1"/>
          <p:cNvSpPr>
            <a:spLocks noChangeArrowheads="1"/>
          </p:cNvSpPr>
          <p:nvPr/>
        </p:nvSpPr>
        <p:spPr bwMode="auto">
          <a:xfrm>
            <a:off x="3729547" y="502702"/>
            <a:ext cx="1743075" cy="5667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7030A0"/>
                </a:solidFill>
                <a:latin typeface="楷体" pitchFamily="49" charset="-122"/>
                <a:ea typeface="楷体" pitchFamily="49" charset="-122"/>
              </a:rPr>
              <a:t>词语解释</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9160"/>
                                        </p:tgtEl>
                                        <p:attrNameLst>
                                          <p:attrName>style.visibility</p:attrName>
                                        </p:attrNameLst>
                                      </p:cBhvr>
                                      <p:to>
                                        <p:strVal val="visible"/>
                                      </p:to>
                                    </p:set>
                                    <p:anim calcmode="lin" valueType="num">
                                      <p:cBhvr additive="base">
                                        <p:cTn id="7" dur="500" fill="hold"/>
                                        <p:tgtEl>
                                          <p:spTgt spid="49160"/>
                                        </p:tgtEl>
                                        <p:attrNameLst>
                                          <p:attrName>ppt_x</p:attrName>
                                        </p:attrNameLst>
                                      </p:cBhvr>
                                      <p:tavLst>
                                        <p:tav tm="0">
                                          <p:val>
                                            <p:strVal val="1+#ppt_w/2"/>
                                          </p:val>
                                        </p:tav>
                                        <p:tav tm="100000">
                                          <p:val>
                                            <p:strVal val="#ppt_x"/>
                                          </p:val>
                                        </p:tav>
                                      </p:tavLst>
                                    </p:anim>
                                    <p:anim calcmode="lin" valueType="num">
                                      <p:cBhvr additive="base">
                                        <p:cTn id="8" dur="500" fill="hold"/>
                                        <p:tgtEl>
                                          <p:spTgt spid="491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49161"/>
                                        </p:tgtEl>
                                        <p:attrNameLst>
                                          <p:attrName>style.visibility</p:attrName>
                                        </p:attrNameLst>
                                      </p:cBhvr>
                                      <p:to>
                                        <p:strVal val="visible"/>
                                      </p:to>
                                    </p:set>
                                    <p:anim calcmode="lin" valueType="num">
                                      <p:cBhvr additive="base">
                                        <p:cTn id="13" dur="500" fill="hold"/>
                                        <p:tgtEl>
                                          <p:spTgt spid="49161"/>
                                        </p:tgtEl>
                                        <p:attrNameLst>
                                          <p:attrName>ppt_x</p:attrName>
                                        </p:attrNameLst>
                                      </p:cBhvr>
                                      <p:tavLst>
                                        <p:tav tm="0">
                                          <p:val>
                                            <p:strVal val="1+#ppt_w/2"/>
                                          </p:val>
                                        </p:tav>
                                        <p:tav tm="100000">
                                          <p:val>
                                            <p:strVal val="#ppt_x"/>
                                          </p:val>
                                        </p:tav>
                                      </p:tavLst>
                                    </p:anim>
                                    <p:anim calcmode="lin" valueType="num">
                                      <p:cBhvr additive="base">
                                        <p:cTn id="14" dur="500" fill="hold"/>
                                        <p:tgtEl>
                                          <p:spTgt spid="4916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49156"/>
                                        </p:tgtEl>
                                        <p:attrNameLst>
                                          <p:attrName>style.visibility</p:attrName>
                                        </p:attrNameLst>
                                      </p:cBhvr>
                                      <p:to>
                                        <p:strVal val="visible"/>
                                      </p:to>
                                    </p:set>
                                    <p:anim calcmode="lin" valueType="num">
                                      <p:cBhvr additive="base">
                                        <p:cTn id="19" dur="500" fill="hold"/>
                                        <p:tgtEl>
                                          <p:spTgt spid="49156"/>
                                        </p:tgtEl>
                                        <p:attrNameLst>
                                          <p:attrName>ppt_x</p:attrName>
                                        </p:attrNameLst>
                                      </p:cBhvr>
                                      <p:tavLst>
                                        <p:tav tm="0">
                                          <p:val>
                                            <p:strVal val="1+#ppt_w/2"/>
                                          </p:val>
                                        </p:tav>
                                        <p:tav tm="100000">
                                          <p:val>
                                            <p:strVal val="#ppt_x"/>
                                          </p:val>
                                        </p:tav>
                                      </p:tavLst>
                                    </p:anim>
                                    <p:anim calcmode="lin" valueType="num">
                                      <p:cBhvr additive="base">
                                        <p:cTn id="20"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220"/>
                                        </p:tgtEl>
                                        <p:attrNameLst>
                                          <p:attrName>style.visibility</p:attrName>
                                        </p:attrNameLst>
                                      </p:cBhvr>
                                      <p:to>
                                        <p:strVal val="visible"/>
                                      </p:to>
                                    </p:set>
                                    <p:anim calcmode="lin" valueType="num">
                                      <p:cBhvr additive="base">
                                        <p:cTn id="25" dur="500"/>
                                        <p:tgtEl>
                                          <p:spTgt spid="9220"/>
                                        </p:tgtEl>
                                        <p:attrNameLst>
                                          <p:attrName>ppt_y</p:attrName>
                                        </p:attrNameLst>
                                      </p:cBhvr>
                                      <p:tavLst>
                                        <p:tav tm="0">
                                          <p:val>
                                            <p:strVal val="#ppt_y+#ppt_h*1.125000"/>
                                          </p:val>
                                        </p:tav>
                                        <p:tav tm="100000">
                                          <p:val>
                                            <p:strVal val="#ppt_y"/>
                                          </p:val>
                                        </p:tav>
                                      </p:tavLst>
                                    </p:anim>
                                    <p:animEffect transition="in" filter="wipe(up)">
                                      <p:cBhvr>
                                        <p:cTn id="26" dur="500"/>
                                        <p:tgtEl>
                                          <p:spTgt spid="922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49163"/>
                                        </p:tgtEl>
                                        <p:attrNameLst>
                                          <p:attrName>style.visibility</p:attrName>
                                        </p:attrNameLst>
                                      </p:cBhvr>
                                      <p:to>
                                        <p:strVal val="visible"/>
                                      </p:to>
                                    </p:set>
                                    <p:animEffect transition="in" filter="barn(inHorizontal)">
                                      <p:cBhvr>
                                        <p:cTn id="31" dur="500"/>
                                        <p:tgtEl>
                                          <p:spTgt spid="49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9220" grpId="0"/>
      <p:bldP spid="49160" grpId="0"/>
      <p:bldP spid="49161" grpId="0"/>
      <p:bldP spid="491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7574" y="1344563"/>
            <a:ext cx="1905000" cy="1869743"/>
          </a:xfrm>
          <a:prstGeom prst="rect">
            <a:avLst/>
          </a:prstGeom>
          <a:noFill/>
        </p:spPr>
        <p:txBody>
          <a:bodyPr wrap="square" lIns="68580" tIns="34290" rIns="68580" bIns="34290" rtlCol="0" anchor="t">
            <a:spAutoFit/>
          </a:bodyPr>
          <a:lstStyle/>
          <a:p>
            <a:pPr>
              <a:lnSpc>
                <a:spcPct val="150000"/>
              </a:lnSpc>
              <a:spcBef>
                <a:spcPct val="0"/>
              </a:spcBef>
            </a:pPr>
            <a:r>
              <a:rPr lang="zh-CN" altLang="en-US" sz="2600" b="1">
                <a:solidFill>
                  <a:srgbClr val="FF0000"/>
                </a:solidFill>
                <a:latin typeface="楷体" pitchFamily="49" charset="-122"/>
                <a:ea typeface="楷体" pitchFamily="49" charset="-122"/>
                <a:sym typeface="+mn-ea"/>
              </a:rPr>
              <a:t>心无</a:t>
            </a:r>
            <a:r>
              <a:rPr lang="zh-CN" altLang="en-US" sz="2600" b="1" smtClean="0">
                <a:solidFill>
                  <a:srgbClr val="FF0000"/>
                </a:solidFill>
                <a:latin typeface="楷体" pitchFamily="49" charset="-122"/>
                <a:ea typeface="楷体" pitchFamily="49" charset="-122"/>
                <a:sym typeface="+mn-ea"/>
              </a:rPr>
              <a:t>旁骛：</a:t>
            </a:r>
            <a:endParaRPr lang="zh-CN" altLang="en-US" sz="2600" b="1">
              <a:solidFill>
                <a:srgbClr val="FF0000"/>
              </a:solidFill>
              <a:latin typeface="楷体" pitchFamily="49" charset="-122"/>
              <a:ea typeface="楷体" pitchFamily="49" charset="-122"/>
            </a:endParaRPr>
          </a:p>
          <a:p>
            <a:pPr>
              <a:lnSpc>
                <a:spcPct val="150000"/>
              </a:lnSpc>
              <a:spcBef>
                <a:spcPct val="0"/>
              </a:spcBef>
            </a:pPr>
            <a:endParaRPr lang="zh-CN" altLang="en-US" sz="2600" b="1">
              <a:solidFill>
                <a:srgbClr val="FF0000"/>
              </a:solidFill>
              <a:latin typeface="楷体" pitchFamily="49" charset="-122"/>
              <a:ea typeface="楷体" pitchFamily="49" charset="-122"/>
              <a:sym typeface="+mn-ea"/>
            </a:endParaRPr>
          </a:p>
          <a:p>
            <a:pPr>
              <a:lnSpc>
                <a:spcPct val="150000"/>
              </a:lnSpc>
              <a:spcBef>
                <a:spcPct val="0"/>
              </a:spcBef>
            </a:pPr>
            <a:r>
              <a:rPr lang="zh-CN" altLang="en-US" sz="2600" b="1">
                <a:solidFill>
                  <a:srgbClr val="FF0000"/>
                </a:solidFill>
                <a:latin typeface="楷体" pitchFamily="49" charset="-122"/>
                <a:ea typeface="楷体" pitchFamily="49" charset="-122"/>
                <a:sym typeface="+mn-ea"/>
              </a:rPr>
              <a:t>强聒不</a:t>
            </a:r>
            <a:r>
              <a:rPr lang="zh-CN" altLang="en-US" sz="2600" b="1" smtClean="0">
                <a:solidFill>
                  <a:srgbClr val="FF0000"/>
                </a:solidFill>
                <a:latin typeface="楷体" pitchFamily="49" charset="-122"/>
                <a:ea typeface="楷体" pitchFamily="49" charset="-122"/>
                <a:sym typeface="+mn-ea"/>
              </a:rPr>
              <a:t>舍：</a:t>
            </a:r>
            <a:endParaRPr lang="zh-CN" altLang="en-US" sz="2600" b="1">
              <a:solidFill>
                <a:srgbClr val="FF0000"/>
              </a:solidFill>
              <a:latin typeface="楷体" pitchFamily="49" charset="-122"/>
              <a:ea typeface="楷体" pitchFamily="49" charset="-122"/>
              <a:sym typeface="+mn-ea"/>
            </a:endParaRPr>
          </a:p>
        </p:txBody>
      </p:sp>
      <p:sp>
        <p:nvSpPr>
          <p:cNvPr id="49158" name="Text Box 6"/>
          <p:cNvSpPr txBox="1"/>
          <p:nvPr/>
        </p:nvSpPr>
        <p:spPr>
          <a:xfrm>
            <a:off x="2555776" y="1434653"/>
            <a:ext cx="6264696" cy="869469"/>
          </a:xfrm>
          <a:prstGeom prst="rect">
            <a:avLst/>
          </a:prstGeom>
          <a:noFill/>
          <a:ln w="9525">
            <a:noFill/>
          </a:ln>
        </p:spPr>
        <p:txBody>
          <a:bodyPr wrap="square" lIns="68580" tIns="34290" rIns="68580" bIns="34290">
            <a:spAutoFit/>
          </a:bodyPr>
          <a:lstStyle/>
          <a:p>
            <a:pPr eaLnBrk="1" hangingPunct="1">
              <a:spcBef>
                <a:spcPct val="50000"/>
              </a:spcBef>
            </a:pPr>
            <a:r>
              <a:rPr lang="zh-CN" altLang="en-US" sz="2600" b="1">
                <a:latin typeface="楷体" pitchFamily="49" charset="-122"/>
                <a:ea typeface="楷体" pitchFamily="49" charset="-122"/>
              </a:rPr>
              <a:t>心思没</a:t>
            </a:r>
            <a:r>
              <a:rPr lang="zh-CN" altLang="en-US" sz="2600" b="1" smtClean="0">
                <a:latin typeface="楷体" pitchFamily="49" charset="-122"/>
                <a:ea typeface="楷体" pitchFamily="49" charset="-122"/>
              </a:rPr>
              <a:t>有正业以外</a:t>
            </a:r>
            <a:r>
              <a:rPr lang="zh-CN" altLang="en-US" sz="2600" b="1">
                <a:latin typeface="楷体" pitchFamily="49" charset="-122"/>
                <a:ea typeface="楷体" pitchFamily="49" charset="-122"/>
              </a:rPr>
              <a:t>的</a:t>
            </a:r>
            <a:r>
              <a:rPr lang="zh-CN" altLang="en-US" sz="2600" b="1" smtClean="0">
                <a:latin typeface="楷体" pitchFamily="49" charset="-122"/>
                <a:ea typeface="楷体" pitchFamily="49" charset="-122"/>
              </a:rPr>
              <a:t>追求，形容</a:t>
            </a:r>
            <a:r>
              <a:rPr lang="zh-CN" altLang="en-US" sz="2600" b="1">
                <a:latin typeface="楷体" pitchFamily="49" charset="-122"/>
                <a:ea typeface="楷体" pitchFamily="49" charset="-122"/>
              </a:rPr>
              <a:t>心思</a:t>
            </a:r>
            <a:r>
              <a:rPr lang="zh-CN" altLang="en-US" sz="2600" b="1" smtClean="0">
                <a:latin typeface="楷体" pitchFamily="49" charset="-122"/>
                <a:ea typeface="楷体" pitchFamily="49" charset="-122"/>
              </a:rPr>
              <a:t>集中，专心致志。 </a:t>
            </a:r>
            <a:endParaRPr lang="zh-CN" altLang="en-US" sz="2600" b="1">
              <a:latin typeface="楷体" pitchFamily="49" charset="-122"/>
              <a:ea typeface="楷体" pitchFamily="49" charset="-122"/>
            </a:endParaRPr>
          </a:p>
        </p:txBody>
      </p:sp>
      <p:sp>
        <p:nvSpPr>
          <p:cNvPr id="9222" name="Text Box 7"/>
          <p:cNvSpPr txBox="1"/>
          <p:nvPr/>
        </p:nvSpPr>
        <p:spPr>
          <a:xfrm>
            <a:off x="2555776" y="2687980"/>
            <a:ext cx="5724636" cy="869469"/>
          </a:xfrm>
          <a:prstGeom prst="rect">
            <a:avLst/>
          </a:prstGeom>
          <a:noFill/>
          <a:ln w="9525">
            <a:noFill/>
          </a:ln>
        </p:spPr>
        <p:txBody>
          <a:bodyPr wrap="square" lIns="68580" tIns="34290" rIns="68580" bIns="34290">
            <a:spAutoFit/>
          </a:bodyPr>
          <a:lstStyle/>
          <a:p>
            <a:pPr eaLnBrk="1" hangingPunct="1">
              <a:spcBef>
                <a:spcPct val="50000"/>
              </a:spcBef>
            </a:pPr>
            <a:r>
              <a:rPr lang="zh-CN" altLang="en-US" sz="2600" b="1">
                <a:latin typeface="楷体" pitchFamily="49" charset="-122"/>
                <a:ea typeface="楷体" pitchFamily="49" charset="-122"/>
              </a:rPr>
              <a:t>唠唠叨叨说</a:t>
            </a:r>
            <a:r>
              <a:rPr lang="zh-CN" altLang="en-US" sz="2600" b="1" smtClean="0">
                <a:latin typeface="楷体" pitchFamily="49" charset="-122"/>
                <a:ea typeface="楷体" pitchFamily="49" charset="-122"/>
              </a:rPr>
              <a:t>个没完。聒，声音嘈杂，使人厌烦。</a:t>
            </a:r>
            <a:endParaRPr lang="zh-CN" altLang="en-US" sz="2600" b="1">
              <a:latin typeface="楷体" pitchFamily="49" charset="-122"/>
              <a:ea typeface="楷体" pitchFamily="49" charset="-122"/>
            </a:endParaRPr>
          </a:p>
        </p:txBody>
      </p:sp>
      <p:sp>
        <p:nvSpPr>
          <p:cNvPr id="10" name="矩形 1"/>
          <p:cNvSpPr>
            <a:spLocks noChangeArrowheads="1"/>
          </p:cNvSpPr>
          <p:nvPr/>
        </p:nvSpPr>
        <p:spPr bwMode="auto">
          <a:xfrm>
            <a:off x="3613713" y="627534"/>
            <a:ext cx="1743075" cy="5667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7030A0"/>
                </a:solidFill>
                <a:latin typeface="楷体" pitchFamily="49" charset="-122"/>
                <a:ea typeface="楷体" pitchFamily="49" charset="-122"/>
              </a:rPr>
              <a:t>词语解释</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9158"/>
                                        </p:tgtEl>
                                        <p:attrNameLst>
                                          <p:attrName>style.visibility</p:attrName>
                                        </p:attrNameLst>
                                      </p:cBhvr>
                                      <p:to>
                                        <p:strVal val="visible"/>
                                      </p:to>
                                    </p:set>
                                    <p:anim calcmode="lin" valueType="num">
                                      <p:cBhvr additive="base">
                                        <p:cTn id="7" dur="500" fill="hold"/>
                                        <p:tgtEl>
                                          <p:spTgt spid="49158"/>
                                        </p:tgtEl>
                                        <p:attrNameLst>
                                          <p:attrName>ppt_x</p:attrName>
                                        </p:attrNameLst>
                                      </p:cBhvr>
                                      <p:tavLst>
                                        <p:tav tm="0">
                                          <p:val>
                                            <p:strVal val="1+#ppt_w/2"/>
                                          </p:val>
                                        </p:tav>
                                        <p:tav tm="100000">
                                          <p:val>
                                            <p:strVal val="#ppt_x"/>
                                          </p:val>
                                        </p:tav>
                                      </p:tavLst>
                                    </p:anim>
                                    <p:anim calcmode="lin" valueType="num">
                                      <p:cBhvr additive="base">
                                        <p:cTn id="8" dur="500" fill="hold"/>
                                        <p:tgtEl>
                                          <p:spTgt spid="491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p:bldP spid="92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044506" y="695336"/>
            <a:ext cx="1943319" cy="427850"/>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defTabSz="342900" eaLnBrk="0" fontAlgn="auto" hangingPunct="0">
              <a:spcBef>
                <a:spcPct val="0"/>
              </a:spcBef>
              <a:spcAft>
                <a:spcPct val="0"/>
              </a:spcAft>
              <a:defRPr/>
            </a:pPr>
            <a:r>
              <a:rPr kumimoji="1" lang="zh-CN" altLang="en-US" sz="2400">
                <a:solidFill>
                  <a:srgbClr val="C00000"/>
                </a:solidFill>
                <a:latin typeface="黑体" panose="02010609060101010101" pitchFamily="49" charset="-122"/>
                <a:ea typeface="黑体" panose="02010609060101010101" pitchFamily="49" charset="-122"/>
              </a:rPr>
              <a:t>文题解说</a:t>
            </a:r>
          </a:p>
        </p:txBody>
      </p:sp>
      <p:sp>
        <p:nvSpPr>
          <p:cNvPr id="2" name="文本框 1"/>
          <p:cNvSpPr txBox="1"/>
          <p:nvPr/>
        </p:nvSpPr>
        <p:spPr>
          <a:xfrm>
            <a:off x="1691680" y="1280552"/>
            <a:ext cx="1291351" cy="499110"/>
          </a:xfrm>
          <a:prstGeom prst="rect">
            <a:avLst/>
          </a:prstGeom>
          <a:noFill/>
        </p:spPr>
        <p:txBody>
          <a:bodyPr wrap="square" lIns="68580" tIns="34290" rIns="68580" bIns="34290" rtlCol="0">
            <a:spAutoFit/>
          </a:bodyPr>
          <a:lstStyle/>
          <a:p>
            <a:r>
              <a:rPr lang="zh-CN" altLang="en-US" sz="2800" b="1" smtClean="0">
                <a:solidFill>
                  <a:srgbClr val="0000CC"/>
                </a:solidFill>
                <a:latin typeface="楷体" pitchFamily="49" charset="-122"/>
                <a:ea typeface="楷体" pitchFamily="49" charset="-122"/>
                <a:cs typeface="楷体_GB2312" panose="02010609030101010101" pitchFamily="49" charset="-122"/>
              </a:rPr>
              <a:t>敬业？</a:t>
            </a:r>
            <a:endParaRPr lang="zh-CN" altLang="en-US" sz="2800" b="1">
              <a:solidFill>
                <a:srgbClr val="0000CC"/>
              </a:solidFill>
              <a:latin typeface="楷体" pitchFamily="49" charset="-122"/>
              <a:ea typeface="楷体" pitchFamily="49" charset="-122"/>
              <a:cs typeface="楷体_GB2312" panose="02010609030101010101" pitchFamily="49" charset="-122"/>
            </a:endParaRPr>
          </a:p>
        </p:txBody>
      </p:sp>
      <p:sp>
        <p:nvSpPr>
          <p:cNvPr id="3" name="文本框 2"/>
          <p:cNvSpPr txBox="1"/>
          <p:nvPr/>
        </p:nvSpPr>
        <p:spPr>
          <a:xfrm>
            <a:off x="1640706" y="1822053"/>
            <a:ext cx="6553200" cy="461665"/>
          </a:xfrm>
          <a:prstGeom prst="rect">
            <a:avLst/>
          </a:prstGeom>
          <a:noFill/>
        </p:spPr>
        <p:txBody>
          <a:bodyPr wrap="square" rtlCol="0" anchor="t">
            <a:spAutoFit/>
          </a:bodyPr>
          <a:lstStyle/>
          <a:p>
            <a:r>
              <a:rPr lang="zh-CN" altLang="en-US" sz="2400" b="1">
                <a:solidFill>
                  <a:srgbClr val="FF0000"/>
                </a:solidFill>
                <a:latin typeface="楷体" pitchFamily="49" charset="-122"/>
                <a:ea typeface="楷体" pitchFamily="49" charset="-122"/>
                <a:cs typeface="楷体_GB2312" panose="02010609030101010101" pitchFamily="49" charset="-122"/>
                <a:sym typeface="+mn-ea"/>
              </a:rPr>
              <a:t>敬业</a:t>
            </a:r>
            <a:r>
              <a:rPr lang="zh-CN" altLang="en-US" sz="2400" b="1">
                <a:latin typeface="楷体" pitchFamily="49" charset="-122"/>
                <a:ea typeface="楷体" pitchFamily="49" charset="-122"/>
                <a:cs typeface="楷体_GB2312" panose="02010609030101010101" pitchFamily="49" charset="-122"/>
                <a:sym typeface="+mn-ea"/>
              </a:rPr>
              <a:t>即</a:t>
            </a:r>
            <a:r>
              <a:rPr lang="zh-CN" altLang="en-US" sz="2400" b="1" smtClean="0">
                <a:latin typeface="楷体" pitchFamily="49" charset="-122"/>
                <a:ea typeface="楷体" pitchFamily="49" charset="-122"/>
                <a:cs typeface="楷体_GB2312" panose="02010609030101010101" pitchFamily="49" charset="-122"/>
                <a:sym typeface="+mn-ea"/>
              </a:rPr>
              <a:t>责任心，是</a:t>
            </a:r>
            <a:r>
              <a:rPr lang="zh-CN" altLang="en-US" sz="2400" b="1">
                <a:latin typeface="楷体" pitchFamily="49" charset="-122"/>
                <a:ea typeface="楷体" pitchFamily="49" charset="-122"/>
                <a:cs typeface="楷体_GB2312" panose="02010609030101010101" pitchFamily="49" charset="-122"/>
                <a:sym typeface="+mn-ea"/>
              </a:rPr>
              <a:t>对学业或工作</a:t>
            </a:r>
            <a:r>
              <a:rPr lang="zh-CN" altLang="en-US" sz="2400" b="1" smtClean="0">
                <a:latin typeface="楷体" pitchFamily="49" charset="-122"/>
                <a:ea typeface="楷体" pitchFamily="49" charset="-122"/>
                <a:cs typeface="楷体_GB2312" panose="02010609030101010101" pitchFamily="49" charset="-122"/>
                <a:sym typeface="+mn-ea"/>
              </a:rPr>
              <a:t>专心致志。</a:t>
            </a:r>
            <a:endParaRPr lang="zh-CN" altLang="en-US" sz="2400" b="1">
              <a:latin typeface="楷体" pitchFamily="49" charset="-122"/>
              <a:ea typeface="楷体" pitchFamily="49" charset="-122"/>
              <a:cs typeface="楷体_GB2312" panose="02010609030101010101" pitchFamily="49" charset="-122"/>
              <a:sym typeface="+mn-ea"/>
            </a:endParaRPr>
          </a:p>
        </p:txBody>
      </p:sp>
      <p:sp>
        <p:nvSpPr>
          <p:cNvPr id="4" name="文本框 3"/>
          <p:cNvSpPr txBox="1"/>
          <p:nvPr/>
        </p:nvSpPr>
        <p:spPr>
          <a:xfrm>
            <a:off x="2771800" y="1275606"/>
            <a:ext cx="1255395" cy="521970"/>
          </a:xfrm>
          <a:prstGeom prst="rect">
            <a:avLst/>
          </a:prstGeom>
          <a:noFill/>
        </p:spPr>
        <p:txBody>
          <a:bodyPr wrap="none" rtlCol="0" anchor="t">
            <a:spAutoFit/>
          </a:bodyPr>
          <a:lstStyle/>
          <a:p>
            <a:r>
              <a:rPr lang="zh-CN" altLang="en-US" sz="2800" b="1" smtClean="0">
                <a:solidFill>
                  <a:srgbClr val="0000CC"/>
                </a:solidFill>
                <a:latin typeface="楷体" pitchFamily="49" charset="-122"/>
                <a:ea typeface="楷体" pitchFamily="49" charset="-122"/>
                <a:cs typeface="楷体_GB2312" panose="02010609030101010101" pitchFamily="49" charset="-122"/>
                <a:sym typeface="+mn-ea"/>
              </a:rPr>
              <a:t>乐业？</a:t>
            </a:r>
            <a:endParaRPr lang="zh-CN" altLang="en-US" sz="2800"/>
          </a:p>
        </p:txBody>
      </p:sp>
      <p:sp>
        <p:nvSpPr>
          <p:cNvPr id="5" name="矩形 4"/>
          <p:cNvSpPr/>
          <p:nvPr/>
        </p:nvSpPr>
        <p:spPr>
          <a:xfrm>
            <a:off x="971600" y="2283718"/>
            <a:ext cx="6480720" cy="830997"/>
          </a:xfrm>
          <a:prstGeom prst="rect">
            <a:avLst/>
          </a:prstGeom>
        </p:spPr>
        <p:txBody>
          <a:bodyPr wrap="square">
            <a:spAutoFit/>
          </a:bodyPr>
          <a:lstStyle/>
          <a:p>
            <a:r>
              <a:rPr lang="zh-CN" altLang="en-US" sz="2400" b="1" smtClean="0">
                <a:solidFill>
                  <a:srgbClr val="FF0000"/>
                </a:solidFill>
                <a:latin typeface="楷体" pitchFamily="49" charset="-122"/>
                <a:ea typeface="楷体" pitchFamily="49" charset="-122"/>
                <a:cs typeface="楷体_GB2312" panose="02010609030101010101" pitchFamily="49" charset="-122"/>
                <a:sym typeface="+mn-ea"/>
              </a:rPr>
              <a:t>    乐业</a:t>
            </a:r>
            <a:r>
              <a:rPr lang="zh-CN" altLang="en-US" sz="2400" b="1">
                <a:latin typeface="楷体" pitchFamily="49" charset="-122"/>
                <a:ea typeface="楷体" pitchFamily="49" charset="-122"/>
                <a:cs typeface="楷体_GB2312" panose="02010609030101010101" pitchFamily="49" charset="-122"/>
                <a:sym typeface="+mn-ea"/>
              </a:rPr>
              <a:t>即</a:t>
            </a:r>
            <a:r>
              <a:rPr lang="zh-CN" altLang="en-US" sz="2400" b="1" smtClean="0">
                <a:latin typeface="楷体" pitchFamily="49" charset="-122"/>
                <a:ea typeface="楷体" pitchFamily="49" charset="-122"/>
                <a:cs typeface="楷体_GB2312" panose="02010609030101010101" pitchFamily="49" charset="-122"/>
                <a:sym typeface="+mn-ea"/>
              </a:rPr>
              <a:t>趣味，不仅</a:t>
            </a:r>
            <a:r>
              <a:rPr lang="zh-CN" altLang="en-US" sz="2400" b="1">
                <a:latin typeface="楷体" pitchFamily="49" charset="-122"/>
                <a:ea typeface="楷体" pitchFamily="49" charset="-122"/>
                <a:cs typeface="楷体_GB2312" panose="02010609030101010101" pitchFamily="49" charset="-122"/>
                <a:sym typeface="+mn-ea"/>
              </a:rPr>
              <a:t>乐意去做某件</a:t>
            </a:r>
            <a:r>
              <a:rPr lang="zh-CN" altLang="en-US" sz="2400" b="1" smtClean="0">
                <a:latin typeface="楷体" pitchFamily="49" charset="-122"/>
                <a:ea typeface="楷体" pitchFamily="49" charset="-122"/>
                <a:cs typeface="楷体_GB2312" panose="02010609030101010101" pitchFamily="49" charset="-122"/>
                <a:sym typeface="+mn-ea"/>
              </a:rPr>
              <a:t>事，而且</a:t>
            </a:r>
            <a:r>
              <a:rPr lang="zh-CN" altLang="en-US" sz="2400" b="1">
                <a:latin typeface="楷体" pitchFamily="49" charset="-122"/>
                <a:ea typeface="楷体" pitchFamily="49" charset="-122"/>
                <a:cs typeface="楷体_GB2312" panose="02010609030101010101" pitchFamily="49" charset="-122"/>
                <a:sym typeface="+mn-ea"/>
              </a:rPr>
              <a:t>能从其中领略出趣味。</a:t>
            </a:r>
            <a:endParaRPr lang="zh-CN" altLang="en-US" sz="2400"/>
          </a:p>
        </p:txBody>
      </p:sp>
      <p:sp>
        <p:nvSpPr>
          <p:cNvPr id="6" name="矩形 5"/>
          <p:cNvSpPr/>
          <p:nvPr/>
        </p:nvSpPr>
        <p:spPr>
          <a:xfrm>
            <a:off x="1115617" y="3114715"/>
            <a:ext cx="6480720" cy="1363065"/>
          </a:xfrm>
          <a:prstGeom prst="rect">
            <a:avLst/>
          </a:prstGeom>
        </p:spPr>
        <p:txBody>
          <a:bodyPr wrap="square">
            <a:spAutoFit/>
          </a:bodyPr>
          <a:lstStyle/>
          <a:p>
            <a:pPr>
              <a:lnSpc>
                <a:spcPct val="120000"/>
              </a:lnSpc>
            </a:pPr>
            <a:r>
              <a:rPr lang="zh-CN" altLang="en-US" sz="2400" b="1" smtClean="0">
                <a:solidFill>
                  <a:srgbClr val="0000CC"/>
                </a:solidFill>
                <a:latin typeface="楷体" pitchFamily="49" charset="-122"/>
                <a:ea typeface="楷体" pitchFamily="49" charset="-122"/>
                <a:cs typeface="楷体_GB2312" panose="02010609030101010101" pitchFamily="49" charset="-122"/>
                <a:sym typeface="+mn-ea"/>
              </a:rPr>
              <a:t>    文</a:t>
            </a:r>
            <a:r>
              <a:rPr lang="zh-CN" altLang="en-US" sz="2400" b="1">
                <a:solidFill>
                  <a:srgbClr val="0000CC"/>
                </a:solidFill>
                <a:latin typeface="楷体" pitchFamily="49" charset="-122"/>
                <a:ea typeface="楷体" pitchFamily="49" charset="-122"/>
                <a:cs typeface="楷体_GB2312" panose="02010609030101010101" pitchFamily="49" charset="-122"/>
                <a:sym typeface="+mn-ea"/>
              </a:rPr>
              <a:t>题是一个并列</a:t>
            </a:r>
            <a:r>
              <a:rPr lang="zh-CN" altLang="en-US" sz="2400" b="1" smtClean="0">
                <a:solidFill>
                  <a:srgbClr val="0000CC"/>
                </a:solidFill>
                <a:latin typeface="楷体" pitchFamily="49" charset="-122"/>
                <a:ea typeface="楷体" pitchFamily="49" charset="-122"/>
                <a:cs typeface="楷体_GB2312" panose="02010609030101010101" pitchFamily="49" charset="-122"/>
                <a:sym typeface="+mn-ea"/>
              </a:rPr>
              <a:t>短语，提出</a:t>
            </a:r>
            <a:r>
              <a:rPr lang="zh-CN" altLang="en-US" sz="2400" b="1">
                <a:solidFill>
                  <a:srgbClr val="0000CC"/>
                </a:solidFill>
                <a:latin typeface="楷体" pitchFamily="49" charset="-122"/>
                <a:ea typeface="楷体" pitchFamily="49" charset="-122"/>
                <a:cs typeface="楷体_GB2312" panose="02010609030101010101" pitchFamily="49" charset="-122"/>
                <a:sym typeface="+mn-ea"/>
              </a:rPr>
              <a:t>了中心论题。</a:t>
            </a:r>
            <a:r>
              <a:rPr lang="zh-CN" altLang="en-US" sz="2400" b="1">
                <a:latin typeface="楷体" pitchFamily="49" charset="-122"/>
                <a:ea typeface="楷体" pitchFamily="49" charset="-122"/>
                <a:cs typeface="楷体_GB2312" panose="02010609030101010101" pitchFamily="49" charset="-122"/>
                <a:sym typeface="+mn-ea"/>
              </a:rPr>
              <a:t>文题表明本文将围绕</a:t>
            </a:r>
            <a:r>
              <a:rPr lang="en-US" altLang="zh-CN" sz="2400" b="1">
                <a:latin typeface="楷体" pitchFamily="49" charset="-122"/>
                <a:ea typeface="楷体" pitchFamily="49" charset="-122"/>
                <a:cs typeface="楷体_GB2312" panose="02010609030101010101" pitchFamily="49" charset="-122"/>
                <a:sym typeface="+mn-ea"/>
              </a:rPr>
              <a:t>“</a:t>
            </a:r>
            <a:r>
              <a:rPr lang="zh-CN" altLang="en-US" sz="2400" b="1">
                <a:latin typeface="楷体" pitchFamily="49" charset="-122"/>
                <a:ea typeface="楷体" pitchFamily="49" charset="-122"/>
                <a:cs typeface="楷体_GB2312" panose="02010609030101010101" pitchFamily="49" charset="-122"/>
                <a:sym typeface="+mn-ea"/>
              </a:rPr>
              <a:t>敬业</a:t>
            </a:r>
            <a:r>
              <a:rPr lang="en-US" altLang="zh-CN" sz="2400" b="1">
                <a:latin typeface="楷体" pitchFamily="49" charset="-122"/>
                <a:ea typeface="楷体" pitchFamily="49" charset="-122"/>
                <a:cs typeface="楷体_GB2312" panose="02010609030101010101" pitchFamily="49" charset="-122"/>
                <a:sym typeface="+mn-ea"/>
              </a:rPr>
              <a:t>”</a:t>
            </a:r>
            <a:r>
              <a:rPr lang="zh-CN" altLang="en-US" sz="2400" b="1">
                <a:latin typeface="楷体" pitchFamily="49" charset="-122"/>
                <a:ea typeface="楷体" pitchFamily="49" charset="-122"/>
                <a:cs typeface="楷体_GB2312" panose="02010609030101010101" pitchFamily="49" charset="-122"/>
                <a:sym typeface="+mn-ea"/>
              </a:rPr>
              <a:t>与</a:t>
            </a:r>
            <a:r>
              <a:rPr lang="en-US" altLang="zh-CN" sz="2400" b="1">
                <a:latin typeface="楷体" pitchFamily="49" charset="-122"/>
                <a:ea typeface="楷体" pitchFamily="49" charset="-122"/>
                <a:cs typeface="楷体_GB2312" panose="02010609030101010101" pitchFamily="49" charset="-122"/>
                <a:sym typeface="+mn-ea"/>
              </a:rPr>
              <a:t>“</a:t>
            </a:r>
            <a:r>
              <a:rPr lang="zh-CN" altLang="en-US" sz="2400" b="1">
                <a:latin typeface="楷体" pitchFamily="49" charset="-122"/>
                <a:ea typeface="楷体" pitchFamily="49" charset="-122"/>
                <a:cs typeface="楷体_GB2312" panose="02010609030101010101" pitchFamily="49" charset="-122"/>
                <a:sym typeface="+mn-ea"/>
              </a:rPr>
              <a:t>乐业</a:t>
            </a:r>
            <a:r>
              <a:rPr lang="en-US" altLang="zh-CN" sz="2400" b="1">
                <a:latin typeface="楷体" pitchFamily="49" charset="-122"/>
                <a:ea typeface="楷体" pitchFamily="49" charset="-122"/>
                <a:cs typeface="楷体_GB2312" panose="02010609030101010101" pitchFamily="49" charset="-122"/>
                <a:sym typeface="+mn-ea"/>
              </a:rPr>
              <a:t>”</a:t>
            </a:r>
            <a:r>
              <a:rPr lang="zh-CN" altLang="en-US" sz="2400" b="1">
                <a:latin typeface="楷体" pitchFamily="49" charset="-122"/>
                <a:ea typeface="楷体" pitchFamily="49" charset="-122"/>
                <a:cs typeface="楷体_GB2312" panose="02010609030101010101" pitchFamily="49" charset="-122"/>
                <a:sym typeface="+mn-ea"/>
              </a:rPr>
              <a:t>及其相互关系来展开</a:t>
            </a:r>
            <a:r>
              <a:rPr lang="zh-CN" altLang="en-US" sz="2400" b="1" smtClean="0">
                <a:latin typeface="楷体" pitchFamily="49" charset="-122"/>
                <a:ea typeface="楷体" pitchFamily="49" charset="-122"/>
                <a:cs typeface="楷体_GB2312" panose="02010609030101010101" pitchFamily="49" charset="-122"/>
                <a:sym typeface="+mn-ea"/>
              </a:rPr>
              <a:t>论述，阐明</a:t>
            </a:r>
            <a:r>
              <a:rPr lang="zh-CN" altLang="en-US" sz="2400" b="1">
                <a:latin typeface="楷体" pitchFamily="49" charset="-122"/>
                <a:ea typeface="楷体" pitchFamily="49" charset="-122"/>
                <a:cs typeface="楷体_GB2312" panose="02010609030101010101" pitchFamily="49" charset="-122"/>
                <a:sym typeface="+mn-ea"/>
              </a:rPr>
              <a:t>自己的观点和看法。</a:t>
            </a:r>
          </a:p>
        </p:txBody>
      </p:sp>
      <p:sp>
        <p:nvSpPr>
          <p:cNvPr id="14"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整体感知</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6931" y="843558"/>
            <a:ext cx="6029325" cy="437515"/>
          </a:xfrm>
          <a:prstGeom prst="rect">
            <a:avLst/>
          </a:prstGeom>
          <a:noFill/>
        </p:spPr>
        <p:txBody>
          <a:bodyPr wrap="square" lIns="68580" tIns="34290" rIns="68580" bIns="34290" rtlCol="0">
            <a:spAutoFit/>
          </a:bodyPr>
          <a:lstStyle/>
          <a:p>
            <a:r>
              <a:rPr lang="zh-CN" altLang="en-US" sz="2400" b="1">
                <a:latin typeface="宋体" panose="02010600030101010101" pitchFamily="2" charset="-122"/>
                <a:cs typeface="宋体" panose="02010600030101010101" pitchFamily="2" charset="-122"/>
              </a:rPr>
              <a:t>认真阅读</a:t>
            </a:r>
            <a:r>
              <a:rPr lang="zh-CN" altLang="en-US" sz="2400" b="1" smtClean="0">
                <a:latin typeface="宋体" panose="02010600030101010101" pitchFamily="2" charset="-122"/>
                <a:cs typeface="宋体" panose="02010600030101010101" pitchFamily="2" charset="-122"/>
              </a:rPr>
              <a:t>课文，同桌或前后桌讨论如下问题：</a:t>
            </a:r>
            <a:endParaRPr lang="zh-CN" altLang="en-US" sz="2400" b="1">
              <a:latin typeface="宋体" panose="02010600030101010101" pitchFamily="2" charset="-122"/>
              <a:cs typeface="宋体" panose="02010600030101010101" pitchFamily="2" charset="-122"/>
            </a:endParaRPr>
          </a:p>
        </p:txBody>
      </p:sp>
      <p:sp>
        <p:nvSpPr>
          <p:cNvPr id="5" name="文本框 4"/>
          <p:cNvSpPr txBox="1"/>
          <p:nvPr/>
        </p:nvSpPr>
        <p:spPr>
          <a:xfrm>
            <a:off x="737870" y="2014010"/>
            <a:ext cx="7763510" cy="1090683"/>
          </a:xfrm>
          <a:prstGeom prst="rect">
            <a:avLst/>
          </a:prstGeom>
          <a:noFill/>
        </p:spPr>
        <p:txBody>
          <a:bodyPr wrap="square" lIns="68580" tIns="34290" rIns="68580" bIns="34290" rtlCol="0" anchor="t">
            <a:spAutoFit/>
          </a:bodyPr>
          <a:lstStyle/>
          <a:p>
            <a:pPr>
              <a:lnSpc>
                <a:spcPct val="150000"/>
              </a:lnSpc>
            </a:pPr>
            <a:r>
              <a:rPr lang="en-US" sz="2400" b="1">
                <a:solidFill>
                  <a:srgbClr val="0000CC"/>
                </a:solidFill>
                <a:latin typeface="楷体" pitchFamily="49" charset="-122"/>
                <a:ea typeface="楷体" pitchFamily="49" charset="-122"/>
                <a:cs typeface="楷体_GB2312" panose="02010609030101010101" pitchFamily="49" charset="-122"/>
                <a:sym typeface="+mn-ea"/>
              </a:rPr>
              <a:t> </a:t>
            </a:r>
            <a:r>
              <a:rPr lang="en-US" sz="2400" b="1" smtClean="0">
                <a:latin typeface="楷体" pitchFamily="49" charset="-122"/>
                <a:ea typeface="楷体" pitchFamily="49" charset="-122"/>
                <a:cs typeface="楷体_GB2312" panose="02010609030101010101" pitchFamily="49" charset="-122"/>
                <a:sym typeface="+mn-ea"/>
              </a:rPr>
              <a:t>2</a:t>
            </a:r>
            <a:r>
              <a:rPr lang="en-US" sz="2400" b="1">
                <a:latin typeface="楷体" pitchFamily="49" charset="-122"/>
                <a:ea typeface="楷体" pitchFamily="49" charset="-122"/>
                <a:cs typeface="楷体_GB2312" panose="02010609030101010101" pitchFamily="49" charset="-122"/>
                <a:sym typeface="+mn-ea"/>
              </a:rPr>
              <a:t>.</a:t>
            </a:r>
            <a:r>
              <a:rPr sz="2400" b="1" smtClean="0">
                <a:latin typeface="楷体" pitchFamily="49" charset="-122"/>
                <a:ea typeface="楷体" pitchFamily="49" charset="-122"/>
                <a:cs typeface="楷体_GB2312" panose="02010609030101010101" pitchFamily="49" charset="-122"/>
                <a:sym typeface="+mn-ea"/>
              </a:rPr>
              <a:t>作者围绕中心论点</a:t>
            </a:r>
            <a:r>
              <a:rPr lang="zh-CN" altLang="en-US" sz="2400" b="1" smtClean="0">
                <a:latin typeface="楷体" pitchFamily="49" charset="-122"/>
                <a:ea typeface="楷体" pitchFamily="49" charset="-122"/>
                <a:cs typeface="楷体_GB2312" panose="02010609030101010101" pitchFamily="49" charset="-122"/>
                <a:sym typeface="+mn-ea"/>
              </a:rPr>
              <a:t>，</a:t>
            </a:r>
            <a:r>
              <a:rPr lang="zh-CN" sz="2400" b="1" smtClean="0">
                <a:latin typeface="楷体" pitchFamily="49" charset="-122"/>
                <a:ea typeface="楷体" pitchFamily="49" charset="-122"/>
                <a:cs typeface="楷体_GB2312" panose="02010609030101010101" pitchFamily="49" charset="-122"/>
                <a:sym typeface="+mn-ea"/>
              </a:rPr>
              <a:t>从</a:t>
            </a:r>
            <a:r>
              <a:rPr lang="zh-CN" sz="2400" b="1">
                <a:latin typeface="楷体" pitchFamily="49" charset="-122"/>
                <a:ea typeface="楷体" pitchFamily="49" charset="-122"/>
                <a:cs typeface="楷体_GB2312" panose="02010609030101010101" pitchFamily="49" charset="-122"/>
                <a:sym typeface="+mn-ea"/>
              </a:rPr>
              <a:t>哪几方面</a:t>
            </a:r>
            <a:r>
              <a:rPr lang="zh-CN" sz="2400" b="1" smtClean="0">
                <a:latin typeface="楷体" pitchFamily="49" charset="-122"/>
                <a:ea typeface="楷体" pitchFamily="49" charset="-122"/>
                <a:cs typeface="楷体_GB2312" panose="02010609030101010101" pitchFamily="49" charset="-122"/>
                <a:sym typeface="+mn-ea"/>
              </a:rPr>
              <a:t>进行</a:t>
            </a:r>
            <a:r>
              <a:rPr lang="zh-CN" altLang="en-US" sz="2400" b="1" smtClean="0">
                <a:latin typeface="楷体" pitchFamily="49" charset="-122"/>
                <a:ea typeface="楷体" pitchFamily="49" charset="-122"/>
                <a:cs typeface="楷体_GB2312" panose="02010609030101010101" pitchFamily="49" charset="-122"/>
                <a:sym typeface="+mn-ea"/>
              </a:rPr>
              <a:t>了</a:t>
            </a:r>
            <a:r>
              <a:rPr lang="zh-CN" sz="2400" b="1" smtClean="0">
                <a:latin typeface="楷体" pitchFamily="49" charset="-122"/>
                <a:ea typeface="楷体" pitchFamily="49" charset="-122"/>
                <a:cs typeface="楷体_GB2312" panose="02010609030101010101" pitchFamily="49" charset="-122"/>
                <a:sym typeface="+mn-ea"/>
              </a:rPr>
              <a:t>阐述</a:t>
            </a:r>
            <a:r>
              <a:rPr lang="zh-CN" sz="2400" b="1">
                <a:latin typeface="楷体" pitchFamily="49" charset="-122"/>
                <a:ea typeface="楷体" pitchFamily="49" charset="-122"/>
                <a:cs typeface="楷体_GB2312" panose="02010609030101010101" pitchFamily="49" charset="-122"/>
                <a:sym typeface="+mn-ea"/>
              </a:rPr>
              <a:t>和</a:t>
            </a:r>
            <a:r>
              <a:rPr lang="zh-CN" sz="2400" b="1" smtClean="0">
                <a:latin typeface="楷体" pitchFamily="49" charset="-122"/>
                <a:ea typeface="楷体" pitchFamily="49" charset="-122"/>
                <a:cs typeface="楷体_GB2312" panose="02010609030101010101" pitchFamily="49" charset="-122"/>
                <a:sym typeface="+mn-ea"/>
              </a:rPr>
              <a:t>论证</a:t>
            </a:r>
            <a:r>
              <a:rPr lang="zh-CN" altLang="en-US" sz="2400" b="1" smtClean="0">
                <a:latin typeface="楷体" pitchFamily="49" charset="-122"/>
                <a:ea typeface="楷体" pitchFamily="49" charset="-122"/>
                <a:cs typeface="楷体_GB2312" panose="02010609030101010101" pitchFamily="49" charset="-122"/>
                <a:sym typeface="+mn-ea"/>
              </a:rPr>
              <a:t>？</a:t>
            </a:r>
            <a:r>
              <a:rPr sz="2400" b="1" err="1" smtClean="0">
                <a:latin typeface="楷体" pitchFamily="49" charset="-122"/>
                <a:ea typeface="楷体" pitchFamily="49" charset="-122"/>
                <a:cs typeface="楷体_GB2312" panose="02010609030101010101" pitchFamily="49" charset="-122"/>
                <a:sym typeface="+mn-ea"/>
              </a:rPr>
              <a:t>这几</a:t>
            </a:r>
            <a:r>
              <a:rPr lang="zh-CN" sz="2400" b="1" smtClean="0">
                <a:latin typeface="楷体" pitchFamily="49" charset="-122"/>
                <a:ea typeface="楷体" pitchFamily="49" charset="-122"/>
                <a:cs typeface="楷体_GB2312" panose="02010609030101010101" pitchFamily="49" charset="-122"/>
                <a:sym typeface="+mn-ea"/>
              </a:rPr>
              <a:t>方面</a:t>
            </a:r>
            <a:r>
              <a:rPr sz="2400" b="1">
                <a:latin typeface="楷体" pitchFamily="49" charset="-122"/>
                <a:ea typeface="楷体" pitchFamily="49" charset="-122"/>
                <a:cs typeface="楷体_GB2312" panose="02010609030101010101" pitchFamily="49" charset="-122"/>
                <a:sym typeface="+mn-ea"/>
              </a:rPr>
              <a:t>的</a:t>
            </a:r>
            <a:r>
              <a:rPr lang="zh-CN" sz="2400" b="1" smtClean="0">
                <a:latin typeface="楷体" pitchFamily="49" charset="-122"/>
                <a:ea typeface="楷体" pitchFamily="49" charset="-122"/>
                <a:cs typeface="楷体_GB2312" panose="02010609030101010101" pitchFamily="49" charset="-122"/>
                <a:sym typeface="+mn-ea"/>
              </a:rPr>
              <a:t>论证之间</a:t>
            </a:r>
            <a:r>
              <a:rPr lang="zh-CN" altLang="en-US" sz="2400" b="1" smtClean="0">
                <a:latin typeface="楷体" pitchFamily="49" charset="-122"/>
                <a:ea typeface="楷体" pitchFamily="49" charset="-122"/>
                <a:cs typeface="楷体_GB2312" panose="02010609030101010101" pitchFamily="49" charset="-122"/>
                <a:sym typeface="+mn-ea"/>
              </a:rPr>
              <a:t>有什么联系？</a:t>
            </a:r>
            <a:endParaRPr lang="zh-CN" altLang="en-US" sz="2400" b="1">
              <a:latin typeface="楷体" pitchFamily="49" charset="-122"/>
              <a:ea typeface="楷体" pitchFamily="49" charset="-122"/>
              <a:cs typeface="楷体_GB2312" panose="02010609030101010101" pitchFamily="49" charset="-122"/>
              <a:sym typeface="+mn-ea"/>
            </a:endParaRPr>
          </a:p>
        </p:txBody>
      </p:sp>
      <p:sp>
        <p:nvSpPr>
          <p:cNvPr id="6" name="文本框 5"/>
          <p:cNvSpPr txBox="1"/>
          <p:nvPr/>
        </p:nvSpPr>
        <p:spPr>
          <a:xfrm>
            <a:off x="737870" y="1491631"/>
            <a:ext cx="5864426" cy="438582"/>
          </a:xfrm>
          <a:prstGeom prst="rect">
            <a:avLst/>
          </a:prstGeom>
          <a:noFill/>
        </p:spPr>
        <p:txBody>
          <a:bodyPr wrap="none" lIns="68580" tIns="34290" rIns="68580" bIns="34290" rtlCol="0" anchor="t">
            <a:spAutoFit/>
          </a:bodyPr>
          <a:lstStyle/>
          <a:p>
            <a:r>
              <a:rPr lang="en-US" altLang="zh-CN" sz="2400" b="1">
                <a:latin typeface="楷体" pitchFamily="49" charset="-122"/>
                <a:ea typeface="楷体" pitchFamily="49" charset="-122"/>
                <a:cs typeface="宋体" panose="02010600030101010101" pitchFamily="2" charset="-122"/>
                <a:sym typeface="+mn-ea"/>
              </a:rPr>
              <a:t> 1.</a:t>
            </a:r>
            <a:r>
              <a:rPr lang="zh-CN" altLang="en-US" sz="2400" b="1">
                <a:latin typeface="楷体" pitchFamily="49" charset="-122"/>
                <a:ea typeface="楷体" pitchFamily="49" charset="-122"/>
                <a:cs typeface="宋体" panose="02010600030101010101" pitchFamily="2" charset="-122"/>
                <a:sym typeface="+mn-ea"/>
              </a:rPr>
              <a:t>文中的哪句话表达了作者</a:t>
            </a:r>
            <a:r>
              <a:rPr lang="zh-CN" altLang="en-US" sz="2400" b="1" smtClean="0">
                <a:latin typeface="楷体" pitchFamily="49" charset="-122"/>
                <a:ea typeface="楷体" pitchFamily="49" charset="-122"/>
                <a:cs typeface="宋体" panose="02010600030101010101" pitchFamily="2" charset="-122"/>
                <a:sym typeface="+mn-ea"/>
              </a:rPr>
              <a:t>的中心论点？</a:t>
            </a:r>
            <a:endParaRPr lang="zh-CN" altLang="en-US" sz="2400" b="1">
              <a:latin typeface="楷体" pitchFamily="49" charset="-122"/>
              <a:ea typeface="楷体" pitchFamily="49" charset="-122"/>
              <a:cs typeface="宋体" panose="02010600030101010101" pitchFamily="2" charset="-122"/>
              <a:sym typeface="+mn-ea"/>
            </a:endParaRPr>
          </a:p>
        </p:txBody>
      </p:sp>
      <p:sp>
        <p:nvSpPr>
          <p:cNvPr id="7" name="文本框 6"/>
          <p:cNvSpPr txBox="1"/>
          <p:nvPr/>
        </p:nvSpPr>
        <p:spPr>
          <a:xfrm>
            <a:off x="737870" y="3273828"/>
            <a:ext cx="7175659" cy="1090683"/>
          </a:xfrm>
          <a:prstGeom prst="rect">
            <a:avLst/>
          </a:prstGeom>
          <a:noFill/>
        </p:spPr>
        <p:txBody>
          <a:bodyPr wrap="square" lIns="68580" tIns="34290" rIns="68580" bIns="34290" rtlCol="0" anchor="t">
            <a:spAutoFit/>
          </a:bodyPr>
          <a:lstStyle/>
          <a:p>
            <a:pPr>
              <a:lnSpc>
                <a:spcPct val="150000"/>
              </a:lnSpc>
            </a:pPr>
            <a:r>
              <a:rPr lang="en-US" sz="2400" b="1">
                <a:solidFill>
                  <a:srgbClr val="0000CC"/>
                </a:solidFill>
                <a:latin typeface="楷体" pitchFamily="49" charset="-122"/>
                <a:ea typeface="楷体" pitchFamily="49" charset="-122"/>
                <a:cs typeface="楷体_GB2312" panose="02010609030101010101" pitchFamily="49" charset="-122"/>
                <a:sym typeface="+mn-ea"/>
              </a:rPr>
              <a:t> </a:t>
            </a:r>
            <a:r>
              <a:rPr lang="en-US" sz="2400" b="1" smtClean="0">
                <a:latin typeface="楷体" pitchFamily="49" charset="-122"/>
                <a:ea typeface="楷体" pitchFamily="49" charset="-122"/>
                <a:cs typeface="楷体_GB2312" panose="02010609030101010101" pitchFamily="49" charset="-122"/>
                <a:sym typeface="+mn-ea"/>
              </a:rPr>
              <a:t>3</a:t>
            </a:r>
            <a:r>
              <a:rPr sz="2400" b="1">
                <a:latin typeface="楷体" pitchFamily="49" charset="-122"/>
                <a:ea typeface="楷体" pitchFamily="49" charset="-122"/>
                <a:cs typeface="楷体_GB2312" panose="02010609030101010101" pitchFamily="49" charset="-122"/>
                <a:sym typeface="+mn-ea"/>
              </a:rPr>
              <a:t>.</a:t>
            </a:r>
            <a:r>
              <a:rPr lang="zh-CN" altLang="en-US" sz="2400" b="1">
                <a:latin typeface="楷体" pitchFamily="49" charset="-122"/>
                <a:ea typeface="楷体" pitchFamily="49" charset="-122"/>
                <a:cs typeface="楷体_GB2312" panose="02010609030101010101" pitchFamily="49" charset="-122"/>
                <a:sym typeface="+mn-ea"/>
              </a:rPr>
              <a:t>根据议论文的基本结构为文章</a:t>
            </a:r>
            <a:r>
              <a:rPr sz="2400" b="1" err="1">
                <a:latin typeface="楷体" pitchFamily="49" charset="-122"/>
                <a:ea typeface="楷体" pitchFamily="49" charset="-122"/>
                <a:cs typeface="楷体_GB2312" panose="02010609030101010101" pitchFamily="49" charset="-122"/>
                <a:sym typeface="+mn-ea"/>
              </a:rPr>
              <a:t>划分</a:t>
            </a:r>
            <a:r>
              <a:rPr lang="zh-CN" altLang="en-US" sz="2400" b="1" smtClean="0">
                <a:latin typeface="楷体" pitchFamily="49" charset="-122"/>
                <a:ea typeface="楷体" pitchFamily="49" charset="-122"/>
                <a:cs typeface="楷体_GB2312" panose="02010609030101010101" pitchFamily="49" charset="-122"/>
                <a:sym typeface="+mn-ea"/>
              </a:rPr>
              <a:t>层次，</a:t>
            </a:r>
            <a:r>
              <a:rPr sz="2400" b="1" err="1" smtClean="0">
                <a:latin typeface="楷体" pitchFamily="49" charset="-122"/>
                <a:ea typeface="楷体" pitchFamily="49" charset="-122"/>
                <a:cs typeface="楷体_GB2312" panose="02010609030101010101" pitchFamily="49" charset="-122"/>
                <a:sym typeface="+mn-ea"/>
              </a:rPr>
              <a:t>并概括每一</a:t>
            </a:r>
            <a:r>
              <a:rPr lang="zh-CN" sz="2400" b="1">
                <a:latin typeface="楷体" pitchFamily="49" charset="-122"/>
                <a:ea typeface="楷体" pitchFamily="49" charset="-122"/>
                <a:cs typeface="楷体_GB2312" panose="02010609030101010101" pitchFamily="49" charset="-122"/>
                <a:sym typeface="+mn-ea"/>
              </a:rPr>
              <a:t>层次</a:t>
            </a:r>
            <a:r>
              <a:rPr sz="2400" b="1">
                <a:latin typeface="楷体" pitchFamily="49" charset="-122"/>
                <a:ea typeface="楷体" pitchFamily="49" charset="-122"/>
                <a:cs typeface="楷体_GB2312" panose="02010609030101010101" pitchFamily="49" charset="-122"/>
                <a:sym typeface="+mn-ea"/>
              </a:rPr>
              <a:t>的意思。</a:t>
            </a:r>
            <a:endParaRPr lang="zh-CN" altLang="en-US" sz="2400" b="1">
              <a:latin typeface="楷体" pitchFamily="49" charset="-122"/>
              <a:ea typeface="楷体" pitchFamily="49" charset="-122"/>
              <a:cs typeface="楷体_GB2312" panose="0201060903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080" y="915565"/>
            <a:ext cx="8261465" cy="561692"/>
          </a:xfrm>
          <a:prstGeom prst="rect">
            <a:avLst/>
          </a:prstGeom>
          <a:noFill/>
        </p:spPr>
        <p:txBody>
          <a:bodyPr wrap="square" lIns="68580" tIns="34290" rIns="68580" bIns="34290" rtlCol="0" anchor="t">
            <a:spAutoFit/>
          </a:bodyPr>
          <a:lstStyle/>
          <a:p>
            <a:r>
              <a:rPr lang="en-US" altLang="zh-CN" sz="3200" b="1">
                <a:latin typeface="楷体_GB2312" panose="02010609030101010101" pitchFamily="49" charset="-122"/>
                <a:ea typeface="楷体_GB2312" panose="02010609030101010101" pitchFamily="49" charset="-122"/>
                <a:cs typeface="宋体" panose="02010600030101010101" pitchFamily="2" charset="-122"/>
                <a:sym typeface="+mn-ea"/>
              </a:rPr>
              <a:t>    1.</a:t>
            </a:r>
            <a:r>
              <a:rPr lang="zh-CN" altLang="en-US" sz="3200" b="1">
                <a:latin typeface="楷体" pitchFamily="49" charset="-122"/>
                <a:ea typeface="楷体" pitchFamily="49" charset="-122"/>
                <a:cs typeface="宋体" panose="02010600030101010101" pitchFamily="2" charset="-122"/>
                <a:sym typeface="+mn-ea"/>
              </a:rPr>
              <a:t>文中的哪句话表达了作者</a:t>
            </a:r>
            <a:r>
              <a:rPr lang="zh-CN" altLang="en-US" sz="3200" b="1" smtClean="0">
                <a:latin typeface="楷体" pitchFamily="49" charset="-122"/>
                <a:ea typeface="楷体" pitchFamily="49" charset="-122"/>
                <a:cs typeface="宋体" panose="02010600030101010101" pitchFamily="2" charset="-122"/>
                <a:sym typeface="+mn-ea"/>
              </a:rPr>
              <a:t>的中心论点？</a:t>
            </a:r>
          </a:p>
        </p:txBody>
      </p:sp>
      <p:sp>
        <p:nvSpPr>
          <p:cNvPr id="5" name="文本框 4"/>
          <p:cNvSpPr txBox="1"/>
          <p:nvPr/>
        </p:nvSpPr>
        <p:spPr>
          <a:xfrm>
            <a:off x="1457654" y="1923678"/>
            <a:ext cx="7074786" cy="1146468"/>
          </a:xfrm>
          <a:prstGeom prst="rect">
            <a:avLst/>
          </a:prstGeom>
          <a:noFill/>
        </p:spPr>
        <p:txBody>
          <a:bodyPr wrap="square" lIns="68580" tIns="34290" rIns="68580" bIns="34290" rtlCol="0" anchor="t">
            <a:spAutoFit/>
          </a:bodyPr>
          <a:lstStyle/>
          <a:p>
            <a:pPr>
              <a:lnSpc>
                <a:spcPct val="125000"/>
              </a:lnSpc>
            </a:pPr>
            <a:r>
              <a:rPr lang="en-US" sz="2800" b="1">
                <a:latin typeface="楷体" pitchFamily="49" charset="-122"/>
                <a:ea typeface="楷体" pitchFamily="49" charset="-122"/>
                <a:cs typeface="楷体_GB2312" panose="02010609030101010101" pitchFamily="49" charset="-122"/>
                <a:sym typeface="+mn-ea"/>
              </a:rPr>
              <a:t>    </a:t>
            </a:r>
            <a:r>
              <a:rPr sz="2800" b="1" err="1">
                <a:latin typeface="楷体" pitchFamily="49" charset="-122"/>
                <a:ea typeface="楷体" pitchFamily="49" charset="-122"/>
                <a:cs typeface="楷体_GB2312" panose="02010609030101010101" pitchFamily="49" charset="-122"/>
                <a:sym typeface="+mn-ea"/>
              </a:rPr>
              <a:t>我确信“</a:t>
            </a:r>
            <a:r>
              <a:rPr sz="2800" b="1" err="1">
                <a:solidFill>
                  <a:srgbClr val="FF0000"/>
                </a:solidFill>
                <a:latin typeface="楷体" pitchFamily="49" charset="-122"/>
                <a:ea typeface="楷体" pitchFamily="49" charset="-122"/>
                <a:cs typeface="楷体_GB2312" panose="02010609030101010101" pitchFamily="49" charset="-122"/>
                <a:sym typeface="+mn-ea"/>
              </a:rPr>
              <a:t>敬业乐业</a:t>
            </a:r>
            <a:r>
              <a:rPr sz="2800" b="1" err="1">
                <a:latin typeface="楷体" pitchFamily="49" charset="-122"/>
                <a:ea typeface="楷体" pitchFamily="49" charset="-122"/>
                <a:cs typeface="楷体_GB2312" panose="02010609030101010101" pitchFamily="49" charset="-122"/>
                <a:sym typeface="+mn-ea"/>
              </a:rPr>
              <a:t>”</a:t>
            </a:r>
            <a:r>
              <a:rPr sz="2800" b="1" err="1" smtClean="0">
                <a:latin typeface="楷体" pitchFamily="49" charset="-122"/>
                <a:ea typeface="楷体" pitchFamily="49" charset="-122"/>
                <a:cs typeface="楷体_GB2312" panose="02010609030101010101" pitchFamily="49" charset="-122"/>
                <a:sym typeface="+mn-ea"/>
              </a:rPr>
              <a:t>四个字</a:t>
            </a:r>
            <a:r>
              <a:rPr lang="zh-CN" altLang="en-US" sz="2800" b="1" smtClean="0">
                <a:latin typeface="楷体" pitchFamily="49" charset="-122"/>
                <a:ea typeface="楷体" pitchFamily="49" charset="-122"/>
                <a:cs typeface="楷体_GB2312" panose="02010609030101010101" pitchFamily="49" charset="-122"/>
                <a:sym typeface="+mn-ea"/>
              </a:rPr>
              <a:t>，</a:t>
            </a:r>
            <a:r>
              <a:rPr sz="2800" b="1" err="1" smtClean="0">
                <a:latin typeface="楷体" pitchFamily="49" charset="-122"/>
                <a:ea typeface="楷体" pitchFamily="49" charset="-122"/>
                <a:cs typeface="楷体_GB2312" panose="02010609030101010101" pitchFamily="49" charset="-122"/>
                <a:sym typeface="+mn-ea"/>
              </a:rPr>
              <a:t>是人类生活的不二法门</a:t>
            </a:r>
            <a:r>
              <a:rPr sz="2800" b="1">
                <a:latin typeface="楷体" pitchFamily="49" charset="-122"/>
                <a:ea typeface="楷体" pitchFamily="49" charset="-122"/>
                <a:cs typeface="楷体_GB2312" panose="02010609030101010101" pitchFamily="49" charset="-122"/>
                <a:sym typeface="+mn-ea"/>
              </a:rPr>
              <a:t>。</a:t>
            </a:r>
            <a:endParaRPr lang="zh-CN" altLang="en-US" sz="2800" b="1">
              <a:latin typeface="楷体" pitchFamily="49" charset="-122"/>
              <a:ea typeface="楷体" pitchFamily="49" charset="-122"/>
              <a:cs typeface="楷体_GB2312" panose="0201060903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3886" y="843558"/>
            <a:ext cx="8506400" cy="1218347"/>
          </a:xfrm>
          <a:prstGeom prst="rect">
            <a:avLst/>
          </a:prstGeom>
          <a:noFill/>
        </p:spPr>
        <p:txBody>
          <a:bodyPr wrap="square" lIns="68580" tIns="34290" rIns="68580" bIns="34290" rtlCol="0" anchor="t">
            <a:spAutoFit/>
          </a:bodyPr>
          <a:lstStyle/>
          <a:p>
            <a:pPr>
              <a:lnSpc>
                <a:spcPct val="150000"/>
              </a:lnSpc>
            </a:pPr>
            <a:r>
              <a:rPr lang="en-US" sz="2700" b="1">
                <a:latin typeface="楷体_GB2312" panose="02010609030101010101" pitchFamily="49" charset="-122"/>
                <a:ea typeface="楷体_GB2312" panose="02010609030101010101" pitchFamily="49" charset="-122"/>
                <a:cs typeface="楷体_GB2312" panose="02010609030101010101" pitchFamily="49" charset="-122"/>
                <a:sym typeface="+mn-ea"/>
              </a:rPr>
              <a:t>    </a:t>
            </a:r>
            <a:r>
              <a:rPr lang="en-US" sz="2700" b="1">
                <a:latin typeface="楷体" pitchFamily="49" charset="-122"/>
                <a:ea typeface="楷体" pitchFamily="49" charset="-122"/>
                <a:cs typeface="楷体_GB2312" panose="02010609030101010101" pitchFamily="49" charset="-122"/>
                <a:sym typeface="+mn-ea"/>
              </a:rPr>
              <a:t>2.</a:t>
            </a:r>
            <a:r>
              <a:rPr sz="2700" b="1" smtClean="0">
                <a:latin typeface="楷体" pitchFamily="49" charset="-122"/>
                <a:ea typeface="楷体" pitchFamily="49" charset="-122"/>
                <a:cs typeface="楷体_GB2312" panose="02010609030101010101" pitchFamily="49" charset="-122"/>
                <a:sym typeface="+mn-ea"/>
              </a:rPr>
              <a:t>作者围绕中心论点</a:t>
            </a:r>
            <a:r>
              <a:rPr lang="zh-CN" altLang="en-US" sz="2700" b="1" smtClean="0">
                <a:latin typeface="楷体" pitchFamily="49" charset="-122"/>
                <a:ea typeface="楷体" pitchFamily="49" charset="-122"/>
                <a:cs typeface="楷体_GB2312" panose="02010609030101010101" pitchFamily="49" charset="-122"/>
                <a:sym typeface="+mn-ea"/>
              </a:rPr>
              <a:t>，</a:t>
            </a:r>
            <a:r>
              <a:rPr lang="zh-CN" sz="2700" b="1" smtClean="0">
                <a:latin typeface="楷体" pitchFamily="49" charset="-122"/>
                <a:ea typeface="楷体" pitchFamily="49" charset="-122"/>
                <a:cs typeface="楷体_GB2312" panose="02010609030101010101" pitchFamily="49" charset="-122"/>
                <a:sym typeface="+mn-ea"/>
              </a:rPr>
              <a:t>从</a:t>
            </a:r>
            <a:r>
              <a:rPr lang="zh-CN" sz="2700" b="1">
                <a:latin typeface="楷体" pitchFamily="49" charset="-122"/>
                <a:ea typeface="楷体" pitchFamily="49" charset="-122"/>
                <a:cs typeface="楷体_GB2312" panose="02010609030101010101" pitchFamily="49" charset="-122"/>
                <a:sym typeface="+mn-ea"/>
              </a:rPr>
              <a:t>哪几方面</a:t>
            </a:r>
            <a:r>
              <a:rPr lang="zh-CN" sz="2700" b="1" smtClean="0">
                <a:latin typeface="楷体" pitchFamily="49" charset="-122"/>
                <a:ea typeface="楷体" pitchFamily="49" charset="-122"/>
                <a:cs typeface="楷体_GB2312" panose="02010609030101010101" pitchFamily="49" charset="-122"/>
                <a:sym typeface="+mn-ea"/>
              </a:rPr>
              <a:t>进行</a:t>
            </a:r>
            <a:r>
              <a:rPr lang="zh-CN" altLang="en-US" sz="2700" b="1" smtClean="0">
                <a:latin typeface="楷体" pitchFamily="49" charset="-122"/>
                <a:ea typeface="楷体" pitchFamily="49" charset="-122"/>
                <a:cs typeface="楷体_GB2312" panose="02010609030101010101" pitchFamily="49" charset="-122"/>
                <a:sym typeface="+mn-ea"/>
              </a:rPr>
              <a:t>了</a:t>
            </a:r>
            <a:r>
              <a:rPr lang="zh-CN" sz="2700" b="1" smtClean="0">
                <a:latin typeface="楷体" pitchFamily="49" charset="-122"/>
                <a:ea typeface="楷体" pitchFamily="49" charset="-122"/>
                <a:cs typeface="楷体_GB2312" panose="02010609030101010101" pitchFamily="49" charset="-122"/>
                <a:sym typeface="+mn-ea"/>
              </a:rPr>
              <a:t>阐述</a:t>
            </a:r>
            <a:r>
              <a:rPr lang="zh-CN" sz="2700" b="1">
                <a:latin typeface="楷体" pitchFamily="49" charset="-122"/>
                <a:ea typeface="楷体" pitchFamily="49" charset="-122"/>
                <a:cs typeface="楷体_GB2312" panose="02010609030101010101" pitchFamily="49" charset="-122"/>
                <a:sym typeface="+mn-ea"/>
              </a:rPr>
              <a:t>和</a:t>
            </a:r>
            <a:r>
              <a:rPr lang="zh-CN" sz="2700" b="1" smtClean="0">
                <a:latin typeface="楷体" pitchFamily="49" charset="-122"/>
                <a:ea typeface="楷体" pitchFamily="49" charset="-122"/>
                <a:cs typeface="楷体_GB2312" panose="02010609030101010101" pitchFamily="49" charset="-122"/>
                <a:sym typeface="+mn-ea"/>
              </a:rPr>
              <a:t>论证</a:t>
            </a:r>
            <a:r>
              <a:rPr lang="zh-CN" altLang="en-US" sz="2700" b="1" smtClean="0">
                <a:latin typeface="楷体" pitchFamily="49" charset="-122"/>
                <a:ea typeface="楷体" pitchFamily="49" charset="-122"/>
                <a:cs typeface="楷体_GB2312" panose="02010609030101010101" pitchFamily="49" charset="-122"/>
                <a:sym typeface="+mn-ea"/>
              </a:rPr>
              <a:t>？</a:t>
            </a:r>
            <a:r>
              <a:rPr sz="2700" b="1" err="1" smtClean="0">
                <a:latin typeface="楷体" pitchFamily="49" charset="-122"/>
                <a:ea typeface="楷体" pitchFamily="49" charset="-122"/>
                <a:cs typeface="楷体_GB2312" panose="02010609030101010101" pitchFamily="49" charset="-122"/>
                <a:sym typeface="+mn-ea"/>
              </a:rPr>
              <a:t>这几</a:t>
            </a:r>
            <a:r>
              <a:rPr lang="zh-CN" sz="2700" b="1" smtClean="0">
                <a:latin typeface="楷体" pitchFamily="49" charset="-122"/>
                <a:ea typeface="楷体" pitchFamily="49" charset="-122"/>
                <a:cs typeface="楷体_GB2312" panose="02010609030101010101" pitchFamily="49" charset="-122"/>
                <a:sym typeface="+mn-ea"/>
              </a:rPr>
              <a:t>方面</a:t>
            </a:r>
            <a:r>
              <a:rPr sz="2700" b="1">
                <a:latin typeface="楷体" pitchFamily="49" charset="-122"/>
                <a:ea typeface="楷体" pitchFamily="49" charset="-122"/>
                <a:cs typeface="楷体_GB2312" panose="02010609030101010101" pitchFamily="49" charset="-122"/>
                <a:sym typeface="+mn-ea"/>
              </a:rPr>
              <a:t>的</a:t>
            </a:r>
            <a:r>
              <a:rPr lang="zh-CN" sz="2700" b="1" smtClean="0">
                <a:latin typeface="楷体" pitchFamily="49" charset="-122"/>
                <a:ea typeface="楷体" pitchFamily="49" charset="-122"/>
                <a:cs typeface="楷体_GB2312" panose="02010609030101010101" pitchFamily="49" charset="-122"/>
                <a:sym typeface="+mn-ea"/>
              </a:rPr>
              <a:t>论证之间</a:t>
            </a:r>
            <a:r>
              <a:rPr lang="zh-CN" altLang="en-US" sz="2700" b="1" smtClean="0">
                <a:latin typeface="楷体" pitchFamily="49" charset="-122"/>
                <a:ea typeface="楷体" pitchFamily="49" charset="-122"/>
                <a:cs typeface="楷体_GB2312" panose="02010609030101010101" pitchFamily="49" charset="-122"/>
                <a:sym typeface="+mn-ea"/>
              </a:rPr>
              <a:t>有什么联系？</a:t>
            </a:r>
            <a:endParaRPr lang="zh-CN" altLang="en-US" sz="2700" b="1">
              <a:latin typeface="楷体_GB2312" panose="02010609030101010101" pitchFamily="49" charset="-122"/>
              <a:ea typeface="楷体_GB2312" panose="02010609030101010101" pitchFamily="49" charset="-122"/>
              <a:cs typeface="楷体_GB2312" panose="02010609030101010101" pitchFamily="49" charset="-122"/>
            </a:endParaRPr>
          </a:p>
        </p:txBody>
      </p:sp>
      <p:sp>
        <p:nvSpPr>
          <p:cNvPr id="6" name="流程图: 可选过程 5"/>
          <p:cNvSpPr/>
          <p:nvPr/>
        </p:nvSpPr>
        <p:spPr>
          <a:xfrm>
            <a:off x="899592" y="2373531"/>
            <a:ext cx="2240348"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a:solidFill>
                  <a:srgbClr val="0000CC"/>
                </a:solidFill>
                <a:latin typeface="楷体" pitchFamily="49" charset="-122"/>
                <a:ea typeface="楷体" pitchFamily="49" charset="-122"/>
              </a:rPr>
              <a:t>有业之必要</a:t>
            </a:r>
          </a:p>
        </p:txBody>
      </p:sp>
      <p:sp>
        <p:nvSpPr>
          <p:cNvPr id="7" name="流程图: 可选过程 6"/>
          <p:cNvSpPr/>
          <p:nvPr/>
        </p:nvSpPr>
        <p:spPr>
          <a:xfrm>
            <a:off x="3851920" y="2373531"/>
            <a:ext cx="1672256"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a:solidFill>
                  <a:srgbClr val="0000CC"/>
                </a:solidFill>
                <a:latin typeface="楷体" pitchFamily="49" charset="-122"/>
                <a:ea typeface="楷体" pitchFamily="49" charset="-122"/>
              </a:rPr>
              <a:t>要敬业</a:t>
            </a:r>
          </a:p>
        </p:txBody>
      </p:sp>
      <p:sp>
        <p:nvSpPr>
          <p:cNvPr id="8" name="流程图: 可选过程 7"/>
          <p:cNvSpPr/>
          <p:nvPr/>
        </p:nvSpPr>
        <p:spPr>
          <a:xfrm>
            <a:off x="6192180" y="2373531"/>
            <a:ext cx="1522241"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a:solidFill>
                  <a:srgbClr val="0000CC"/>
                </a:solidFill>
                <a:latin typeface="楷体" pitchFamily="49" charset="-122"/>
                <a:ea typeface="楷体" pitchFamily="49" charset="-122"/>
              </a:rPr>
              <a:t>要乐业</a:t>
            </a:r>
          </a:p>
        </p:txBody>
      </p:sp>
      <p:cxnSp>
        <p:nvCxnSpPr>
          <p:cNvPr id="9" name="直接连接符 8"/>
          <p:cNvCxnSpPr>
            <a:stCxn id="6" idx="3"/>
            <a:endCxn id="7" idx="1"/>
          </p:cNvCxnSpPr>
          <p:nvPr/>
        </p:nvCxnSpPr>
        <p:spPr>
          <a:xfrm>
            <a:off x="3139940" y="2616657"/>
            <a:ext cx="711980" cy="0"/>
          </a:xfrm>
          <a:prstGeom prst="line">
            <a:avLst/>
          </a:prstGeom>
          <a:ln w="47625" cmpd="sng">
            <a:solidFill>
              <a:srgbClr val="3333FF"/>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 idx="3"/>
            <a:endCxn id="8" idx="1"/>
          </p:cNvCxnSpPr>
          <p:nvPr/>
        </p:nvCxnSpPr>
        <p:spPr>
          <a:xfrm>
            <a:off x="5524176" y="2616657"/>
            <a:ext cx="668004" cy="0"/>
          </a:xfrm>
          <a:prstGeom prst="line">
            <a:avLst/>
          </a:prstGeom>
          <a:ln w="47625" cmpd="sng">
            <a:solidFill>
              <a:srgbClr val="3333FF"/>
            </a:solidFill>
            <a:prstDash val="solid"/>
          </a:ln>
        </p:spPr>
        <p:style>
          <a:lnRef idx="1">
            <a:schemeClr val="accent1"/>
          </a:lnRef>
          <a:fillRef idx="0">
            <a:schemeClr val="accent1"/>
          </a:fillRef>
          <a:effectRef idx="0">
            <a:schemeClr val="accent1"/>
          </a:effectRef>
          <a:fontRef idx="minor">
            <a:schemeClr val="tx1"/>
          </a:fontRef>
        </p:style>
      </p:cxnSp>
      <p:sp>
        <p:nvSpPr>
          <p:cNvPr id="18" name="流程图: 可选过程 17"/>
          <p:cNvSpPr/>
          <p:nvPr/>
        </p:nvSpPr>
        <p:spPr>
          <a:xfrm>
            <a:off x="827584" y="3237627"/>
            <a:ext cx="2240348"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a:solidFill>
                  <a:srgbClr val="0000CC"/>
                </a:solidFill>
                <a:latin typeface="楷体" pitchFamily="49" charset="-122"/>
                <a:ea typeface="楷体" pitchFamily="49" charset="-122"/>
              </a:rPr>
              <a:t>有</a:t>
            </a:r>
            <a:r>
              <a:rPr lang="zh-CN" altLang="en-US" sz="2400" b="1" smtClean="0">
                <a:solidFill>
                  <a:srgbClr val="0000CC"/>
                </a:solidFill>
                <a:latin typeface="楷体" pitchFamily="49" charset="-122"/>
                <a:ea typeface="楷体" pitchFamily="49" charset="-122"/>
              </a:rPr>
              <a:t>业是前提</a:t>
            </a:r>
            <a:endParaRPr lang="zh-CN" altLang="en-US" sz="2400" b="1">
              <a:solidFill>
                <a:srgbClr val="0000CC"/>
              </a:solidFill>
              <a:latin typeface="楷体" pitchFamily="49" charset="-122"/>
              <a:ea typeface="楷体" pitchFamily="49" charset="-122"/>
            </a:endParaRPr>
          </a:p>
        </p:txBody>
      </p:sp>
      <p:sp>
        <p:nvSpPr>
          <p:cNvPr id="19" name="流程图: 可选过程 18"/>
          <p:cNvSpPr/>
          <p:nvPr/>
        </p:nvSpPr>
        <p:spPr>
          <a:xfrm>
            <a:off x="3851920" y="3237627"/>
            <a:ext cx="1800200"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smtClean="0">
                <a:solidFill>
                  <a:srgbClr val="0000CC"/>
                </a:solidFill>
                <a:latin typeface="楷体" pitchFamily="49" charset="-122"/>
                <a:ea typeface="楷体" pitchFamily="49" charset="-122"/>
              </a:rPr>
              <a:t>敬业是基础</a:t>
            </a:r>
            <a:endParaRPr lang="zh-CN" altLang="en-US" sz="2400" b="1">
              <a:solidFill>
                <a:srgbClr val="0000CC"/>
              </a:solidFill>
              <a:latin typeface="楷体" pitchFamily="49" charset="-122"/>
              <a:ea typeface="楷体" pitchFamily="49" charset="-122"/>
            </a:endParaRPr>
          </a:p>
        </p:txBody>
      </p:sp>
      <p:sp>
        <p:nvSpPr>
          <p:cNvPr id="20" name="流程图: 可选过程 19"/>
          <p:cNvSpPr/>
          <p:nvPr/>
        </p:nvSpPr>
        <p:spPr>
          <a:xfrm>
            <a:off x="6228184" y="3237627"/>
            <a:ext cx="2448272" cy="486251"/>
          </a:xfrm>
          <a:prstGeom prst="flowChartAlternateProcess">
            <a:avLst/>
          </a:prstGeom>
          <a:solidFill>
            <a:schemeClr val="accent3">
              <a:lumMod val="60000"/>
              <a:lumOff val="40000"/>
            </a:schemeClr>
          </a:solidFill>
          <a:ln>
            <a:solidFill>
              <a:schemeClr val="accent1">
                <a:lumMod val="60000"/>
                <a:lumOff val="4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smtClean="0">
                <a:solidFill>
                  <a:srgbClr val="0000CC"/>
                </a:solidFill>
                <a:latin typeface="楷体" pitchFamily="49" charset="-122"/>
                <a:ea typeface="楷体" pitchFamily="49" charset="-122"/>
              </a:rPr>
              <a:t>乐业是最高境界</a:t>
            </a:r>
            <a:endParaRPr lang="zh-CN" altLang="en-US" sz="2400" b="1">
              <a:solidFill>
                <a:srgbClr val="0000CC"/>
              </a:solidFill>
              <a:latin typeface="楷体" pitchFamily="49" charset="-122"/>
              <a:ea typeface="楷体" pitchFamily="49" charset="-122"/>
            </a:endParaRPr>
          </a:p>
        </p:txBody>
      </p:sp>
      <p:cxnSp>
        <p:nvCxnSpPr>
          <p:cNvPr id="21" name="直接连接符 20"/>
          <p:cNvCxnSpPr/>
          <p:nvPr/>
        </p:nvCxnSpPr>
        <p:spPr>
          <a:xfrm>
            <a:off x="3067932" y="3480753"/>
            <a:ext cx="783988" cy="0"/>
          </a:xfrm>
          <a:prstGeom prst="line">
            <a:avLst/>
          </a:prstGeom>
          <a:ln w="47625" cmpd="sng">
            <a:solidFill>
              <a:srgbClr val="3333FF"/>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52120" y="3480753"/>
            <a:ext cx="576064" cy="0"/>
          </a:xfrm>
          <a:prstGeom prst="line">
            <a:avLst/>
          </a:prstGeom>
          <a:ln w="47625" cmpd="sng">
            <a:solidFill>
              <a:srgbClr val="3333F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20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checkerboard(across)">
                                      <p:cBhvr>
                                        <p:cTn id="53" dur="500"/>
                                        <p:tgtEl>
                                          <p:spTgt spid="2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8"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512" y="532328"/>
            <a:ext cx="8856984" cy="959302"/>
          </a:xfrm>
          <a:prstGeom prst="rect">
            <a:avLst/>
          </a:prstGeom>
          <a:noFill/>
        </p:spPr>
        <p:txBody>
          <a:bodyPr wrap="square" lIns="68580" tIns="34290" rIns="68580" bIns="34290" rtlCol="0" anchor="t">
            <a:spAutoFit/>
          </a:bodyPr>
          <a:lstStyle/>
          <a:p>
            <a:pPr>
              <a:lnSpc>
                <a:spcPct val="110000"/>
              </a:lnSpc>
            </a:pPr>
            <a:r>
              <a:rPr lang="en-US" sz="2800" b="1">
                <a:latin typeface="楷体" pitchFamily="49" charset="-122"/>
                <a:ea typeface="楷体" pitchFamily="49" charset="-122"/>
                <a:cs typeface="楷体_GB2312" panose="02010609030101010101" pitchFamily="49" charset="-122"/>
                <a:sym typeface="+mn-ea"/>
              </a:rPr>
              <a:t>    3</a:t>
            </a:r>
            <a:r>
              <a:rPr sz="2800" b="1">
                <a:latin typeface="楷体" pitchFamily="49" charset="-122"/>
                <a:ea typeface="楷体" pitchFamily="49" charset="-122"/>
                <a:cs typeface="楷体_GB2312" panose="02010609030101010101" pitchFamily="49" charset="-122"/>
                <a:sym typeface="+mn-ea"/>
              </a:rPr>
              <a:t>.</a:t>
            </a:r>
            <a:r>
              <a:rPr lang="zh-CN" altLang="en-US" sz="2800" b="1">
                <a:latin typeface="楷体" pitchFamily="49" charset="-122"/>
                <a:ea typeface="楷体" pitchFamily="49" charset="-122"/>
                <a:cs typeface="楷体_GB2312" panose="02010609030101010101" pitchFamily="49" charset="-122"/>
                <a:sym typeface="+mn-ea"/>
              </a:rPr>
              <a:t>根据议论文的基本结构为文章</a:t>
            </a:r>
            <a:r>
              <a:rPr sz="2800" b="1" err="1">
                <a:latin typeface="楷体" pitchFamily="49" charset="-122"/>
                <a:ea typeface="楷体" pitchFamily="49" charset="-122"/>
                <a:cs typeface="楷体_GB2312" panose="02010609030101010101" pitchFamily="49" charset="-122"/>
                <a:sym typeface="+mn-ea"/>
              </a:rPr>
              <a:t>划分</a:t>
            </a:r>
            <a:r>
              <a:rPr lang="zh-CN" altLang="en-US" sz="2800" b="1" smtClean="0">
                <a:latin typeface="楷体" pitchFamily="49" charset="-122"/>
                <a:ea typeface="楷体" pitchFamily="49" charset="-122"/>
                <a:cs typeface="楷体_GB2312" panose="02010609030101010101" pitchFamily="49" charset="-122"/>
                <a:sym typeface="+mn-ea"/>
              </a:rPr>
              <a:t>层次，</a:t>
            </a:r>
            <a:r>
              <a:rPr sz="2800" b="1" err="1" smtClean="0">
                <a:latin typeface="楷体" pitchFamily="49" charset="-122"/>
                <a:ea typeface="楷体" pitchFamily="49" charset="-122"/>
                <a:cs typeface="楷体_GB2312" panose="02010609030101010101" pitchFamily="49" charset="-122"/>
                <a:sym typeface="+mn-ea"/>
              </a:rPr>
              <a:t>并概括每一</a:t>
            </a:r>
            <a:r>
              <a:rPr lang="zh-CN" sz="2800" b="1">
                <a:latin typeface="楷体" pitchFamily="49" charset="-122"/>
                <a:ea typeface="楷体" pitchFamily="49" charset="-122"/>
                <a:cs typeface="楷体_GB2312" panose="02010609030101010101" pitchFamily="49" charset="-122"/>
                <a:sym typeface="+mn-ea"/>
              </a:rPr>
              <a:t>层次</a:t>
            </a:r>
            <a:r>
              <a:rPr sz="2800" b="1">
                <a:latin typeface="楷体" pitchFamily="49" charset="-122"/>
                <a:ea typeface="楷体" pitchFamily="49" charset="-122"/>
                <a:cs typeface="楷体_GB2312" panose="02010609030101010101" pitchFamily="49" charset="-122"/>
                <a:sym typeface="+mn-ea"/>
              </a:rPr>
              <a:t>的意思。</a:t>
            </a:r>
            <a:endParaRPr lang="zh-CN" altLang="en-US" sz="2800" b="1">
              <a:latin typeface="楷体" pitchFamily="49" charset="-122"/>
              <a:ea typeface="楷体" pitchFamily="49" charset="-122"/>
              <a:cs typeface="楷体_GB2312" panose="02010609030101010101" pitchFamily="49" charset="-122"/>
              <a:sym typeface="+mn-ea"/>
            </a:endParaRPr>
          </a:p>
        </p:txBody>
      </p:sp>
      <p:sp>
        <p:nvSpPr>
          <p:cNvPr id="3" name="文本框 2"/>
          <p:cNvSpPr txBox="1"/>
          <p:nvPr/>
        </p:nvSpPr>
        <p:spPr>
          <a:xfrm>
            <a:off x="179512" y="1419622"/>
            <a:ext cx="8712968" cy="3454792"/>
          </a:xfrm>
          <a:prstGeom prst="rect">
            <a:avLst/>
          </a:prstGeom>
          <a:noFill/>
        </p:spPr>
        <p:txBody>
          <a:bodyPr wrap="square" lIns="68580" tIns="34290" rIns="68580" bIns="34290" rtlCol="0" anchor="t">
            <a:spAutoFit/>
          </a:bodyPr>
          <a:lstStyle/>
          <a:p>
            <a:pPr>
              <a:lnSpc>
                <a:spcPct val="125000"/>
              </a:lnSpc>
            </a:pPr>
            <a:r>
              <a:rPr lang="en-US" sz="2200" b="1">
                <a:latin typeface="楷体" pitchFamily="49" charset="-122"/>
                <a:ea typeface="楷体" pitchFamily="49" charset="-122"/>
                <a:cs typeface="楷体_GB2312" panose="02010609030101010101" pitchFamily="49" charset="-122"/>
                <a:sym typeface="+mn-ea"/>
              </a:rPr>
              <a:t>    </a:t>
            </a:r>
            <a:r>
              <a:rPr sz="2200" b="1" err="1" smtClean="0">
                <a:solidFill>
                  <a:srgbClr val="FF0000"/>
                </a:solidFill>
                <a:latin typeface="楷体" pitchFamily="49" charset="-122"/>
                <a:ea typeface="楷体" pitchFamily="49" charset="-122"/>
                <a:cs typeface="楷体_GB2312" panose="02010609030101010101" pitchFamily="49" charset="-122"/>
                <a:sym typeface="+mn-ea"/>
              </a:rPr>
              <a:t>开头</a:t>
            </a:r>
            <a:r>
              <a:rPr sz="2200" b="1" err="1" smtClean="0">
                <a:latin typeface="楷体" pitchFamily="49" charset="-122"/>
                <a:ea typeface="楷体" pitchFamily="49" charset="-122"/>
                <a:cs typeface="楷体_GB2312" panose="02010609030101010101" pitchFamily="49" charset="-122"/>
                <a:sym typeface="+mn-ea"/>
              </a:rPr>
              <a:t>交代题目来源</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揭示全篇论述的中心</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我确信</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敬业乐业</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四个字</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是人类生活的不二法门。</a:t>
            </a:r>
            <a:endParaRPr sz="2200" b="1">
              <a:latin typeface="楷体" pitchFamily="49" charset="-122"/>
              <a:ea typeface="楷体" pitchFamily="49" charset="-122"/>
              <a:cs typeface="楷体_GB2312" panose="02010609030101010101" pitchFamily="49" charset="-122"/>
              <a:sym typeface="+mn-ea"/>
            </a:endParaRPr>
          </a:p>
          <a:p>
            <a:pPr>
              <a:lnSpc>
                <a:spcPct val="125000"/>
              </a:lnSpc>
            </a:pPr>
            <a:r>
              <a:rPr sz="2200" b="1">
                <a:latin typeface="楷体" pitchFamily="49" charset="-122"/>
                <a:ea typeface="楷体" pitchFamily="49" charset="-122"/>
                <a:cs typeface="楷体_GB2312" panose="02010609030101010101" pitchFamily="49" charset="-122"/>
                <a:sym typeface="+mn-ea"/>
              </a:rPr>
              <a:t>    </a:t>
            </a:r>
            <a:r>
              <a:rPr sz="2200" b="1">
                <a:solidFill>
                  <a:srgbClr val="FF0000"/>
                </a:solidFill>
                <a:latin typeface="楷体" pitchFamily="49" charset="-122"/>
                <a:ea typeface="楷体" pitchFamily="49" charset="-122"/>
                <a:cs typeface="楷体_GB2312" panose="02010609030101010101" pitchFamily="49" charset="-122"/>
                <a:sym typeface="+mn-ea"/>
              </a:rPr>
              <a:t>主体</a:t>
            </a:r>
            <a:r>
              <a:rPr sz="2200" b="1">
                <a:latin typeface="楷体" pitchFamily="49" charset="-122"/>
                <a:ea typeface="楷体" pitchFamily="49" charset="-122"/>
                <a:cs typeface="楷体_GB2312" panose="02010609030101010101" pitchFamily="49" charset="-122"/>
                <a:sym typeface="+mn-ea"/>
              </a:rPr>
              <a:t>部分分别论述了“有业”“敬业”和“乐业”的重要性。</a:t>
            </a:r>
          </a:p>
          <a:p>
            <a:pPr>
              <a:lnSpc>
                <a:spcPct val="125000"/>
              </a:lnSpc>
            </a:pPr>
            <a:r>
              <a:rPr sz="2200" b="1">
                <a:latin typeface="楷体" pitchFamily="49" charset="-122"/>
                <a:ea typeface="楷体" pitchFamily="49" charset="-122"/>
                <a:cs typeface="楷体_GB2312" panose="02010609030101010101" pitchFamily="49" charset="-122"/>
                <a:sym typeface="+mn-ea"/>
              </a:rPr>
              <a:t>    </a:t>
            </a:r>
            <a:r>
              <a:rPr sz="2200" b="1" err="1" smtClean="0">
                <a:solidFill>
                  <a:srgbClr val="FF0000"/>
                </a:solidFill>
                <a:latin typeface="楷体" pitchFamily="49" charset="-122"/>
                <a:ea typeface="楷体" pitchFamily="49" charset="-122"/>
                <a:cs typeface="楷体_GB2312" panose="02010609030101010101" pitchFamily="49" charset="-122"/>
                <a:sym typeface="+mn-ea"/>
              </a:rPr>
              <a:t>末段</a:t>
            </a:r>
            <a:r>
              <a:rPr sz="2200" b="1" err="1" smtClean="0">
                <a:latin typeface="楷体" pitchFamily="49" charset="-122"/>
                <a:ea typeface="楷体" pitchFamily="49" charset="-122"/>
                <a:cs typeface="楷体_GB2312" panose="02010609030101010101" pitchFamily="49" charset="-122"/>
                <a:sym typeface="+mn-ea"/>
              </a:rPr>
              <a:t>总结全文</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简而言之</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敬业就是</a:t>
            </a:r>
            <a:r>
              <a:rPr sz="2200" b="1" err="1">
                <a:latin typeface="楷体" pitchFamily="49" charset="-122"/>
                <a:ea typeface="楷体" pitchFamily="49" charset="-122"/>
                <a:cs typeface="楷体_GB2312" panose="02010609030101010101" pitchFamily="49" charset="-122"/>
                <a:sym typeface="+mn-ea"/>
              </a:rPr>
              <a:t>“责任心</a:t>
            </a:r>
            <a:r>
              <a:rPr sz="2200" b="1" smtClean="0">
                <a:latin typeface="楷体" pitchFamily="49" charset="-122"/>
                <a:ea typeface="楷体" pitchFamily="49" charset="-122"/>
                <a:cs typeface="楷体_GB2312" panose="02010609030101010101" pitchFamily="49" charset="-122"/>
                <a:sym typeface="+mn-ea"/>
              </a:rPr>
              <a:t>”</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乐业就是</a:t>
            </a:r>
            <a:r>
              <a:rPr sz="2200" b="1" err="1">
                <a:latin typeface="楷体" pitchFamily="49" charset="-122"/>
                <a:ea typeface="楷体" pitchFamily="49" charset="-122"/>
                <a:cs typeface="楷体_GB2312" panose="02010609030101010101" pitchFamily="49" charset="-122"/>
                <a:sym typeface="+mn-ea"/>
              </a:rPr>
              <a:t>“趣味</a:t>
            </a:r>
            <a:r>
              <a:rPr sz="2200" b="1" smtClean="0">
                <a:latin typeface="楷体" pitchFamily="49" charset="-122"/>
                <a:ea typeface="楷体" pitchFamily="49" charset="-122"/>
                <a:cs typeface="楷体_GB2312" panose="02010609030101010101" pitchFamily="49" charset="-122"/>
                <a:sym typeface="+mn-ea"/>
              </a:rPr>
              <a:t>”</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这才是人类合理的生活</a:t>
            </a:r>
            <a:r>
              <a:rPr lang="zh-CN" altLang="en-US" sz="2200" b="1" smtClean="0">
                <a:latin typeface="楷体" pitchFamily="49" charset="-122"/>
                <a:ea typeface="楷体" pitchFamily="49" charset="-122"/>
                <a:cs typeface="楷体_GB2312" panose="02010609030101010101" pitchFamily="49" charset="-122"/>
                <a:sym typeface="+mn-ea"/>
              </a:rPr>
              <a:t>，</a:t>
            </a:r>
            <a:r>
              <a:rPr sz="2200" b="1" err="1" smtClean="0">
                <a:latin typeface="楷体" pitchFamily="49" charset="-122"/>
                <a:ea typeface="楷体" pitchFamily="49" charset="-122"/>
                <a:cs typeface="楷体_GB2312" panose="02010609030101010101" pitchFamily="49" charset="-122"/>
                <a:sym typeface="+mn-ea"/>
              </a:rPr>
              <a:t>再次强调中心论点</a:t>
            </a:r>
            <a:r>
              <a:rPr sz="2200" b="1">
                <a:latin typeface="楷体" pitchFamily="49" charset="-122"/>
                <a:ea typeface="楷体" pitchFamily="49" charset="-122"/>
                <a:cs typeface="楷体_GB2312" panose="02010609030101010101" pitchFamily="49" charset="-122"/>
                <a:sym typeface="+mn-ea"/>
              </a:rPr>
              <a:t>。</a:t>
            </a:r>
          </a:p>
          <a:p>
            <a:pPr>
              <a:lnSpc>
                <a:spcPct val="125000"/>
              </a:lnSpc>
            </a:pPr>
            <a:r>
              <a:rPr sz="2200" b="1">
                <a:latin typeface="楷体" pitchFamily="49" charset="-122"/>
                <a:ea typeface="楷体" pitchFamily="49" charset="-122"/>
                <a:cs typeface="楷体_GB2312" panose="02010609030101010101" pitchFamily="49" charset="-122"/>
                <a:sym typeface="+mn-ea"/>
              </a:rPr>
              <a:t>    全文的总体结构是“</a:t>
            </a:r>
            <a:r>
              <a:rPr sz="2200" b="1">
                <a:solidFill>
                  <a:srgbClr val="FF0000"/>
                </a:solidFill>
                <a:latin typeface="楷体" pitchFamily="49" charset="-122"/>
                <a:ea typeface="楷体" pitchFamily="49" charset="-122"/>
                <a:cs typeface="楷体_GB2312" panose="02010609030101010101" pitchFamily="49" charset="-122"/>
                <a:sym typeface="+mn-ea"/>
              </a:rPr>
              <a:t>总—分—总</a:t>
            </a:r>
            <a:r>
              <a:rPr sz="2200" b="1" err="1">
                <a:latin typeface="楷体" pitchFamily="49" charset="-122"/>
                <a:ea typeface="楷体" pitchFamily="49" charset="-122"/>
                <a:cs typeface="楷体_GB2312" panose="02010609030101010101" pitchFamily="49" charset="-122"/>
                <a:sym typeface="+mn-ea"/>
              </a:rPr>
              <a:t>”式</a:t>
            </a:r>
            <a:r>
              <a:rPr sz="2200" b="1" smtClean="0">
                <a:latin typeface="楷体" pitchFamily="49" charset="-122"/>
                <a:ea typeface="楷体" pitchFamily="49" charset="-122"/>
                <a:cs typeface="楷体_GB2312" panose="02010609030101010101" pitchFamily="49" charset="-122"/>
                <a:sym typeface="+mn-ea"/>
              </a:rPr>
              <a:t>。</a:t>
            </a:r>
            <a:r>
              <a:rPr lang="zh-CN" altLang="en-US" sz="2200" b="1">
                <a:latin typeface="楷体" pitchFamily="49" charset="-122"/>
                <a:ea typeface="楷体" pitchFamily="49" charset="-122"/>
                <a:cs typeface="楷体_GB2312" panose="02010609030101010101" pitchFamily="49" charset="-122"/>
                <a:sym typeface="+mn-ea"/>
              </a:rPr>
              <a:t>开头阐明题</a:t>
            </a:r>
            <a:r>
              <a:rPr lang="zh-CN" altLang="en-US" sz="2200" b="1" smtClean="0">
                <a:latin typeface="楷体" pitchFamily="49" charset="-122"/>
                <a:ea typeface="楷体" pitchFamily="49" charset="-122"/>
                <a:cs typeface="楷体_GB2312" panose="02010609030101010101" pitchFamily="49" charset="-122"/>
                <a:sym typeface="+mn-ea"/>
              </a:rPr>
              <a:t>眼，总</a:t>
            </a:r>
            <a:r>
              <a:rPr lang="zh-CN" altLang="en-US" sz="2200" b="1">
                <a:latin typeface="楷体" pitchFamily="49" charset="-122"/>
                <a:ea typeface="楷体" pitchFamily="49" charset="-122"/>
                <a:cs typeface="楷体_GB2312" panose="02010609030101010101" pitchFamily="49" charset="-122"/>
                <a:sym typeface="+mn-ea"/>
              </a:rPr>
              <a:t>起</a:t>
            </a:r>
            <a:r>
              <a:rPr lang="zh-CN" altLang="en-US" sz="2200" b="1" smtClean="0">
                <a:latin typeface="楷体" pitchFamily="49" charset="-122"/>
                <a:ea typeface="楷体" pitchFamily="49" charset="-122"/>
                <a:cs typeface="楷体_GB2312" panose="02010609030101010101" pitchFamily="49" charset="-122"/>
                <a:sym typeface="+mn-ea"/>
              </a:rPr>
              <a:t>全文，主体</a:t>
            </a:r>
            <a:r>
              <a:rPr lang="zh-CN" altLang="en-US" sz="2200" b="1">
                <a:latin typeface="楷体" pitchFamily="49" charset="-122"/>
                <a:ea typeface="楷体" pitchFamily="49" charset="-122"/>
                <a:cs typeface="楷体_GB2312" panose="02010609030101010101" pitchFamily="49" charset="-122"/>
                <a:sym typeface="+mn-ea"/>
              </a:rPr>
              <a:t>从两个方面分而论</a:t>
            </a:r>
            <a:r>
              <a:rPr lang="zh-CN" altLang="en-US" sz="2200" b="1" smtClean="0">
                <a:latin typeface="楷体" pitchFamily="49" charset="-122"/>
                <a:ea typeface="楷体" pitchFamily="49" charset="-122"/>
                <a:cs typeface="楷体_GB2312" panose="02010609030101010101" pitchFamily="49" charset="-122"/>
                <a:sym typeface="+mn-ea"/>
              </a:rPr>
              <a:t>之，结尾</a:t>
            </a:r>
            <a:r>
              <a:rPr lang="zh-CN" altLang="en-US" sz="2200" b="1">
                <a:latin typeface="楷体" pitchFamily="49" charset="-122"/>
                <a:ea typeface="楷体" pitchFamily="49" charset="-122"/>
                <a:cs typeface="楷体_GB2312" panose="02010609030101010101" pitchFamily="49" charset="-122"/>
                <a:sym typeface="+mn-ea"/>
              </a:rPr>
              <a:t>合拢</a:t>
            </a:r>
            <a:r>
              <a:rPr lang="zh-CN" altLang="en-US" sz="2200" b="1" smtClean="0">
                <a:latin typeface="楷体" pitchFamily="49" charset="-122"/>
                <a:ea typeface="楷体" pitchFamily="49" charset="-122"/>
                <a:cs typeface="楷体_GB2312" panose="02010609030101010101" pitchFamily="49" charset="-122"/>
                <a:sym typeface="+mn-ea"/>
              </a:rPr>
              <a:t>总结，收束</a:t>
            </a:r>
            <a:r>
              <a:rPr lang="zh-CN" altLang="en-US" sz="2200" b="1">
                <a:latin typeface="楷体" pitchFamily="49" charset="-122"/>
                <a:ea typeface="楷体" pitchFamily="49" charset="-122"/>
                <a:cs typeface="楷体_GB2312" panose="02010609030101010101" pitchFamily="49" charset="-122"/>
                <a:sym typeface="+mn-ea"/>
              </a:rPr>
              <a:t>全篇。层次</a:t>
            </a:r>
            <a:r>
              <a:rPr lang="zh-CN" altLang="en-US" sz="2200" b="1" smtClean="0">
                <a:latin typeface="楷体" pitchFamily="49" charset="-122"/>
                <a:ea typeface="楷体" pitchFamily="49" charset="-122"/>
                <a:cs typeface="楷体_GB2312" panose="02010609030101010101" pitchFamily="49" charset="-122"/>
                <a:sym typeface="+mn-ea"/>
              </a:rPr>
              <a:t>清晰，条理</a:t>
            </a:r>
            <a:r>
              <a:rPr lang="zh-CN" altLang="en-US" sz="2200" b="1">
                <a:latin typeface="楷体" pitchFamily="49" charset="-122"/>
                <a:ea typeface="楷体" pitchFamily="49" charset="-122"/>
                <a:cs typeface="楷体_GB2312" panose="02010609030101010101" pitchFamily="49" charset="-122"/>
                <a:sym typeface="+mn-ea"/>
              </a:rPr>
              <a:t>井然。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 y="1050722"/>
            <a:ext cx="8640960" cy="3393237"/>
          </a:xfrm>
          <a:prstGeom prst="rect">
            <a:avLst/>
          </a:prstGeom>
          <a:noFill/>
        </p:spPr>
        <p:txBody>
          <a:bodyPr wrap="square" lIns="68580" tIns="34290" rIns="68580" bIns="34290" rtlCol="0" anchor="t">
            <a:spAutoFit/>
          </a:bodyPr>
          <a:lstStyle/>
          <a:p>
            <a:pPr>
              <a:lnSpc>
                <a:spcPct val="200000"/>
              </a:lnSpc>
            </a:pPr>
            <a:r>
              <a:rPr lang="en-US" sz="2700" b="1">
                <a:solidFill>
                  <a:srgbClr val="3333FF"/>
                </a:solidFill>
                <a:latin typeface="楷体" pitchFamily="49" charset="-122"/>
                <a:ea typeface="楷体" pitchFamily="49" charset="-122"/>
                <a:cs typeface="楷体_GB2312" panose="02010609030101010101" pitchFamily="49" charset="-122"/>
                <a:sym typeface="+mn-ea"/>
              </a:rPr>
              <a:t>     </a:t>
            </a:r>
            <a:r>
              <a:rPr sz="2700" b="1">
                <a:latin typeface="楷体" pitchFamily="49" charset="-122"/>
                <a:ea typeface="楷体" pitchFamily="49" charset="-122"/>
                <a:cs typeface="楷体_GB2312" panose="02010609030101010101" pitchFamily="49" charset="-122"/>
                <a:sym typeface="+mn-ea"/>
              </a:rPr>
              <a:t>第</a:t>
            </a:r>
            <a:r>
              <a:rPr sz="2700" b="1">
                <a:solidFill>
                  <a:srgbClr val="FF0000"/>
                </a:solidFill>
                <a:latin typeface="楷体" pitchFamily="49" charset="-122"/>
                <a:ea typeface="楷体" pitchFamily="49" charset="-122"/>
                <a:cs typeface="楷体_GB2312" panose="02010609030101010101" pitchFamily="49" charset="-122"/>
                <a:sym typeface="+mn-ea"/>
              </a:rPr>
              <a:t>一</a:t>
            </a:r>
            <a:r>
              <a:rPr sz="2700" b="1">
                <a:latin typeface="楷体" pitchFamily="49" charset="-122"/>
                <a:ea typeface="楷体" pitchFamily="49" charset="-122"/>
                <a:cs typeface="楷体_GB2312" panose="02010609030101010101" pitchFamily="49" charset="-122"/>
                <a:sym typeface="+mn-ea"/>
              </a:rPr>
              <a:t>部分(第</a:t>
            </a:r>
            <a:r>
              <a:rPr sz="2700" b="1">
                <a:solidFill>
                  <a:srgbClr val="FF0000"/>
                </a:solidFill>
                <a:latin typeface="楷体" pitchFamily="49" charset="-122"/>
                <a:ea typeface="楷体" pitchFamily="49" charset="-122"/>
                <a:cs typeface="楷体_GB2312" panose="02010609030101010101" pitchFamily="49" charset="-122"/>
                <a:sym typeface="+mn-ea"/>
              </a:rPr>
              <a:t>1</a:t>
            </a:r>
            <a:r>
              <a:rPr sz="2700" b="1">
                <a:latin typeface="楷体" pitchFamily="49" charset="-122"/>
                <a:ea typeface="楷体" pitchFamily="49" charset="-122"/>
                <a:cs typeface="楷体_GB2312" panose="02010609030101010101" pitchFamily="49" charset="-122"/>
                <a:sym typeface="+mn-ea"/>
              </a:rPr>
              <a:t>段</a:t>
            </a:r>
            <a:r>
              <a:rPr sz="2700" b="1" smtClean="0">
                <a:latin typeface="楷体" pitchFamily="49" charset="-122"/>
                <a:ea typeface="楷体" pitchFamily="49" charset="-122"/>
                <a:cs typeface="楷体_GB2312" panose="02010609030101010101" pitchFamily="49" charset="-122"/>
                <a:sym typeface="+mn-ea"/>
              </a:rPr>
              <a:t>)</a:t>
            </a:r>
            <a:r>
              <a:rPr lang="zh-CN" altLang="en-US" sz="2700" b="1" smtClean="0">
                <a:latin typeface="楷体" pitchFamily="49" charset="-122"/>
                <a:ea typeface="楷体" pitchFamily="49" charset="-122"/>
                <a:cs typeface="楷体_GB2312" panose="02010609030101010101" pitchFamily="49" charset="-122"/>
                <a:sym typeface="+mn-ea"/>
              </a:rPr>
              <a:t>：</a:t>
            </a:r>
            <a:r>
              <a:rPr sz="2700" b="1" err="1" smtClean="0">
                <a:latin typeface="楷体" pitchFamily="49" charset="-122"/>
                <a:ea typeface="楷体" pitchFamily="49" charset="-122"/>
                <a:cs typeface="楷体_GB2312" panose="02010609030101010101" pitchFamily="49" charset="-122"/>
                <a:sym typeface="+mn-ea"/>
              </a:rPr>
              <a:t>揭示全篇论述中心</a:t>
            </a:r>
            <a:r>
              <a:rPr sz="2700" b="1">
                <a:latin typeface="楷体" pitchFamily="49" charset="-122"/>
                <a:ea typeface="楷体" pitchFamily="49" charset="-122"/>
                <a:cs typeface="楷体_GB2312" panose="02010609030101010101" pitchFamily="49" charset="-122"/>
                <a:sym typeface="+mn-ea"/>
              </a:rPr>
              <a:t>。</a:t>
            </a:r>
            <a:endParaRPr sz="2700" b="1">
              <a:latin typeface="楷体" pitchFamily="49" charset="-122"/>
              <a:ea typeface="楷体" pitchFamily="49" charset="-122"/>
              <a:cs typeface="楷体_GB2312" panose="02010609030101010101" pitchFamily="49" charset="-122"/>
            </a:endParaRPr>
          </a:p>
          <a:p>
            <a:pPr>
              <a:lnSpc>
                <a:spcPct val="200000"/>
              </a:lnSpc>
            </a:pPr>
            <a:r>
              <a:rPr sz="2700" b="1">
                <a:latin typeface="楷体" pitchFamily="49" charset="-122"/>
                <a:ea typeface="楷体" pitchFamily="49" charset="-122"/>
                <a:cs typeface="楷体_GB2312" panose="02010609030101010101" pitchFamily="49" charset="-122"/>
                <a:sym typeface="+mn-ea"/>
              </a:rPr>
              <a:t>     第</a:t>
            </a:r>
            <a:r>
              <a:rPr sz="2700" b="1">
                <a:solidFill>
                  <a:srgbClr val="FF0000"/>
                </a:solidFill>
                <a:latin typeface="楷体" pitchFamily="49" charset="-122"/>
                <a:ea typeface="楷体" pitchFamily="49" charset="-122"/>
                <a:cs typeface="楷体_GB2312" panose="02010609030101010101" pitchFamily="49" charset="-122"/>
                <a:sym typeface="+mn-ea"/>
              </a:rPr>
              <a:t>二</a:t>
            </a:r>
            <a:r>
              <a:rPr sz="2700" b="1">
                <a:latin typeface="楷体" pitchFamily="49" charset="-122"/>
                <a:ea typeface="楷体" pitchFamily="49" charset="-122"/>
                <a:cs typeface="楷体_GB2312" panose="02010609030101010101" pitchFamily="49" charset="-122"/>
                <a:sym typeface="+mn-ea"/>
              </a:rPr>
              <a:t>部分(第</a:t>
            </a:r>
            <a:r>
              <a:rPr sz="2700" b="1">
                <a:solidFill>
                  <a:srgbClr val="FF0000"/>
                </a:solidFill>
                <a:latin typeface="楷体" pitchFamily="49" charset="-122"/>
                <a:ea typeface="楷体" pitchFamily="49" charset="-122"/>
                <a:cs typeface="楷体_GB2312" panose="02010609030101010101" pitchFamily="49" charset="-122"/>
                <a:sym typeface="+mn-ea"/>
              </a:rPr>
              <a:t>2～8</a:t>
            </a:r>
            <a:r>
              <a:rPr sz="2700" b="1">
                <a:latin typeface="楷体" pitchFamily="49" charset="-122"/>
                <a:ea typeface="楷体" pitchFamily="49" charset="-122"/>
                <a:cs typeface="楷体_GB2312" panose="02010609030101010101" pitchFamily="49" charset="-122"/>
                <a:sym typeface="+mn-ea"/>
              </a:rPr>
              <a:t>段</a:t>
            </a:r>
            <a:r>
              <a:rPr sz="2700" b="1" smtClean="0">
                <a:latin typeface="楷体" pitchFamily="49" charset="-122"/>
                <a:ea typeface="楷体" pitchFamily="49" charset="-122"/>
                <a:cs typeface="楷体_GB2312" panose="02010609030101010101" pitchFamily="49" charset="-122"/>
                <a:sym typeface="+mn-ea"/>
              </a:rPr>
              <a:t>)</a:t>
            </a:r>
            <a:r>
              <a:rPr lang="zh-CN" altLang="en-US" sz="2700" b="1" smtClean="0">
                <a:latin typeface="楷体" pitchFamily="49" charset="-122"/>
                <a:ea typeface="楷体" pitchFamily="49" charset="-122"/>
                <a:cs typeface="楷体_GB2312" panose="02010609030101010101" pitchFamily="49" charset="-122"/>
                <a:sym typeface="+mn-ea"/>
              </a:rPr>
              <a:t>：</a:t>
            </a:r>
            <a:r>
              <a:rPr sz="2700" b="1" smtClean="0">
                <a:latin typeface="楷体" pitchFamily="49" charset="-122"/>
                <a:ea typeface="楷体" pitchFamily="49" charset="-122"/>
                <a:cs typeface="楷体_GB2312" panose="02010609030101010101" pitchFamily="49" charset="-122"/>
                <a:sym typeface="+mn-ea"/>
              </a:rPr>
              <a:t>论述</a:t>
            </a:r>
            <a:r>
              <a:rPr sz="2700" b="1">
                <a:latin typeface="楷体" pitchFamily="49" charset="-122"/>
                <a:ea typeface="楷体" pitchFamily="49" charset="-122"/>
                <a:cs typeface="楷体_GB2312" panose="02010609030101010101" pitchFamily="49" charset="-122"/>
                <a:sym typeface="+mn-ea"/>
              </a:rPr>
              <a:t>“有业”“敬业”</a:t>
            </a:r>
          </a:p>
          <a:p>
            <a:pPr>
              <a:lnSpc>
                <a:spcPct val="200000"/>
              </a:lnSpc>
            </a:pPr>
            <a:r>
              <a:rPr sz="2700" b="1">
                <a:latin typeface="楷体" pitchFamily="49" charset="-122"/>
                <a:ea typeface="楷体" pitchFamily="49" charset="-122"/>
                <a:cs typeface="楷体_GB2312" panose="02010609030101010101" pitchFamily="49" charset="-122"/>
                <a:sym typeface="+mn-ea"/>
              </a:rPr>
              <a:t>“乐业”的重要性。</a:t>
            </a:r>
            <a:endParaRPr sz="2700" b="1">
              <a:latin typeface="楷体" pitchFamily="49" charset="-122"/>
              <a:ea typeface="楷体" pitchFamily="49" charset="-122"/>
              <a:cs typeface="楷体_GB2312" panose="02010609030101010101" pitchFamily="49" charset="-122"/>
            </a:endParaRPr>
          </a:p>
          <a:p>
            <a:pPr>
              <a:lnSpc>
                <a:spcPct val="200000"/>
              </a:lnSpc>
            </a:pPr>
            <a:r>
              <a:rPr sz="2700" b="1">
                <a:latin typeface="楷体" pitchFamily="49" charset="-122"/>
                <a:ea typeface="楷体" pitchFamily="49" charset="-122"/>
                <a:cs typeface="楷体_GB2312" panose="02010609030101010101" pitchFamily="49" charset="-122"/>
                <a:sym typeface="+mn-ea"/>
              </a:rPr>
              <a:t>     第</a:t>
            </a:r>
            <a:r>
              <a:rPr sz="2700" b="1">
                <a:solidFill>
                  <a:srgbClr val="FF0000"/>
                </a:solidFill>
                <a:latin typeface="楷体" pitchFamily="49" charset="-122"/>
                <a:ea typeface="楷体" pitchFamily="49" charset="-122"/>
                <a:cs typeface="楷体_GB2312" panose="02010609030101010101" pitchFamily="49" charset="-122"/>
                <a:sym typeface="+mn-ea"/>
              </a:rPr>
              <a:t>三</a:t>
            </a:r>
            <a:r>
              <a:rPr sz="2700" b="1">
                <a:latin typeface="楷体" pitchFamily="49" charset="-122"/>
                <a:ea typeface="楷体" pitchFamily="49" charset="-122"/>
                <a:cs typeface="楷体_GB2312" panose="02010609030101010101" pitchFamily="49" charset="-122"/>
                <a:sym typeface="+mn-ea"/>
              </a:rPr>
              <a:t>部分(第</a:t>
            </a:r>
            <a:r>
              <a:rPr sz="2700" b="1">
                <a:solidFill>
                  <a:srgbClr val="FF0000"/>
                </a:solidFill>
                <a:latin typeface="楷体" pitchFamily="49" charset="-122"/>
                <a:ea typeface="楷体" pitchFamily="49" charset="-122"/>
                <a:cs typeface="楷体_GB2312" panose="02010609030101010101" pitchFamily="49" charset="-122"/>
                <a:sym typeface="+mn-ea"/>
              </a:rPr>
              <a:t>9</a:t>
            </a:r>
            <a:r>
              <a:rPr sz="2700" b="1">
                <a:latin typeface="楷体" pitchFamily="49" charset="-122"/>
                <a:ea typeface="楷体" pitchFamily="49" charset="-122"/>
                <a:cs typeface="楷体_GB2312" panose="02010609030101010101" pitchFamily="49" charset="-122"/>
                <a:sym typeface="+mn-ea"/>
              </a:rPr>
              <a:t>段</a:t>
            </a:r>
            <a:r>
              <a:rPr sz="2700" b="1" smtClean="0">
                <a:latin typeface="楷体" pitchFamily="49" charset="-122"/>
                <a:ea typeface="楷体" pitchFamily="49" charset="-122"/>
                <a:cs typeface="楷体_GB2312" panose="02010609030101010101" pitchFamily="49" charset="-122"/>
                <a:sym typeface="+mn-ea"/>
              </a:rPr>
              <a:t>)</a:t>
            </a:r>
            <a:r>
              <a:rPr lang="zh-CN" altLang="en-US" sz="2700" b="1" smtClean="0">
                <a:latin typeface="楷体" pitchFamily="49" charset="-122"/>
                <a:ea typeface="楷体" pitchFamily="49" charset="-122"/>
                <a:cs typeface="楷体_GB2312" panose="02010609030101010101" pitchFamily="49" charset="-122"/>
                <a:sym typeface="+mn-ea"/>
              </a:rPr>
              <a:t>：</a:t>
            </a:r>
            <a:r>
              <a:rPr sz="2700" b="1" err="1" smtClean="0">
                <a:latin typeface="楷体" pitchFamily="49" charset="-122"/>
                <a:ea typeface="楷体" pitchFamily="49" charset="-122"/>
                <a:cs typeface="楷体_GB2312" panose="02010609030101010101" pitchFamily="49" charset="-122"/>
                <a:sym typeface="+mn-ea"/>
              </a:rPr>
              <a:t>总结全篇</a:t>
            </a:r>
            <a:r>
              <a:rPr lang="zh-CN" altLang="en-US" sz="2700" b="1" smtClean="0">
                <a:latin typeface="楷体" pitchFamily="49" charset="-122"/>
                <a:ea typeface="楷体" pitchFamily="49" charset="-122"/>
                <a:cs typeface="楷体_GB2312" panose="02010609030101010101" pitchFamily="49" charset="-122"/>
                <a:sym typeface="+mn-ea"/>
              </a:rPr>
              <a:t>，</a:t>
            </a:r>
            <a:r>
              <a:rPr sz="2700" b="1" err="1" smtClean="0">
                <a:latin typeface="楷体" pitchFamily="49" charset="-122"/>
                <a:ea typeface="楷体" pitchFamily="49" charset="-122"/>
                <a:cs typeface="楷体_GB2312" panose="02010609030101010101" pitchFamily="49" charset="-122"/>
                <a:sym typeface="+mn-ea"/>
              </a:rPr>
              <a:t>勉励人敬业乐业</a:t>
            </a:r>
            <a:r>
              <a:rPr sz="2700" b="1">
                <a:latin typeface="楷体" pitchFamily="49" charset="-122"/>
                <a:ea typeface="楷体" pitchFamily="49" charset="-122"/>
                <a:cs typeface="楷体_GB2312" panose="02010609030101010101" pitchFamily="49" charset="-122"/>
                <a:sym typeface="+mn-ea"/>
              </a:rPr>
              <a:t>。</a:t>
            </a:r>
            <a:endParaRPr lang="zh-CN" altLang="en-US" sz="2700" b="1">
              <a:latin typeface="楷体" pitchFamily="49" charset="-122"/>
              <a:ea typeface="楷体" pitchFamily="49" charset="-122"/>
              <a:cs typeface="楷体_GB2312" panose="02010609030101010101" pitchFamily="49" charset="-122"/>
              <a:sym typeface="+mn-ea"/>
            </a:endParaRPr>
          </a:p>
        </p:txBody>
      </p:sp>
      <p:sp>
        <p:nvSpPr>
          <p:cNvPr id="9" name="矩形 1"/>
          <p:cNvSpPr>
            <a:spLocks noChangeArrowheads="1"/>
          </p:cNvSpPr>
          <p:nvPr/>
        </p:nvSpPr>
        <p:spPr bwMode="auto">
          <a:xfrm>
            <a:off x="3686430" y="555526"/>
            <a:ext cx="1743066" cy="566502"/>
          </a:xfrm>
          <a:prstGeom prst="rect">
            <a:avLst/>
          </a:prstGeom>
          <a:noFill/>
          <a:ln w="9525">
            <a:noFill/>
            <a:miter lim="800000"/>
          </a:ln>
        </p:spPr>
        <p:txBody>
          <a:bodyPr>
            <a:spAutoFit/>
          </a:bodyPr>
          <a:lstStyle/>
          <a:p>
            <a:pPr algn="dist">
              <a:lnSpc>
                <a:spcPts val="4300"/>
              </a:lnSpc>
            </a:pPr>
            <a:r>
              <a:rPr lang="zh-CN" altLang="en-US" sz="2800" b="1">
                <a:solidFill>
                  <a:srgbClr val="7030A0"/>
                </a:solidFill>
                <a:latin typeface="楷体" pitchFamily="49" charset="-122"/>
                <a:ea typeface="楷体" pitchFamily="49" charset="-122"/>
              </a:rPr>
              <a:t>文章结构</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img1.baidu.com/it/u=1326893202,3300073670&amp;fm=26&amp;fmt=auto&amp;gp=0.jpg"/>
          <p:cNvPicPr>
            <a:picLocks noChangeAspect="1" noChangeArrowheads="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bwMode="auto">
          <a:xfrm>
            <a:off x="0" y="-1"/>
            <a:ext cx="9144000" cy="5161001"/>
          </a:xfrm>
          <a:prstGeom prst="rect">
            <a:avLst/>
          </a:prstGeom>
          <a:noFill/>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Lst>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42965000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圆角矩形 14"/>
          <p:cNvPicPr>
            <a:picLocks noChangeArrowheads="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bwMode="auto">
          <a:xfrm>
            <a:off x="899592" y="762000"/>
            <a:ext cx="6946900" cy="332740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pic>
      <p:sp>
        <p:nvSpPr>
          <p:cNvPr id="17" name="矩形 2"/>
          <p:cNvSpPr>
            <a:spLocks noChangeArrowheads="1"/>
          </p:cNvSpPr>
          <p:nvPr/>
        </p:nvSpPr>
        <p:spPr bwMode="auto">
          <a:xfrm>
            <a:off x="1880692" y="1419622"/>
            <a:ext cx="5328592" cy="164352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smtClean="0">
                <a:solidFill>
                  <a:srgbClr val="A96A00"/>
                </a:solidFill>
                <a:latin typeface="黑体" panose="02010609060101010101" pitchFamily="49" charset="-122"/>
                <a:ea typeface="黑体" panose="02010609060101010101" pitchFamily="49" charset="-122"/>
              </a:rPr>
              <a:t>    默读课文，思考</a:t>
            </a:r>
            <a:r>
              <a:rPr lang="zh-CN" altLang="en-US" sz="2800">
                <a:solidFill>
                  <a:srgbClr val="A96A00"/>
                </a:solidFill>
                <a:latin typeface="黑体" panose="02010609060101010101" pitchFamily="49" charset="-122"/>
                <a:ea typeface="黑体" panose="02010609060101010101" pitchFamily="49" charset="-122"/>
              </a:rPr>
              <a:t>作者是怎样提出中心论点</a:t>
            </a:r>
            <a:r>
              <a:rPr lang="zh-CN" altLang="en-US" sz="2800" smtClean="0">
                <a:solidFill>
                  <a:srgbClr val="A96A00"/>
                </a:solidFill>
                <a:latin typeface="黑体" panose="02010609060101010101" pitchFamily="49" charset="-122"/>
                <a:ea typeface="黑体" panose="02010609060101010101" pitchFamily="49" charset="-122"/>
              </a:rPr>
              <a:t>的？又是</a:t>
            </a:r>
            <a:r>
              <a:rPr lang="zh-CN" altLang="en-US" sz="2800">
                <a:solidFill>
                  <a:srgbClr val="A96A00"/>
                </a:solidFill>
                <a:latin typeface="黑体" panose="02010609060101010101" pitchFamily="49" charset="-122"/>
                <a:ea typeface="黑体" panose="02010609060101010101" pitchFamily="49" charset="-122"/>
              </a:rPr>
              <a:t>怎样进行论证</a:t>
            </a:r>
            <a:r>
              <a:rPr lang="zh-CN" altLang="en-US" sz="2800" smtClean="0">
                <a:solidFill>
                  <a:srgbClr val="A96A00"/>
                </a:solidFill>
                <a:latin typeface="黑体" panose="02010609060101010101" pitchFamily="49" charset="-122"/>
                <a:ea typeface="黑体" panose="02010609060101010101" pitchFamily="49" charset="-122"/>
              </a:rPr>
              <a:t>的？</a:t>
            </a:r>
            <a:endParaRPr lang="zh-CN" altLang="en-US" sz="2800">
              <a:solidFill>
                <a:srgbClr val="A96A00"/>
              </a:solidFill>
              <a:latin typeface="黑体" panose="02010609060101010101" pitchFamily="49" charset="-122"/>
              <a:ea typeface="黑体" panose="02010609060101010101" pitchFamily="49" charset="-122"/>
            </a:endParaRPr>
          </a:p>
        </p:txBody>
      </p:sp>
      <p:sp>
        <p:nvSpPr>
          <p:cNvPr id="13"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精读细研</a:t>
            </a:r>
            <a:endParaRPr lang="zh-CN" altLang="en-US" sz="2100" b="1">
              <a:solidFill>
                <a:srgbClr val="0099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804025191"/>
      </p:ext>
    </p:ext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20143" y="942973"/>
            <a:ext cx="6391910" cy="500137"/>
          </a:xfrm>
          <a:prstGeom prst="rect">
            <a:avLst/>
          </a:prstGeom>
          <a:noFill/>
        </p:spPr>
        <p:txBody>
          <a:bodyPr wrap="square" lIns="68580" tIns="34290" rIns="68580" bIns="34290" rtlCol="0">
            <a:spAutoFit/>
          </a:bodyPr>
          <a:lstStyle/>
          <a:p>
            <a:r>
              <a:rPr lang="en-US" altLang="zh-CN" sz="2800" b="1" smtClean="0">
                <a:solidFill>
                  <a:schemeClr val="tx1"/>
                </a:solidFill>
                <a:latin typeface="宋体" panose="02010600030101010101" pitchFamily="2" charset="-122"/>
              </a:rPr>
              <a:t> 1.</a:t>
            </a:r>
            <a:r>
              <a:rPr lang="zh-CN" altLang="en-US" sz="2800" b="1" smtClean="0"/>
              <a:t>作者</a:t>
            </a:r>
            <a:r>
              <a:rPr lang="zh-CN" altLang="en-US" sz="2800" b="1"/>
              <a:t>是怎样提出中心论点</a:t>
            </a:r>
            <a:r>
              <a:rPr lang="zh-CN" altLang="en-US" sz="2800" b="1" smtClean="0"/>
              <a:t>的？</a:t>
            </a:r>
            <a:endParaRPr lang="zh-CN" altLang="en-US" sz="2800" b="1"/>
          </a:p>
        </p:txBody>
      </p:sp>
      <p:sp>
        <p:nvSpPr>
          <p:cNvPr id="7" name="文本框 6"/>
          <p:cNvSpPr txBox="1"/>
          <p:nvPr/>
        </p:nvSpPr>
        <p:spPr>
          <a:xfrm>
            <a:off x="251520" y="1707654"/>
            <a:ext cx="8352928" cy="2008242"/>
          </a:xfrm>
          <a:prstGeom prst="rect">
            <a:avLst/>
          </a:prstGeom>
          <a:noFill/>
        </p:spPr>
        <p:txBody>
          <a:bodyPr wrap="square" lIns="68580" tIns="34290" rIns="68580" bIns="34290" rtlCol="0">
            <a:spAutoFit/>
          </a:bodyPr>
          <a:lstStyle/>
          <a:p>
            <a:pPr>
              <a:lnSpc>
                <a:spcPct val="150000"/>
              </a:lnSpc>
            </a:pPr>
            <a:r>
              <a:rPr lang="en-US" altLang="zh-CN" sz="2800" b="1">
                <a:solidFill>
                  <a:srgbClr val="0000CC"/>
                </a:solidFill>
                <a:latin typeface="楷体" pitchFamily="49" charset="-122"/>
                <a:ea typeface="楷体" pitchFamily="49" charset="-122"/>
                <a:cs typeface="楷体_GB2312" panose="02010609030101010101" pitchFamily="49" charset="-122"/>
              </a:rPr>
              <a:t>     </a:t>
            </a:r>
            <a:r>
              <a:rPr lang="zh-CN" altLang="en-US" sz="2800" b="1">
                <a:solidFill>
                  <a:schemeClr val="tx1"/>
                </a:solidFill>
                <a:latin typeface="楷体" pitchFamily="49" charset="-122"/>
                <a:ea typeface="楷体" pitchFamily="49" charset="-122"/>
                <a:cs typeface="楷体_GB2312" panose="02010609030101010101" pitchFamily="49" charset="-122"/>
              </a:rPr>
              <a:t>作者引用人们熟悉的儒学</a:t>
            </a:r>
            <a:r>
              <a:rPr lang="zh-CN" altLang="en-US" sz="2800" b="1">
                <a:solidFill>
                  <a:srgbClr val="FF0000"/>
                </a:solidFill>
                <a:latin typeface="楷体" pitchFamily="49" charset="-122"/>
                <a:ea typeface="楷体" pitchFamily="49" charset="-122"/>
                <a:cs typeface="楷体_GB2312" panose="02010609030101010101" pitchFamily="49" charset="-122"/>
              </a:rPr>
              <a:t>《礼记》</a:t>
            </a:r>
            <a:r>
              <a:rPr lang="zh-CN" altLang="en-US" sz="2800" b="1">
                <a:solidFill>
                  <a:schemeClr val="tx1"/>
                </a:solidFill>
                <a:latin typeface="楷体" pitchFamily="49" charset="-122"/>
                <a:ea typeface="楷体" pitchFamily="49" charset="-122"/>
                <a:cs typeface="楷体_GB2312" panose="02010609030101010101" pitchFamily="49" charset="-122"/>
              </a:rPr>
              <a:t>和道家经典</a:t>
            </a:r>
            <a:r>
              <a:rPr lang="zh-CN" altLang="en-US" sz="2800" b="1">
                <a:solidFill>
                  <a:srgbClr val="FF0000"/>
                </a:solidFill>
                <a:latin typeface="楷体" pitchFamily="49" charset="-122"/>
                <a:ea typeface="楷体" pitchFamily="49" charset="-122"/>
                <a:cs typeface="楷体_GB2312" panose="02010609030101010101" pitchFamily="49" charset="-122"/>
              </a:rPr>
              <a:t>《老子》</a:t>
            </a:r>
            <a:r>
              <a:rPr lang="zh-CN" altLang="en-US" sz="2800" b="1">
                <a:solidFill>
                  <a:schemeClr val="tx1"/>
                </a:solidFill>
                <a:latin typeface="楷体" pitchFamily="49" charset="-122"/>
                <a:ea typeface="楷体" pitchFamily="49" charset="-122"/>
                <a:cs typeface="楷体_GB2312" panose="02010609030101010101" pitchFamily="49" charset="-122"/>
              </a:rPr>
              <a:t>中的</a:t>
            </a:r>
            <a:r>
              <a:rPr lang="zh-CN" altLang="en-US" sz="2800" b="1" smtClean="0">
                <a:solidFill>
                  <a:schemeClr val="tx1"/>
                </a:solidFill>
                <a:latin typeface="楷体" pitchFamily="49" charset="-122"/>
                <a:ea typeface="楷体" pitchFamily="49" charset="-122"/>
                <a:cs typeface="楷体_GB2312" panose="02010609030101010101" pitchFamily="49" charset="-122"/>
              </a:rPr>
              <a:t>格言，开宗明义，提出</a:t>
            </a:r>
            <a:r>
              <a:rPr lang="en-US" altLang="zh-CN" sz="2800" b="1">
                <a:solidFill>
                  <a:srgbClr val="FF0000"/>
                </a:solidFill>
                <a:latin typeface="楷体" pitchFamily="49" charset="-122"/>
                <a:ea typeface="楷体" pitchFamily="49" charset="-122"/>
                <a:cs typeface="楷体_GB2312" panose="02010609030101010101" pitchFamily="49" charset="-122"/>
              </a:rPr>
              <a:t>“‘</a:t>
            </a:r>
            <a:r>
              <a:rPr lang="zh-CN" altLang="en-US" sz="2800" b="1">
                <a:solidFill>
                  <a:srgbClr val="FF0000"/>
                </a:solidFill>
                <a:latin typeface="楷体" pitchFamily="49" charset="-122"/>
                <a:ea typeface="楷体" pitchFamily="49" charset="-122"/>
                <a:cs typeface="楷体_GB2312" panose="02010609030101010101" pitchFamily="49" charset="-122"/>
              </a:rPr>
              <a:t>敬</a:t>
            </a:r>
            <a:r>
              <a:rPr lang="zh-CN" altLang="en-US" sz="2800" b="1" smtClean="0">
                <a:solidFill>
                  <a:srgbClr val="FF0000"/>
                </a:solidFill>
                <a:latin typeface="楷体" pitchFamily="49" charset="-122"/>
                <a:ea typeface="楷体" pitchFamily="49" charset="-122"/>
                <a:cs typeface="楷体_GB2312" panose="02010609030101010101" pitchFamily="49" charset="-122"/>
              </a:rPr>
              <a:t>业乐</a:t>
            </a:r>
            <a:r>
              <a:rPr lang="zh-CN" altLang="en-US" sz="2800" b="1">
                <a:solidFill>
                  <a:srgbClr val="FF0000"/>
                </a:solidFill>
                <a:latin typeface="楷体" pitchFamily="49" charset="-122"/>
                <a:ea typeface="楷体" pitchFamily="49" charset="-122"/>
                <a:cs typeface="楷体_GB2312" panose="02010609030101010101" pitchFamily="49" charset="-122"/>
              </a:rPr>
              <a:t>业</a:t>
            </a:r>
            <a:r>
              <a:rPr lang="en-US" altLang="zh-CN" sz="2800" b="1">
                <a:solidFill>
                  <a:srgbClr val="FF0000"/>
                </a:solidFill>
                <a:latin typeface="楷体" pitchFamily="49" charset="-122"/>
                <a:ea typeface="楷体" pitchFamily="49" charset="-122"/>
                <a:cs typeface="楷体_GB2312" panose="02010609030101010101" pitchFamily="49" charset="-122"/>
                <a:sym typeface="+mn-ea"/>
              </a:rPr>
              <a:t>’</a:t>
            </a:r>
            <a:r>
              <a:rPr lang="zh-CN" altLang="en-US" sz="2800" b="1">
                <a:solidFill>
                  <a:srgbClr val="FF0000"/>
                </a:solidFill>
                <a:latin typeface="楷体" pitchFamily="49" charset="-122"/>
                <a:ea typeface="楷体" pitchFamily="49" charset="-122"/>
                <a:cs typeface="楷体_GB2312" panose="02010609030101010101" pitchFamily="49" charset="-122"/>
                <a:sym typeface="+mn-ea"/>
              </a:rPr>
              <a:t>四个</a:t>
            </a:r>
            <a:r>
              <a:rPr lang="zh-CN" altLang="en-US" sz="2800" b="1" smtClean="0">
                <a:solidFill>
                  <a:srgbClr val="FF0000"/>
                </a:solidFill>
                <a:latin typeface="楷体" pitchFamily="49" charset="-122"/>
                <a:ea typeface="楷体" pitchFamily="49" charset="-122"/>
                <a:cs typeface="楷体_GB2312" panose="02010609030101010101" pitchFamily="49" charset="-122"/>
                <a:sym typeface="+mn-ea"/>
              </a:rPr>
              <a:t>字，是</a:t>
            </a:r>
            <a:r>
              <a:rPr lang="zh-CN" altLang="en-US" sz="2800" b="1">
                <a:solidFill>
                  <a:srgbClr val="FF0000"/>
                </a:solidFill>
                <a:latin typeface="楷体" pitchFamily="49" charset="-122"/>
                <a:ea typeface="楷体" pitchFamily="49" charset="-122"/>
                <a:cs typeface="楷体_GB2312" panose="02010609030101010101" pitchFamily="49" charset="-122"/>
                <a:sym typeface="+mn-ea"/>
              </a:rPr>
              <a:t>人类生活的不二法门</a:t>
            </a:r>
            <a:r>
              <a:rPr lang="en-US" altLang="zh-CN" sz="2800" b="1">
                <a:solidFill>
                  <a:schemeClr val="tx1"/>
                </a:solidFill>
                <a:latin typeface="楷体" pitchFamily="49" charset="-122"/>
                <a:ea typeface="楷体" pitchFamily="49" charset="-122"/>
                <a:cs typeface="楷体_GB2312" panose="02010609030101010101" pitchFamily="49" charset="-122"/>
              </a:rPr>
              <a:t>”</a:t>
            </a:r>
            <a:r>
              <a:rPr lang="zh-CN" altLang="en-US" sz="2800" b="1">
                <a:solidFill>
                  <a:schemeClr val="tx1"/>
                </a:solidFill>
                <a:latin typeface="楷体" pitchFamily="49" charset="-122"/>
                <a:ea typeface="楷体" pitchFamily="49" charset="-122"/>
                <a:cs typeface="楷体_GB2312" panose="02010609030101010101" pitchFamily="49" charset="-122"/>
              </a:rPr>
              <a:t>这一中心论点。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424" y="606133"/>
            <a:ext cx="8165032" cy="1029513"/>
          </a:xfrm>
          <a:prstGeom prst="rect">
            <a:avLst/>
          </a:prstGeom>
          <a:noFill/>
        </p:spPr>
        <p:txBody>
          <a:bodyPr wrap="square" lIns="68580" tIns="34290" rIns="68580" bIns="34290" rtlCol="0" anchor="t">
            <a:spAutoFit/>
          </a:bodyPr>
          <a:lstStyle/>
          <a:p>
            <a:pPr>
              <a:lnSpc>
                <a:spcPct val="120000"/>
              </a:lnSpc>
            </a:pPr>
            <a:r>
              <a:rPr lang="en-US" altLang="zh-CN" sz="2600" b="1" smtClean="0">
                <a:latin typeface="宋体" panose="02010600030101010101" pitchFamily="2" charset="-122"/>
                <a:sym typeface="+mn-ea"/>
              </a:rPr>
              <a:t>    2.</a:t>
            </a:r>
            <a:r>
              <a:rPr lang="zh-CN" altLang="en-US" sz="2600" b="1" smtClean="0">
                <a:sym typeface="+mn-ea"/>
              </a:rPr>
              <a:t>作者</a:t>
            </a:r>
            <a:r>
              <a:rPr lang="zh-CN" altLang="en-US" sz="2600" b="1">
                <a:sym typeface="+mn-ea"/>
              </a:rPr>
              <a:t>论述</a:t>
            </a:r>
            <a:r>
              <a:rPr lang="en-US" sz="2600" b="1">
                <a:latin typeface="宋体" panose="02010600030101010101" pitchFamily="2" charset="-122"/>
                <a:cs typeface="Times New Roman" panose="02020603050405020304" charset="0"/>
                <a:sym typeface="+mn-ea"/>
              </a:rPr>
              <a:t>“</a:t>
            </a:r>
            <a:r>
              <a:rPr lang="zh-CN" altLang="en-US" sz="2600" b="1">
                <a:sym typeface="+mn-ea"/>
              </a:rPr>
              <a:t>有业之必要</a:t>
            </a:r>
            <a:r>
              <a:rPr lang="en-US" sz="2600" b="1">
                <a:latin typeface="宋体" panose="02010600030101010101" pitchFamily="2" charset="-122"/>
                <a:cs typeface="Times New Roman" panose="02020603050405020304" charset="0"/>
                <a:sym typeface="+mn-ea"/>
              </a:rPr>
              <a:t>”</a:t>
            </a:r>
            <a:r>
              <a:rPr lang="zh-CN" altLang="en-US" sz="2600" b="1">
                <a:latin typeface="宋体" panose="02010600030101010101" pitchFamily="2" charset="-122"/>
                <a:cs typeface="Times New Roman" panose="02020603050405020304" charset="0"/>
                <a:sym typeface="+mn-ea"/>
              </a:rPr>
              <a:t>时运用</a:t>
            </a:r>
            <a:r>
              <a:rPr lang="zh-CN" altLang="en-US" sz="2600" b="1">
                <a:sym typeface="+mn-ea"/>
              </a:rPr>
              <a:t>的三个主要论据是</a:t>
            </a:r>
            <a:r>
              <a:rPr lang="zh-CN" altLang="en-US" sz="2600" b="1" smtClean="0">
                <a:sym typeface="+mn-ea"/>
              </a:rPr>
              <a:t>什么？</a:t>
            </a:r>
            <a:endParaRPr lang="zh-CN" altLang="en-US" sz="2600" b="1">
              <a:sym typeface="+mn-ea"/>
            </a:endParaRPr>
          </a:p>
        </p:txBody>
      </p:sp>
      <p:sp>
        <p:nvSpPr>
          <p:cNvPr id="3" name="文本框 2"/>
          <p:cNvSpPr txBox="1"/>
          <p:nvPr/>
        </p:nvSpPr>
        <p:spPr>
          <a:xfrm>
            <a:off x="852810" y="3435846"/>
            <a:ext cx="4330065" cy="1361911"/>
          </a:xfrm>
          <a:prstGeom prst="rect">
            <a:avLst/>
          </a:prstGeom>
          <a:noFill/>
          <a:ln>
            <a:solidFill>
              <a:srgbClr val="3333FF"/>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00"/>
                </a:solidFill>
              </a14:hiddenFill>
            </a:ext>
          </a:extLst>
        </p:spPr>
        <p:txBody>
          <a:bodyPr wrap="square" lIns="68580" tIns="34290" rIns="68580" bIns="34290" rtlCol="0" anchor="t">
            <a:spAutoFit/>
          </a:bodyPr>
          <a:lstStyle/>
          <a:p>
            <a:r>
              <a:rPr lang="en-US" altLang="zh-CN" sz="2100" b="1">
                <a:solidFill>
                  <a:srgbClr val="0000CC"/>
                </a:solidFill>
                <a:latin typeface="楷体" pitchFamily="49" charset="-122"/>
                <a:ea typeface="楷体" pitchFamily="49" charset="-122"/>
                <a:sym typeface="+mn-ea"/>
              </a:rPr>
              <a:t>    </a:t>
            </a:r>
            <a:r>
              <a:rPr lang="zh-CN" altLang="en-US" sz="2100" b="1">
                <a:latin typeface="楷体" pitchFamily="49" charset="-122"/>
                <a:ea typeface="楷体" pitchFamily="49" charset="-122"/>
                <a:sym typeface="+mn-ea"/>
              </a:rPr>
              <a:t>作者自己讲的</a:t>
            </a:r>
            <a:r>
              <a:rPr lang="zh-CN" altLang="en-US" sz="2100" b="1" smtClean="0">
                <a:latin typeface="楷体" pitchFamily="49" charset="-122"/>
                <a:ea typeface="楷体" pitchFamily="49" charset="-122"/>
                <a:sym typeface="+mn-ea"/>
              </a:rPr>
              <a:t>道理</a:t>
            </a:r>
            <a:r>
              <a:rPr lang="zh-CN" altLang="en-US" sz="2100" b="1">
                <a:latin typeface="楷体" pitchFamily="49" charset="-122"/>
                <a:ea typeface="楷体" pitchFamily="49" charset="-122"/>
                <a:sym typeface="+mn-ea"/>
              </a:rPr>
              <a:t>：“百行业为先，万恶懒为首</a:t>
            </a:r>
            <a:r>
              <a:rPr lang="zh-CN" altLang="en-US" sz="2100" b="1" smtClean="0">
                <a:latin typeface="楷体" pitchFamily="49" charset="-122"/>
                <a:ea typeface="楷体" pitchFamily="49" charset="-122"/>
                <a:sym typeface="+mn-ea"/>
              </a:rPr>
              <a:t>。”没</a:t>
            </a:r>
            <a:r>
              <a:rPr lang="zh-CN" altLang="en-US" sz="2100" b="1">
                <a:latin typeface="楷体" pitchFamily="49" charset="-122"/>
                <a:ea typeface="楷体" pitchFamily="49" charset="-122"/>
                <a:sym typeface="+mn-ea"/>
              </a:rPr>
              <a:t>有职业的懒</a:t>
            </a:r>
            <a:r>
              <a:rPr lang="zh-CN" altLang="en-US" sz="2100" b="1" smtClean="0">
                <a:latin typeface="楷体" pitchFamily="49" charset="-122"/>
                <a:ea typeface="楷体" pitchFamily="49" charset="-122"/>
                <a:sym typeface="+mn-ea"/>
              </a:rPr>
              <a:t>人，简直</a:t>
            </a:r>
            <a:r>
              <a:rPr lang="zh-CN" altLang="en-US" sz="2100" b="1">
                <a:latin typeface="楷体" pitchFamily="49" charset="-122"/>
                <a:ea typeface="楷体" pitchFamily="49" charset="-122"/>
                <a:sym typeface="+mn-ea"/>
              </a:rPr>
              <a:t>是社会上的蛀米虫</a:t>
            </a:r>
            <a:r>
              <a:rPr lang="en-US" sz="2100" b="1">
                <a:latin typeface="楷体" pitchFamily="49" charset="-122"/>
                <a:ea typeface="楷体" pitchFamily="49" charset="-122"/>
                <a:cs typeface="Times New Roman" panose="02020603050405020304" charset="0"/>
                <a:sym typeface="+mn-ea"/>
              </a:rPr>
              <a:t>……</a:t>
            </a:r>
            <a:r>
              <a:rPr lang="en-US" sz="2100" b="1">
                <a:latin typeface="楷体" pitchFamily="49" charset="-122"/>
                <a:ea typeface="楷体" pitchFamily="49" charset="-122"/>
                <a:cs typeface="楷体_GB2312" panose="02010609030101010101" pitchFamily="49" charset="-122"/>
                <a:sym typeface="+mn-ea"/>
              </a:rPr>
              <a:t>(</a:t>
            </a:r>
            <a:r>
              <a:rPr lang="zh-CN" altLang="en-US" sz="2100" b="1">
                <a:latin typeface="楷体" pitchFamily="49" charset="-122"/>
                <a:ea typeface="楷体" pitchFamily="49" charset="-122"/>
                <a:cs typeface="楷体_GB2312" panose="02010609030101010101" pitchFamily="49" charset="-122"/>
                <a:sym typeface="+mn-ea"/>
              </a:rPr>
              <a:t>正反对比论证、比喻论证</a:t>
            </a:r>
            <a:r>
              <a:rPr lang="en-US" sz="2100" b="1">
                <a:latin typeface="楷体" pitchFamily="49" charset="-122"/>
                <a:ea typeface="楷体" pitchFamily="49" charset="-122"/>
                <a:cs typeface="楷体_GB2312" panose="02010609030101010101" pitchFamily="49" charset="-122"/>
                <a:sym typeface="+mn-ea"/>
              </a:rPr>
              <a:t>)</a:t>
            </a:r>
            <a:endParaRPr lang="en-US" altLang="en-US" sz="2100" b="1">
              <a:latin typeface="楷体" pitchFamily="49" charset="-122"/>
              <a:ea typeface="楷体" pitchFamily="49" charset="-122"/>
              <a:cs typeface="楷体_GB2312" panose="02010609030101010101" pitchFamily="49" charset="-122"/>
              <a:sym typeface="+mn-ea"/>
            </a:endParaRPr>
          </a:p>
        </p:txBody>
      </p:sp>
      <p:sp>
        <p:nvSpPr>
          <p:cNvPr id="4" name="右箭头 3"/>
          <p:cNvSpPr/>
          <p:nvPr/>
        </p:nvSpPr>
        <p:spPr>
          <a:xfrm>
            <a:off x="5315788" y="1924619"/>
            <a:ext cx="624364" cy="137636"/>
          </a:xfrm>
          <a:prstGeom prst="rightArrow">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文本框 4"/>
          <p:cNvSpPr txBox="1"/>
          <p:nvPr/>
        </p:nvSpPr>
        <p:spPr>
          <a:xfrm>
            <a:off x="6113785" y="1781387"/>
            <a:ext cx="1974850" cy="499110"/>
          </a:xfrm>
          <a:prstGeom prst="rect">
            <a:avLst/>
          </a:prstGeom>
          <a:noFill/>
          <a:ln>
            <a:solidFill>
              <a:schemeClr val="accent3"/>
            </a:solidFill>
          </a:ln>
          <a:effectLst/>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0000"/>
                </a:solidFill>
              </a14:hiddenFill>
            </a:ext>
          </a:extLst>
        </p:spPr>
        <p:style>
          <a:lnRef idx="1">
            <a:schemeClr val="accent3"/>
          </a:lnRef>
          <a:fillRef idx="2">
            <a:schemeClr val="accent3"/>
          </a:fillRef>
          <a:effectRef idx="1">
            <a:schemeClr val="accent3"/>
          </a:effectRef>
          <a:fontRef idx="minor">
            <a:schemeClr val="dk1"/>
          </a:fontRef>
        </p:style>
        <p:txBody>
          <a:bodyPr wrap="square" lIns="68580" tIns="34290" rIns="68580" bIns="34290" rtlCol="0">
            <a:spAutoFit/>
          </a:bodyPr>
          <a:lstStyle/>
          <a:p>
            <a:pPr algn="ctr"/>
            <a:r>
              <a:rPr lang="zh-CN" altLang="en-US" sz="2800" b="1">
                <a:solidFill>
                  <a:srgbClr val="0000CC"/>
                </a:solidFill>
                <a:latin typeface="楷体" pitchFamily="49" charset="-122"/>
                <a:ea typeface="楷体" pitchFamily="49" charset="-122"/>
              </a:rPr>
              <a:t>无业的害处</a:t>
            </a:r>
          </a:p>
        </p:txBody>
      </p:sp>
      <p:sp>
        <p:nvSpPr>
          <p:cNvPr id="6" name="右箭头 5"/>
          <p:cNvSpPr/>
          <p:nvPr/>
        </p:nvSpPr>
        <p:spPr>
          <a:xfrm>
            <a:off x="5344568" y="2925333"/>
            <a:ext cx="624364" cy="137636"/>
          </a:xfrm>
          <a:prstGeom prst="rightArrow">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文本框 6"/>
          <p:cNvSpPr txBox="1"/>
          <p:nvPr/>
        </p:nvSpPr>
        <p:spPr>
          <a:xfrm>
            <a:off x="6113150" y="2709757"/>
            <a:ext cx="1975485" cy="499110"/>
          </a:xfrm>
          <a:prstGeom prst="rect">
            <a:avLst/>
          </a:prstGeom>
          <a:noFill/>
          <a:ln>
            <a:solidFill>
              <a:srgbClr val="00B0F0"/>
            </a:solidFill>
          </a:ln>
          <a:effectLst/>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14:hiddenFill>
            </a:ext>
          </a:extLst>
        </p:spPr>
        <p:style>
          <a:lnRef idx="1">
            <a:schemeClr val="accent1"/>
          </a:lnRef>
          <a:fillRef idx="2">
            <a:schemeClr val="accent1"/>
          </a:fillRef>
          <a:effectRef idx="1">
            <a:schemeClr val="accent1"/>
          </a:effectRef>
          <a:fontRef idx="minor">
            <a:schemeClr val="dk1"/>
          </a:fontRef>
        </p:style>
        <p:txBody>
          <a:bodyPr wrap="square" lIns="68580" tIns="34290" rIns="68580" bIns="34290" rtlCol="0">
            <a:spAutoFit/>
          </a:bodyPr>
          <a:lstStyle/>
          <a:p>
            <a:pPr algn="ctr"/>
            <a:r>
              <a:rPr lang="zh-CN" altLang="en-US" sz="2800" b="1">
                <a:solidFill>
                  <a:srgbClr val="0000CC"/>
                </a:solidFill>
                <a:latin typeface="楷体" pitchFamily="49" charset="-122"/>
                <a:ea typeface="楷体" pitchFamily="49" charset="-122"/>
              </a:rPr>
              <a:t>有业的重要</a:t>
            </a:r>
          </a:p>
        </p:txBody>
      </p:sp>
      <p:sp>
        <p:nvSpPr>
          <p:cNvPr id="8" name="文本框 7"/>
          <p:cNvSpPr txBox="1"/>
          <p:nvPr/>
        </p:nvSpPr>
        <p:spPr>
          <a:xfrm>
            <a:off x="6113785" y="3760682"/>
            <a:ext cx="1974850" cy="499110"/>
          </a:xfrm>
          <a:prstGeom prst="rect">
            <a:avLst/>
          </a:prstGeom>
          <a:noFill/>
          <a:ln>
            <a:solidFill>
              <a:srgbClr val="0000CC"/>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00"/>
                </a:solidFill>
              </a14:hiddenFill>
            </a:ext>
          </a:extLst>
        </p:spPr>
        <p:txBody>
          <a:bodyPr wrap="square" lIns="68580" tIns="34290" rIns="68580" bIns="34290" rtlCol="0">
            <a:spAutoFit/>
          </a:bodyPr>
          <a:lstStyle/>
          <a:p>
            <a:pPr algn="ctr"/>
            <a:r>
              <a:rPr lang="zh-CN" altLang="en-US" sz="2800" b="1">
                <a:solidFill>
                  <a:srgbClr val="0000CC"/>
                </a:solidFill>
                <a:latin typeface="楷体" pitchFamily="49" charset="-122"/>
                <a:ea typeface="楷体" pitchFamily="49" charset="-122"/>
              </a:rPr>
              <a:t>有业之必要</a:t>
            </a:r>
          </a:p>
        </p:txBody>
      </p:sp>
      <p:sp>
        <p:nvSpPr>
          <p:cNvPr id="9" name="右箭头 8"/>
          <p:cNvSpPr/>
          <p:nvPr/>
        </p:nvSpPr>
        <p:spPr>
          <a:xfrm>
            <a:off x="5364088" y="3941256"/>
            <a:ext cx="624364" cy="137636"/>
          </a:xfrm>
          <a:prstGeom prst="rightArrow">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文本框 2"/>
          <p:cNvSpPr txBox="1"/>
          <p:nvPr/>
        </p:nvSpPr>
        <p:spPr>
          <a:xfrm>
            <a:off x="863605" y="1635646"/>
            <a:ext cx="4330065" cy="715581"/>
          </a:xfrm>
          <a:prstGeom prst="rect">
            <a:avLst/>
          </a:prstGeom>
          <a:noFill/>
          <a:ln>
            <a:solidFill>
              <a:schemeClr val="accent3">
                <a:lumMod val="75000"/>
              </a:schemeClr>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00"/>
                </a:solidFill>
              </a14:hiddenFill>
            </a:ext>
          </a:extLst>
        </p:spPr>
        <p:txBody>
          <a:bodyPr wrap="square" lIns="68580" tIns="34290" rIns="68580" bIns="34290" rtlCol="0" anchor="t">
            <a:spAutoFit/>
          </a:bodyPr>
          <a:lstStyle/>
          <a:p>
            <a:pPr algn="ctr"/>
            <a:r>
              <a:rPr lang="zh-CN" altLang="en-US" sz="2100" b="1">
                <a:latin typeface="楷体" pitchFamily="49" charset="-122"/>
                <a:ea typeface="楷体" pitchFamily="49" charset="-122"/>
                <a:sym typeface="+mn-ea"/>
              </a:rPr>
              <a:t>引用孔子</a:t>
            </a:r>
            <a:r>
              <a:rPr lang="zh-CN" altLang="en-US" sz="2100" b="1" smtClean="0">
                <a:latin typeface="楷体" pitchFamily="49" charset="-122"/>
                <a:ea typeface="楷体" pitchFamily="49" charset="-122"/>
                <a:sym typeface="+mn-ea"/>
              </a:rPr>
              <a:t>的话，举</a:t>
            </a:r>
            <a:r>
              <a:rPr lang="zh-CN" altLang="en-US" sz="2100" b="1">
                <a:latin typeface="楷体" pitchFamily="49" charset="-122"/>
                <a:ea typeface="楷体" pitchFamily="49" charset="-122"/>
                <a:sym typeface="+mn-ea"/>
              </a:rPr>
              <a:t>两种人的事例</a:t>
            </a:r>
          </a:p>
          <a:p>
            <a:pPr algn="ctr"/>
            <a:r>
              <a:rPr lang="zh-CN" altLang="en-US" sz="2100" b="1">
                <a:latin typeface="楷体" pitchFamily="49" charset="-122"/>
                <a:ea typeface="楷体" pitchFamily="49" charset="-122"/>
                <a:sym typeface="+mn-ea"/>
              </a:rPr>
              <a:t>（第</a:t>
            </a:r>
            <a:r>
              <a:rPr lang="en-US" altLang="zh-CN" sz="2100" b="1">
                <a:latin typeface="楷体" pitchFamily="49" charset="-122"/>
                <a:ea typeface="楷体" pitchFamily="49" charset="-122"/>
                <a:sym typeface="+mn-ea"/>
              </a:rPr>
              <a:t>2</a:t>
            </a:r>
            <a:r>
              <a:rPr lang="zh-CN" altLang="en-US" sz="2100" b="1">
                <a:latin typeface="楷体" pitchFamily="49" charset="-122"/>
                <a:ea typeface="楷体" pitchFamily="49" charset="-122"/>
                <a:sym typeface="+mn-ea"/>
              </a:rPr>
              <a:t>、</a:t>
            </a:r>
            <a:r>
              <a:rPr lang="en-US" altLang="zh-CN" sz="2100" b="1">
                <a:latin typeface="楷体" pitchFamily="49" charset="-122"/>
                <a:ea typeface="楷体" pitchFamily="49" charset="-122"/>
                <a:sym typeface="+mn-ea"/>
              </a:rPr>
              <a:t>3</a:t>
            </a:r>
            <a:r>
              <a:rPr lang="zh-CN" altLang="en-US" sz="2100" b="1" smtClean="0">
                <a:latin typeface="楷体" pitchFamily="49" charset="-122"/>
                <a:ea typeface="楷体" pitchFamily="49" charset="-122"/>
                <a:sym typeface="+mn-ea"/>
              </a:rPr>
              <a:t>段，反面</a:t>
            </a:r>
            <a:r>
              <a:rPr lang="zh-CN" altLang="en-US" sz="2100" b="1">
                <a:latin typeface="楷体" pitchFamily="49" charset="-122"/>
                <a:ea typeface="楷体" pitchFamily="49" charset="-122"/>
                <a:sym typeface="+mn-ea"/>
              </a:rPr>
              <a:t>举例）</a:t>
            </a:r>
          </a:p>
        </p:txBody>
      </p:sp>
      <p:sp>
        <p:nvSpPr>
          <p:cNvPr id="18" name="文本框 2"/>
          <p:cNvSpPr txBox="1"/>
          <p:nvPr/>
        </p:nvSpPr>
        <p:spPr>
          <a:xfrm>
            <a:off x="827584" y="2559187"/>
            <a:ext cx="4330065" cy="715581"/>
          </a:xfrm>
          <a:prstGeom prst="rect">
            <a:avLst/>
          </a:prstGeom>
          <a:noFill/>
          <a:ln>
            <a:solidFill>
              <a:srgbClr val="66CCFF"/>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00"/>
                </a:solidFill>
              </a14:hiddenFill>
            </a:ext>
          </a:extLst>
        </p:spPr>
        <p:txBody>
          <a:bodyPr wrap="square" lIns="68580" tIns="34290" rIns="68580" bIns="34290" rtlCol="0" anchor="t">
            <a:spAutoFit/>
          </a:bodyPr>
          <a:lstStyle/>
          <a:p>
            <a:pPr algn="ctr"/>
            <a:r>
              <a:rPr lang="zh-CN" altLang="en-US" sz="2100" b="1">
                <a:latin typeface="楷体" pitchFamily="49" charset="-122"/>
                <a:ea typeface="楷体" pitchFamily="49" charset="-122"/>
                <a:sym typeface="+mn-ea"/>
              </a:rPr>
              <a:t>举百丈禅师的故事</a:t>
            </a:r>
          </a:p>
          <a:p>
            <a:pPr algn="ctr"/>
            <a:r>
              <a:rPr lang="zh-CN" altLang="en-US" sz="2100" b="1">
                <a:latin typeface="楷体" pitchFamily="49" charset="-122"/>
                <a:ea typeface="楷体" pitchFamily="49" charset="-122"/>
                <a:sym typeface="+mn-ea"/>
              </a:rPr>
              <a:t>（第</a:t>
            </a:r>
            <a:r>
              <a:rPr lang="en-US" altLang="zh-CN" sz="2100" b="1">
                <a:latin typeface="楷体" pitchFamily="49" charset="-122"/>
                <a:ea typeface="楷体" pitchFamily="49" charset="-122"/>
                <a:sym typeface="+mn-ea"/>
              </a:rPr>
              <a:t>4</a:t>
            </a:r>
            <a:r>
              <a:rPr lang="zh-CN" altLang="en-US" sz="2100" b="1" smtClean="0">
                <a:latin typeface="楷体" pitchFamily="49" charset="-122"/>
                <a:ea typeface="楷体" pitchFamily="49" charset="-122"/>
                <a:sym typeface="+mn-ea"/>
              </a:rPr>
              <a:t>段，从</a:t>
            </a:r>
            <a:r>
              <a:rPr lang="zh-CN" altLang="en-US" sz="2100" b="1">
                <a:latin typeface="楷体" pitchFamily="49" charset="-122"/>
                <a:ea typeface="楷体" pitchFamily="49" charset="-122"/>
                <a:sym typeface="+mn-ea"/>
              </a:rPr>
              <a:t>正面举例）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ox(in)">
                                      <p:cBhvr>
                                        <p:cTn id="23" dur="2000"/>
                                        <p:tgtEl>
                                          <p:spTgt spid="1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heckerboard(across)">
                                      <p:cBhvr>
                                        <p:cTn id="28" dur="500"/>
                                        <p:tgtEl>
                                          <p:spTgt spid="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ox(in)">
                                      <p:cBhvr>
                                        <p:cTn id="38" dur="2000"/>
                                        <p:tgtEl>
                                          <p:spTgt spid="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1" animBg="1"/>
      <p:bldP spid="6" grpId="0" animBg="1"/>
      <p:bldP spid="7" grpId="0" animBg="1"/>
      <p:bldP spid="8" grpId="0" animBg="1"/>
      <p:bldP spid="9"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3568" y="778828"/>
            <a:ext cx="7776864" cy="1129284"/>
          </a:xfrm>
          <a:prstGeom prst="rect">
            <a:avLst/>
          </a:prstGeom>
          <a:noFill/>
          <a:ln w="9525">
            <a:noFill/>
          </a:ln>
        </p:spPr>
        <p:txBody>
          <a:bodyPr wrap="square" lIns="68580" tIns="34290" rIns="68580" bIns="34290">
            <a:spAutoFit/>
          </a:bodyPr>
          <a:lstStyle/>
          <a:p>
            <a:pPr>
              <a:lnSpc>
                <a:spcPct val="130000"/>
              </a:lnSpc>
            </a:pPr>
            <a:r>
              <a:rPr lang="en-US" sz="2800" b="1" smtClean="0">
                <a:solidFill>
                  <a:schemeClr val="tx1"/>
                </a:solidFill>
                <a:latin typeface="宋体" panose="02010600030101010101" pitchFamily="2" charset="-122"/>
              </a:rPr>
              <a:t>    3</a:t>
            </a:r>
            <a:r>
              <a:rPr lang="en-US" sz="2800" b="1">
                <a:latin typeface="宋体" panose="02010600030101010101" pitchFamily="2" charset="-122"/>
                <a:cs typeface="Times New Roman" panose="02020603050405020304" charset="0"/>
              </a:rPr>
              <a:t>.</a:t>
            </a:r>
            <a:r>
              <a:rPr lang="zh-CN" altLang="en-US" sz="2800" b="1"/>
              <a:t>作</a:t>
            </a:r>
            <a:r>
              <a:rPr lang="zh-CN" altLang="en-US" sz="2800" b="1" smtClean="0"/>
              <a:t>者在论述“</a:t>
            </a:r>
            <a:r>
              <a:rPr lang="zh-CN" altLang="en-US" sz="2800" b="1" smtClean="0">
                <a:solidFill>
                  <a:srgbClr val="FF0000"/>
                </a:solidFill>
              </a:rPr>
              <a:t>有业</a:t>
            </a:r>
            <a:r>
              <a:rPr lang="zh-CN" altLang="en-US" sz="2800" b="1" smtClean="0"/>
              <a:t>”的必要性时运用了什么论证方法？是</a:t>
            </a:r>
            <a:r>
              <a:rPr lang="zh-CN" altLang="en-US" sz="2800" b="1"/>
              <a:t>怎样论述</a:t>
            </a:r>
            <a:r>
              <a:rPr lang="en-US" sz="2800" b="1">
                <a:latin typeface="宋体" panose="02010600030101010101" pitchFamily="2" charset="-122"/>
                <a:cs typeface="Times New Roman" panose="02020603050405020304" charset="0"/>
              </a:rPr>
              <a:t>“</a:t>
            </a:r>
            <a:r>
              <a:rPr lang="zh-CN" altLang="en-US" sz="2800" b="1">
                <a:solidFill>
                  <a:srgbClr val="FF0000"/>
                </a:solidFill>
              </a:rPr>
              <a:t>有业</a:t>
            </a:r>
            <a:r>
              <a:rPr lang="en-US" sz="2800" b="1">
                <a:latin typeface="宋体" panose="02010600030101010101" pitchFamily="2" charset="-122"/>
                <a:cs typeface="Times New Roman" panose="02020603050405020304" charset="0"/>
              </a:rPr>
              <a:t>”</a:t>
            </a:r>
            <a:r>
              <a:rPr lang="zh-CN" altLang="en-US" sz="2800" b="1"/>
              <a:t>的必要性</a:t>
            </a:r>
            <a:r>
              <a:rPr lang="zh-CN" altLang="en-US" sz="2800" b="1" smtClean="0"/>
              <a:t>的</a:t>
            </a:r>
            <a:r>
              <a:rPr lang="zh-CN" altLang="en-US" sz="2800" b="1" smtClean="0">
                <a:latin typeface="Times New Roman"/>
              </a:rPr>
              <a:t>？</a:t>
            </a:r>
            <a:endParaRPr lang="zh-CN" altLang="en-US" sz="2800" b="1">
              <a:solidFill>
                <a:srgbClr val="0000E1"/>
              </a:solidFill>
              <a:latin typeface="Times New Roman"/>
            </a:endParaRPr>
          </a:p>
        </p:txBody>
      </p:sp>
      <p:sp>
        <p:nvSpPr>
          <p:cNvPr id="7" name="文本框 6"/>
          <p:cNvSpPr txBox="1"/>
          <p:nvPr/>
        </p:nvSpPr>
        <p:spPr>
          <a:xfrm>
            <a:off x="611560" y="1954376"/>
            <a:ext cx="8136904" cy="2561590"/>
          </a:xfrm>
          <a:prstGeom prst="rect">
            <a:avLst/>
          </a:prstGeom>
          <a:noFill/>
          <a:ln w="9525">
            <a:noFill/>
          </a:ln>
        </p:spPr>
        <p:txBody>
          <a:bodyPr wrap="square" lIns="68580" tIns="34290" rIns="68580" bIns="34290">
            <a:spAutoFit/>
          </a:bodyPr>
          <a:lstStyle/>
          <a:p>
            <a:pPr indent="200025">
              <a:lnSpc>
                <a:spcPct val="150000"/>
              </a:lnSpc>
            </a:pPr>
            <a:r>
              <a:rPr lang="en-US" altLang="zh-CN" sz="2700" b="1">
                <a:solidFill>
                  <a:srgbClr val="0000E1"/>
                </a:solidFill>
                <a:latin typeface="楷体" pitchFamily="49" charset="-122"/>
                <a:ea typeface="楷体" pitchFamily="49" charset="-122"/>
              </a:rPr>
              <a:t>   </a:t>
            </a:r>
            <a:r>
              <a:rPr lang="zh-CN" altLang="en-US" sz="2700" b="1" smtClean="0">
                <a:latin typeface="楷体" pitchFamily="49" charset="-122"/>
                <a:ea typeface="楷体" pitchFamily="49" charset="-122"/>
              </a:rPr>
              <a:t>运用了</a:t>
            </a:r>
            <a:r>
              <a:rPr lang="zh-CN" altLang="en-US" sz="2700" b="1" smtClean="0">
                <a:solidFill>
                  <a:srgbClr val="FF0000"/>
                </a:solidFill>
                <a:latin typeface="楷体" pitchFamily="49" charset="-122"/>
                <a:ea typeface="楷体" pitchFamily="49" charset="-122"/>
              </a:rPr>
              <a:t>举例论证</a:t>
            </a:r>
            <a:r>
              <a:rPr lang="zh-CN" altLang="en-US" sz="2700" b="1" smtClean="0">
                <a:latin typeface="楷体" pitchFamily="49" charset="-122"/>
                <a:ea typeface="楷体" pitchFamily="49" charset="-122"/>
              </a:rPr>
              <a:t>和</a:t>
            </a:r>
            <a:r>
              <a:rPr lang="zh-CN" altLang="en-US" sz="2700" b="1" smtClean="0">
                <a:solidFill>
                  <a:srgbClr val="FF0000"/>
                </a:solidFill>
                <a:latin typeface="楷体" pitchFamily="49" charset="-122"/>
                <a:ea typeface="楷体" pitchFamily="49" charset="-122"/>
              </a:rPr>
              <a:t>对比论证</a:t>
            </a:r>
            <a:r>
              <a:rPr lang="zh-CN" altLang="en-US" sz="2700" b="1" smtClean="0">
                <a:latin typeface="楷体" pitchFamily="49" charset="-122"/>
                <a:ea typeface="楷体" pitchFamily="49" charset="-122"/>
              </a:rPr>
              <a:t>。作</a:t>
            </a:r>
            <a:r>
              <a:rPr lang="zh-CN" altLang="en-US" sz="2700" b="1">
                <a:latin typeface="楷体" pitchFamily="49" charset="-122"/>
                <a:ea typeface="楷体" pitchFamily="49" charset="-122"/>
              </a:rPr>
              <a:t>者引用孔子的话和百丈禅师的故事</a:t>
            </a:r>
            <a:r>
              <a:rPr lang="en-US" sz="2700" b="1">
                <a:latin typeface="楷体" pitchFamily="49" charset="-122"/>
                <a:ea typeface="楷体" pitchFamily="49" charset="-122"/>
                <a:cs typeface="Times New Roman" panose="02020603050405020304" charset="0"/>
              </a:rPr>
              <a:t>(</a:t>
            </a:r>
            <a:r>
              <a:rPr lang="zh-CN" altLang="en-US" sz="2700" b="1">
                <a:solidFill>
                  <a:srgbClr val="FF0000"/>
                </a:solidFill>
                <a:latin typeface="楷体" pitchFamily="49" charset="-122"/>
                <a:ea typeface="楷体" pitchFamily="49" charset="-122"/>
              </a:rPr>
              <a:t>举例论证</a:t>
            </a:r>
            <a:r>
              <a:rPr lang="en-US" sz="2700" b="1" smtClean="0">
                <a:latin typeface="楷体" pitchFamily="49" charset="-122"/>
                <a:ea typeface="楷体" pitchFamily="49" charset="-122"/>
              </a:rPr>
              <a:t>)</a:t>
            </a:r>
            <a:r>
              <a:rPr lang="zh-CN" altLang="en-US" sz="2700" b="1" smtClean="0">
                <a:latin typeface="楷体" pitchFamily="49" charset="-122"/>
                <a:ea typeface="楷体" pitchFamily="49" charset="-122"/>
              </a:rPr>
              <a:t>，得出</a:t>
            </a:r>
            <a:r>
              <a:rPr lang="en-US" sz="2700" b="1">
                <a:latin typeface="楷体" pitchFamily="49" charset="-122"/>
                <a:ea typeface="楷体" pitchFamily="49" charset="-122"/>
                <a:cs typeface="Times New Roman" panose="02020603050405020304" charset="0"/>
              </a:rPr>
              <a:t>“</a:t>
            </a:r>
            <a:r>
              <a:rPr lang="zh-CN" altLang="en-US" sz="2700" b="1">
                <a:solidFill>
                  <a:srgbClr val="FF0000"/>
                </a:solidFill>
                <a:latin typeface="楷体" pitchFamily="49" charset="-122"/>
                <a:ea typeface="楷体" pitchFamily="49" charset="-122"/>
              </a:rPr>
              <a:t>百行业为</a:t>
            </a:r>
            <a:r>
              <a:rPr lang="zh-CN" altLang="en-US" sz="2700" b="1" smtClean="0">
                <a:solidFill>
                  <a:srgbClr val="FF0000"/>
                </a:solidFill>
                <a:latin typeface="楷体" pitchFamily="49" charset="-122"/>
                <a:ea typeface="楷体" pitchFamily="49" charset="-122"/>
              </a:rPr>
              <a:t>先，万恶</a:t>
            </a:r>
            <a:r>
              <a:rPr lang="zh-CN" altLang="en-US" sz="2700" b="1">
                <a:solidFill>
                  <a:srgbClr val="FF0000"/>
                </a:solidFill>
                <a:latin typeface="楷体" pitchFamily="49" charset="-122"/>
                <a:ea typeface="楷体" pitchFamily="49" charset="-122"/>
              </a:rPr>
              <a:t>懒为首</a:t>
            </a:r>
            <a:r>
              <a:rPr lang="en-US" sz="2700" b="1">
                <a:latin typeface="楷体" pitchFamily="49" charset="-122"/>
                <a:ea typeface="楷体" pitchFamily="49" charset="-122"/>
                <a:cs typeface="Times New Roman" panose="02020603050405020304" charset="0"/>
              </a:rPr>
              <a:t>”</a:t>
            </a:r>
            <a:r>
              <a:rPr lang="zh-CN" altLang="en-US" sz="2700" b="1">
                <a:latin typeface="楷体" pitchFamily="49" charset="-122"/>
                <a:ea typeface="楷体" pitchFamily="49" charset="-122"/>
              </a:rPr>
              <a:t>的</a:t>
            </a:r>
            <a:r>
              <a:rPr lang="zh-CN" altLang="en-US" sz="2700" b="1" smtClean="0">
                <a:latin typeface="楷体" pitchFamily="49" charset="-122"/>
                <a:ea typeface="楷体" pitchFamily="49" charset="-122"/>
              </a:rPr>
              <a:t>结论，运用</a:t>
            </a:r>
            <a:r>
              <a:rPr lang="zh-CN" altLang="en-US" sz="2700" b="1">
                <a:solidFill>
                  <a:srgbClr val="FF0000"/>
                </a:solidFill>
                <a:latin typeface="楷体" pitchFamily="49" charset="-122"/>
                <a:ea typeface="楷体" pitchFamily="49" charset="-122"/>
              </a:rPr>
              <a:t>对比</a:t>
            </a:r>
            <a:r>
              <a:rPr lang="zh-CN" altLang="en-US" sz="2700" b="1" smtClean="0">
                <a:solidFill>
                  <a:srgbClr val="FF0000"/>
                </a:solidFill>
                <a:latin typeface="楷体" pitchFamily="49" charset="-122"/>
                <a:ea typeface="楷体" pitchFamily="49" charset="-122"/>
              </a:rPr>
              <a:t>论证</a:t>
            </a:r>
            <a:r>
              <a:rPr lang="zh-CN" altLang="en-US" sz="2700" b="1" smtClean="0">
                <a:latin typeface="楷体" pitchFamily="49" charset="-122"/>
                <a:ea typeface="楷体" pitchFamily="49" charset="-122"/>
              </a:rPr>
              <a:t>，强调</a:t>
            </a:r>
            <a:r>
              <a:rPr lang="en-US" sz="2700" b="1">
                <a:latin typeface="楷体" pitchFamily="49" charset="-122"/>
                <a:ea typeface="楷体" pitchFamily="49" charset="-122"/>
                <a:cs typeface="Times New Roman" panose="02020603050405020304" charset="0"/>
              </a:rPr>
              <a:t>“</a:t>
            </a:r>
            <a:r>
              <a:rPr lang="zh-CN" altLang="en-US" sz="2700" b="1">
                <a:latin typeface="楷体" pitchFamily="49" charset="-122"/>
                <a:ea typeface="楷体" pitchFamily="49" charset="-122"/>
              </a:rPr>
              <a:t>有业</a:t>
            </a:r>
            <a:r>
              <a:rPr lang="en-US" sz="2700" b="1">
                <a:latin typeface="楷体" pitchFamily="49" charset="-122"/>
                <a:ea typeface="楷体" pitchFamily="49" charset="-122"/>
                <a:cs typeface="Times New Roman" panose="02020603050405020304" charset="0"/>
              </a:rPr>
              <a:t>”</a:t>
            </a:r>
            <a:r>
              <a:rPr lang="zh-CN" altLang="en-US" sz="2700" b="1">
                <a:latin typeface="楷体" pitchFamily="49" charset="-122"/>
                <a:ea typeface="楷体" pitchFamily="49" charset="-122"/>
              </a:rPr>
              <a:t>是做人之本。</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2" name="文本框 416771"/>
          <p:cNvSpPr txBox="1"/>
          <p:nvPr/>
        </p:nvSpPr>
        <p:spPr>
          <a:xfrm>
            <a:off x="1332548" y="1360170"/>
            <a:ext cx="6756559" cy="3208571"/>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wrap="square" lIns="68580" tIns="34290" rIns="68580" bIns="34290" anchor="t">
            <a:spAutoFit/>
          </a:bodyPr>
          <a:lstStyle/>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1</a:t>
            </a:r>
            <a:r>
              <a:rPr lang="zh-CN" altLang="en-US" sz="2400" b="1">
                <a:solidFill>
                  <a:schemeClr val="tx1"/>
                </a:solidFill>
                <a:latin typeface="楷体" pitchFamily="49" charset="-122"/>
                <a:ea typeface="楷体" pitchFamily="49" charset="-122"/>
              </a:rPr>
              <a:t>）经济</a:t>
            </a:r>
            <a:r>
              <a:rPr lang="zh-CN" altLang="en-US" sz="2400" b="1" smtClean="0">
                <a:solidFill>
                  <a:schemeClr val="tx1"/>
                </a:solidFill>
                <a:latin typeface="楷体" pitchFamily="49" charset="-122"/>
                <a:ea typeface="楷体" pitchFamily="49" charset="-122"/>
              </a:rPr>
              <a:t>独立，人格</a:t>
            </a:r>
            <a:r>
              <a:rPr lang="zh-CN" altLang="en-US" sz="2400" b="1">
                <a:solidFill>
                  <a:schemeClr val="tx1"/>
                </a:solidFill>
                <a:latin typeface="楷体" pitchFamily="49" charset="-122"/>
                <a:ea typeface="楷体" pitchFamily="49" charset="-122"/>
              </a:rPr>
              <a:t>自尊的</a:t>
            </a:r>
            <a:r>
              <a:rPr lang="zh-CN" altLang="en-US" sz="2400" b="1" smtClean="0">
                <a:solidFill>
                  <a:schemeClr val="tx1"/>
                </a:solidFill>
                <a:latin typeface="楷体" pitchFamily="49" charset="-122"/>
                <a:ea typeface="楷体" pitchFamily="49" charset="-122"/>
              </a:rPr>
              <a:t>需要；</a:t>
            </a:r>
            <a:endParaRPr lang="zh-CN" altLang="en-US" sz="2400" b="1">
              <a:solidFill>
                <a:schemeClr val="tx1"/>
              </a:solidFill>
              <a:latin typeface="楷体" pitchFamily="49" charset="-122"/>
              <a:ea typeface="楷体" pitchFamily="49" charset="-122"/>
            </a:endParaRPr>
          </a:p>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2</a:t>
            </a:r>
            <a:r>
              <a:rPr lang="zh-CN" altLang="en-US" sz="2400" b="1">
                <a:solidFill>
                  <a:schemeClr val="tx1"/>
                </a:solidFill>
                <a:latin typeface="楷体" pitchFamily="49" charset="-122"/>
                <a:ea typeface="楷体" pitchFamily="49" charset="-122"/>
              </a:rPr>
              <a:t>）身心</a:t>
            </a:r>
            <a:r>
              <a:rPr lang="zh-CN" altLang="en-US" sz="2400" b="1" smtClean="0">
                <a:solidFill>
                  <a:schemeClr val="tx1"/>
                </a:solidFill>
                <a:latin typeface="楷体" pitchFamily="49" charset="-122"/>
                <a:ea typeface="楷体" pitchFamily="49" charset="-122"/>
              </a:rPr>
              <a:t>安顿，避免</a:t>
            </a:r>
            <a:r>
              <a:rPr lang="zh-CN" altLang="en-US" sz="2400" b="1">
                <a:solidFill>
                  <a:schemeClr val="tx1"/>
                </a:solidFill>
                <a:latin typeface="楷体" pitchFamily="49" charset="-122"/>
                <a:ea typeface="楷体" pitchFamily="49" charset="-122"/>
              </a:rPr>
              <a:t>无所事事、烦闷</a:t>
            </a:r>
            <a:r>
              <a:rPr lang="zh-CN" altLang="en-US" sz="2400" b="1" smtClean="0">
                <a:solidFill>
                  <a:schemeClr val="tx1"/>
                </a:solidFill>
                <a:latin typeface="楷体" pitchFamily="49" charset="-122"/>
                <a:ea typeface="楷体" pitchFamily="49" charset="-122"/>
              </a:rPr>
              <a:t>无聊；</a:t>
            </a:r>
            <a:endParaRPr lang="zh-CN" altLang="en-US" sz="2400" b="1">
              <a:solidFill>
                <a:schemeClr val="tx1"/>
              </a:solidFill>
              <a:latin typeface="楷体" pitchFamily="49" charset="-122"/>
              <a:ea typeface="楷体" pitchFamily="49" charset="-122"/>
            </a:endParaRPr>
          </a:p>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3</a:t>
            </a:r>
            <a:r>
              <a:rPr lang="zh-CN" altLang="en-US" sz="2400" b="1">
                <a:solidFill>
                  <a:schemeClr val="tx1"/>
                </a:solidFill>
                <a:latin typeface="楷体" pitchFamily="49" charset="-122"/>
                <a:ea typeface="楷体" pitchFamily="49" charset="-122"/>
              </a:rPr>
              <a:t>）生活起居</a:t>
            </a:r>
            <a:r>
              <a:rPr lang="zh-CN" altLang="en-US" sz="2400" b="1" smtClean="0">
                <a:solidFill>
                  <a:schemeClr val="tx1"/>
                </a:solidFill>
                <a:latin typeface="楷体" pitchFamily="49" charset="-122"/>
                <a:ea typeface="楷体" pitchFamily="49" charset="-122"/>
              </a:rPr>
              <a:t>规律，健康养生；</a:t>
            </a:r>
            <a:endParaRPr lang="zh-CN" altLang="en-US" sz="2400" b="1">
              <a:solidFill>
                <a:schemeClr val="tx1"/>
              </a:solidFill>
              <a:latin typeface="楷体" pitchFamily="49" charset="-122"/>
              <a:ea typeface="楷体" pitchFamily="49" charset="-122"/>
            </a:endParaRPr>
          </a:p>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4</a:t>
            </a:r>
            <a:r>
              <a:rPr lang="zh-CN" altLang="en-US" sz="2400" b="1">
                <a:solidFill>
                  <a:schemeClr val="tx1"/>
                </a:solidFill>
                <a:latin typeface="楷体" pitchFamily="49" charset="-122"/>
                <a:ea typeface="楷体" pitchFamily="49" charset="-122"/>
              </a:rPr>
              <a:t>）从业中的挫</a:t>
            </a:r>
            <a:r>
              <a:rPr lang="zh-CN" altLang="en-US" sz="2400" b="1" smtClean="0">
                <a:solidFill>
                  <a:schemeClr val="tx1"/>
                </a:solidFill>
                <a:latin typeface="楷体" pitchFamily="49" charset="-122"/>
                <a:ea typeface="楷体" pitchFamily="49" charset="-122"/>
              </a:rPr>
              <a:t>折磨炼意</a:t>
            </a:r>
            <a:r>
              <a:rPr lang="zh-CN" altLang="en-US" sz="2400" b="1">
                <a:solidFill>
                  <a:schemeClr val="tx1"/>
                </a:solidFill>
                <a:latin typeface="楷体" pitchFamily="49" charset="-122"/>
                <a:ea typeface="楷体" pitchFamily="49" charset="-122"/>
              </a:rPr>
              <a:t>志</a:t>
            </a:r>
            <a:r>
              <a:rPr lang="zh-CN" altLang="en-US" sz="2400" b="1" smtClean="0">
                <a:solidFill>
                  <a:schemeClr val="tx1"/>
                </a:solidFill>
                <a:latin typeface="楷体" pitchFamily="49" charset="-122"/>
                <a:ea typeface="楷体" pitchFamily="49" charset="-122"/>
              </a:rPr>
              <a:t>品性；</a:t>
            </a:r>
            <a:endParaRPr lang="zh-CN" altLang="en-US" sz="2400" b="1">
              <a:solidFill>
                <a:schemeClr val="tx1"/>
              </a:solidFill>
              <a:latin typeface="楷体" pitchFamily="49" charset="-122"/>
              <a:ea typeface="楷体" pitchFamily="49" charset="-122"/>
            </a:endParaRPr>
          </a:p>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5</a:t>
            </a:r>
            <a:r>
              <a:rPr lang="zh-CN" altLang="en-US" sz="2400" b="1">
                <a:solidFill>
                  <a:schemeClr val="tx1"/>
                </a:solidFill>
                <a:latin typeface="楷体" pitchFamily="49" charset="-122"/>
                <a:ea typeface="楷体" pitchFamily="49" charset="-122"/>
              </a:rPr>
              <a:t>）事业的小小成</a:t>
            </a:r>
            <a:r>
              <a:rPr lang="zh-CN" altLang="en-US" sz="2400" b="1" smtClean="0">
                <a:solidFill>
                  <a:schemeClr val="tx1"/>
                </a:solidFill>
                <a:latin typeface="楷体" pitchFamily="49" charset="-122"/>
                <a:ea typeface="楷体" pitchFamily="49" charset="-122"/>
              </a:rPr>
              <a:t>功能</a:t>
            </a:r>
            <a:r>
              <a:rPr lang="zh-CN" altLang="en-US" sz="2400" b="1">
                <a:solidFill>
                  <a:schemeClr val="tx1"/>
                </a:solidFill>
                <a:latin typeface="楷体" pitchFamily="49" charset="-122"/>
                <a:ea typeface="楷体" pitchFamily="49" charset="-122"/>
              </a:rPr>
              <a:t>带来</a:t>
            </a:r>
            <a:r>
              <a:rPr lang="zh-CN" altLang="en-US" sz="2400" b="1" smtClean="0">
                <a:solidFill>
                  <a:schemeClr val="tx1"/>
                </a:solidFill>
                <a:latin typeface="楷体" pitchFamily="49" charset="-122"/>
                <a:ea typeface="楷体" pitchFamily="49" charset="-122"/>
              </a:rPr>
              <a:t>自信；</a:t>
            </a:r>
            <a:endParaRPr lang="zh-CN" altLang="en-US" sz="2400">
              <a:solidFill>
                <a:schemeClr val="tx1"/>
              </a:solidFill>
              <a:latin typeface="楷体" pitchFamily="49" charset="-122"/>
              <a:ea typeface="楷体" pitchFamily="49" charset="-122"/>
            </a:endParaRPr>
          </a:p>
          <a:p>
            <a:pPr>
              <a:spcBef>
                <a:spcPct val="50000"/>
              </a:spcBef>
            </a:pPr>
            <a:r>
              <a:rPr lang="zh-CN" altLang="en-US" sz="2400" b="1" smtClean="0">
                <a:solidFill>
                  <a:schemeClr val="tx1"/>
                </a:solidFill>
                <a:latin typeface="楷体" pitchFamily="49" charset="-122"/>
                <a:ea typeface="楷体" pitchFamily="49" charset="-122"/>
              </a:rPr>
              <a:t>（</a:t>
            </a:r>
            <a:r>
              <a:rPr lang="en-US" altLang="zh-CN" sz="2400" b="1" smtClean="0">
                <a:solidFill>
                  <a:schemeClr val="tx1"/>
                </a:solidFill>
                <a:latin typeface="楷体" pitchFamily="49" charset="-122"/>
                <a:ea typeface="楷体" pitchFamily="49" charset="-122"/>
              </a:rPr>
              <a:t>6</a:t>
            </a:r>
            <a:r>
              <a:rPr lang="zh-CN" altLang="en-US" sz="2400" b="1">
                <a:solidFill>
                  <a:schemeClr val="tx1"/>
                </a:solidFill>
                <a:latin typeface="楷体" pitchFamily="49" charset="-122"/>
                <a:ea typeface="楷体" pitchFamily="49" charset="-122"/>
              </a:rPr>
              <a:t>）创造性的成就是对生命价值的最高肯定</a:t>
            </a:r>
            <a:r>
              <a:rPr lang="en-US" altLang="zh-CN" sz="2400" b="1">
                <a:solidFill>
                  <a:schemeClr val="tx1"/>
                </a:solidFill>
                <a:latin typeface="楷体" pitchFamily="49" charset="-122"/>
                <a:ea typeface="楷体" pitchFamily="49" charset="-122"/>
              </a:rPr>
              <a:t>……</a:t>
            </a:r>
          </a:p>
        </p:txBody>
      </p:sp>
      <p:sp>
        <p:nvSpPr>
          <p:cNvPr id="2" name="文本框 1"/>
          <p:cNvSpPr txBox="1"/>
          <p:nvPr/>
        </p:nvSpPr>
        <p:spPr>
          <a:xfrm>
            <a:off x="323528" y="662940"/>
            <a:ext cx="8977458" cy="500137"/>
          </a:xfrm>
          <a:prstGeom prst="rect">
            <a:avLst/>
          </a:prstGeom>
          <a:noFill/>
        </p:spPr>
        <p:txBody>
          <a:bodyPr wrap="none" lIns="68580" tIns="34290" rIns="68580" bIns="34290" rtlCol="0" anchor="t">
            <a:spAutoFit/>
          </a:bodyPr>
          <a:lstStyle/>
          <a:p>
            <a:pPr>
              <a:spcBef>
                <a:spcPct val="50000"/>
              </a:spcBef>
            </a:pPr>
            <a:r>
              <a:rPr lang="en-US" altLang="zh-CN" sz="2800" b="1">
                <a:solidFill>
                  <a:srgbClr val="000000"/>
                </a:solidFill>
                <a:latin typeface="宋体" panose="02010600030101010101" pitchFamily="2" charset="-122"/>
                <a:sym typeface="+mn-ea"/>
              </a:rPr>
              <a:t>4.</a:t>
            </a:r>
            <a:r>
              <a:rPr lang="zh-CN" altLang="en-US" sz="2800" b="1">
                <a:solidFill>
                  <a:srgbClr val="000000"/>
                </a:solidFill>
                <a:latin typeface="宋体" panose="02010600030101010101" pitchFamily="2" charset="-122"/>
                <a:sym typeface="+mn-ea"/>
              </a:rPr>
              <a:t>试着为“</a:t>
            </a:r>
            <a:r>
              <a:rPr lang="zh-CN" altLang="en-US" sz="2800" b="1">
                <a:solidFill>
                  <a:srgbClr val="FF0000"/>
                </a:solidFill>
                <a:latin typeface="宋体" panose="02010600030101010101" pitchFamily="2" charset="-122"/>
                <a:sym typeface="+mn-ea"/>
              </a:rPr>
              <a:t>有业之必要</a:t>
            </a:r>
            <a:r>
              <a:rPr lang="zh-CN" altLang="en-US" sz="2800" b="1">
                <a:solidFill>
                  <a:srgbClr val="000000"/>
                </a:solidFill>
                <a:latin typeface="宋体" panose="02010600030101010101" pitchFamily="2" charset="-122"/>
                <a:sym typeface="+mn-ea"/>
              </a:rPr>
              <a:t>”列举几条理</a:t>
            </a:r>
            <a:r>
              <a:rPr lang="zh-CN" altLang="en-US" sz="2800" b="1" smtClean="0">
                <a:solidFill>
                  <a:srgbClr val="000000"/>
                </a:solidFill>
                <a:latin typeface="宋体" panose="02010600030101010101" pitchFamily="2" charset="-122"/>
                <a:sym typeface="+mn-ea"/>
              </a:rPr>
              <a:t>由</a:t>
            </a:r>
            <a:r>
              <a:rPr lang="zh-CN" altLang="en-US" sz="2800" b="1" smtClean="0">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道理论据</a:t>
            </a:r>
            <a:r>
              <a:rPr lang="zh-CN" altLang="en-US" sz="2800" b="1" smtClean="0">
                <a:solidFill>
                  <a:srgbClr val="FF0000"/>
                </a:solidFill>
                <a:latin typeface="宋体" panose="02010600030101010101" pitchFamily="2" charset="-122"/>
                <a:sym typeface="+mn-ea"/>
              </a:rPr>
              <a:t>）</a:t>
            </a:r>
            <a:r>
              <a:rPr lang="zh-CN" altLang="en-US" sz="2800" b="1" smtClean="0">
                <a:latin typeface="宋体" panose="02010600030101010101" pitchFamily="2" charset="-122"/>
                <a:sym typeface="+mn-ea"/>
              </a:rPr>
              <a:t>。</a:t>
            </a:r>
            <a:endParaRPr lang="zh-CN" altLang="en-US" sz="2800" b="1">
              <a:latin typeface="宋体" panose="0201060003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16772">
                                            <p:txEl>
                                              <p:pRg st="0" end="0"/>
                                            </p:txEl>
                                          </p:spTgt>
                                        </p:tgtEl>
                                        <p:attrNameLst>
                                          <p:attrName>style.visibility</p:attrName>
                                        </p:attrNameLst>
                                      </p:cBhvr>
                                      <p:to>
                                        <p:strVal val="visible"/>
                                      </p:to>
                                    </p:set>
                                    <p:anim calcmode="lin" valueType="num">
                                      <p:cBhvr additive="base">
                                        <p:cTn id="7" dur="500" fill="hold"/>
                                        <p:tgtEl>
                                          <p:spTgt spid="4167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67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16772">
                                            <p:txEl>
                                              <p:pRg st="1" end="1"/>
                                            </p:txEl>
                                          </p:spTgt>
                                        </p:tgtEl>
                                        <p:attrNameLst>
                                          <p:attrName>style.visibility</p:attrName>
                                        </p:attrNameLst>
                                      </p:cBhvr>
                                      <p:to>
                                        <p:strVal val="visible"/>
                                      </p:to>
                                    </p:set>
                                    <p:animEffect transition="in" filter="box(in)">
                                      <p:cBhvr>
                                        <p:cTn id="13" dur="500"/>
                                        <p:tgtEl>
                                          <p:spTgt spid="416772">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16772">
                                            <p:txEl>
                                              <p:pRg st="2" end="2"/>
                                            </p:txEl>
                                          </p:spTgt>
                                        </p:tgtEl>
                                        <p:attrNameLst>
                                          <p:attrName>style.visibility</p:attrName>
                                        </p:attrNameLst>
                                      </p:cBhvr>
                                      <p:to>
                                        <p:strVal val="visible"/>
                                      </p:to>
                                    </p:set>
                                    <p:anim calcmode="lin" valueType="num">
                                      <p:cBhvr additive="base">
                                        <p:cTn id="18" dur="500" fill="hold"/>
                                        <p:tgtEl>
                                          <p:spTgt spid="41677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1677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16772">
                                            <p:txEl>
                                              <p:pRg st="3" end="3"/>
                                            </p:txEl>
                                          </p:spTgt>
                                        </p:tgtEl>
                                        <p:attrNameLst>
                                          <p:attrName>style.visibility</p:attrName>
                                        </p:attrNameLst>
                                      </p:cBhvr>
                                      <p:to>
                                        <p:strVal val="visible"/>
                                      </p:to>
                                    </p:set>
                                    <p:anim calcmode="lin" valueType="num">
                                      <p:cBhvr additive="base">
                                        <p:cTn id="24" dur="500" fill="hold"/>
                                        <p:tgtEl>
                                          <p:spTgt spid="416772">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1677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416772">
                                            <p:txEl>
                                              <p:pRg st="4" end="4"/>
                                            </p:txEl>
                                          </p:spTgt>
                                        </p:tgtEl>
                                        <p:attrNameLst>
                                          <p:attrName>style.visibility</p:attrName>
                                        </p:attrNameLst>
                                      </p:cBhvr>
                                      <p:to>
                                        <p:strVal val="visible"/>
                                      </p:to>
                                    </p:set>
                                    <p:animEffect transition="in" filter="box(in)">
                                      <p:cBhvr>
                                        <p:cTn id="30" dur="500"/>
                                        <p:tgtEl>
                                          <p:spTgt spid="416772">
                                            <p:txEl>
                                              <p:pRg st="4" end="4"/>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416772">
                                            <p:txEl>
                                              <p:pRg st="5" end="5"/>
                                            </p:txEl>
                                          </p:spTgt>
                                        </p:tgtEl>
                                        <p:attrNameLst>
                                          <p:attrName>style.visibility</p:attrName>
                                        </p:attrNameLst>
                                      </p:cBhvr>
                                      <p:to>
                                        <p:strVal val="visible"/>
                                      </p:to>
                                    </p:set>
                                    <p:animEffect transition="in" filter="box(in)">
                                      <p:cBhvr>
                                        <p:cTn id="35" dur="500"/>
                                        <p:tgtEl>
                                          <p:spTgt spid="4167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9368" y="678200"/>
            <a:ext cx="7168976" cy="669414"/>
          </a:xfrm>
          <a:prstGeom prst="rect">
            <a:avLst/>
          </a:prstGeom>
          <a:noFill/>
        </p:spPr>
        <p:txBody>
          <a:bodyPr wrap="square" lIns="68580" tIns="34290" rIns="68580" bIns="34290" rtlCol="0" anchor="t">
            <a:spAutoFit/>
          </a:bodyPr>
          <a:lstStyle/>
          <a:p>
            <a:pPr>
              <a:lnSpc>
                <a:spcPct val="150000"/>
              </a:lnSpc>
            </a:pPr>
            <a:r>
              <a:rPr lang="en-US" sz="2600" b="1" smtClean="0">
                <a:latin typeface="宋体" panose="02010600030101010101" pitchFamily="2" charset="-122"/>
                <a:sym typeface="+mn-ea"/>
              </a:rPr>
              <a:t>5</a:t>
            </a:r>
            <a:r>
              <a:rPr lang="en-US" sz="2600" b="1">
                <a:latin typeface="宋体" panose="02010600030101010101" pitchFamily="2" charset="-122"/>
                <a:cs typeface="Times New Roman" panose="02020603050405020304" charset="0"/>
                <a:sym typeface="+mn-ea"/>
              </a:rPr>
              <a:t>.</a:t>
            </a:r>
            <a:r>
              <a:rPr lang="zh-CN" altLang="en-US" sz="2600" b="1">
                <a:latin typeface="宋体" panose="02010600030101010101" pitchFamily="2" charset="-122"/>
                <a:sym typeface="+mn-ea"/>
              </a:rPr>
              <a:t>阅</a:t>
            </a:r>
            <a:r>
              <a:rPr lang="zh-CN" altLang="en-US" sz="2600" b="1" smtClean="0">
                <a:latin typeface="宋体" panose="02010600030101010101" pitchFamily="2" charset="-122"/>
                <a:sym typeface="+mn-ea"/>
              </a:rPr>
              <a:t>读第</a:t>
            </a:r>
            <a:r>
              <a:rPr lang="en-US" sz="2600" b="1" smtClean="0">
                <a:latin typeface="宋体" panose="02010600030101010101" pitchFamily="2" charset="-122"/>
                <a:sym typeface="+mn-ea"/>
              </a:rPr>
              <a:t>6</a:t>
            </a:r>
            <a:r>
              <a:rPr lang="zh-CN" altLang="en-US" sz="2600" b="1" smtClean="0">
                <a:latin typeface="宋体" panose="02010600030101010101" pitchFamily="2" charset="-122"/>
                <a:sym typeface="+mn-ea"/>
              </a:rPr>
              <a:t>、</a:t>
            </a:r>
            <a:r>
              <a:rPr lang="en-US" sz="2600" b="1" smtClean="0">
                <a:latin typeface="宋体" panose="02010600030101010101" pitchFamily="2" charset="-122"/>
                <a:sym typeface="+mn-ea"/>
              </a:rPr>
              <a:t>7</a:t>
            </a:r>
            <a:r>
              <a:rPr lang="zh-CN" altLang="en-US" sz="2600" b="1" smtClean="0">
                <a:latin typeface="宋体" panose="02010600030101010101" pitchFamily="2" charset="-122"/>
                <a:sym typeface="+mn-ea"/>
              </a:rPr>
              <a:t>段，用</a:t>
            </a:r>
            <a:r>
              <a:rPr lang="zh-CN" altLang="en-US" sz="2600" b="1">
                <a:latin typeface="宋体" panose="02010600030101010101" pitchFamily="2" charset="-122"/>
                <a:sym typeface="+mn-ea"/>
              </a:rPr>
              <a:t>原文</a:t>
            </a:r>
            <a:r>
              <a:rPr lang="zh-CN" altLang="en-US" sz="2600" b="1" smtClean="0">
                <a:latin typeface="宋体" panose="02010600030101010101" pitchFamily="2" charset="-122"/>
                <a:sym typeface="+mn-ea"/>
              </a:rPr>
              <a:t>回答，</a:t>
            </a:r>
            <a:r>
              <a:rPr lang="zh-CN" altLang="en-US" sz="2600" b="1" smtClean="0">
                <a:solidFill>
                  <a:srgbClr val="FF0000"/>
                </a:solidFill>
                <a:latin typeface="宋体" panose="02010600030101010101" pitchFamily="2" charset="-122"/>
                <a:sym typeface="+mn-ea"/>
              </a:rPr>
              <a:t>什么</a:t>
            </a:r>
            <a:r>
              <a:rPr lang="zh-CN" altLang="en-US" sz="2600" b="1">
                <a:solidFill>
                  <a:srgbClr val="FF0000"/>
                </a:solidFill>
                <a:latin typeface="宋体" panose="02010600030101010101" pitchFamily="2" charset="-122"/>
                <a:sym typeface="+mn-ea"/>
              </a:rPr>
              <a:t>叫</a:t>
            </a:r>
            <a:r>
              <a:rPr lang="zh-CN" altLang="en-US" sz="2600" b="1" smtClean="0">
                <a:solidFill>
                  <a:srgbClr val="FF0000"/>
                </a:solidFill>
                <a:latin typeface="宋体" panose="02010600030101010101" pitchFamily="2" charset="-122"/>
                <a:sym typeface="+mn-ea"/>
              </a:rPr>
              <a:t>敬业？</a:t>
            </a:r>
            <a:endParaRPr lang="zh-CN" altLang="en-US" sz="2600" b="1">
              <a:solidFill>
                <a:srgbClr val="0000E1"/>
              </a:solidFill>
              <a:latin typeface="宋体" panose="02010600030101010101" pitchFamily="2" charset="-122"/>
              <a:sym typeface="+mn-ea"/>
            </a:endParaRPr>
          </a:p>
        </p:txBody>
      </p:sp>
      <p:pic>
        <p:nvPicPr>
          <p:cNvPr id="13" name="图片 12"/>
          <p:cNvPicPr>
            <a:picLocks noChangeAspect="1"/>
          </p:cNvPicPr>
          <p:nvPr/>
        </p:nvPicPr>
        <p:blipFill>
          <a:blip r:embed="rId2"/>
          <a:stretch>
            <a:fillRect/>
          </a:stretch>
        </p:blipFill>
        <p:spPr>
          <a:xfrm>
            <a:off x="6012160" y="1737404"/>
            <a:ext cx="339090" cy="1998345"/>
          </a:xfrm>
          <a:prstGeom prst="rect">
            <a:avLst/>
          </a:prstGeom>
        </p:spPr>
      </p:pic>
      <p:pic>
        <p:nvPicPr>
          <p:cNvPr id="15" name="图片 14"/>
          <p:cNvPicPr>
            <a:picLocks noChangeAspect="1"/>
          </p:cNvPicPr>
          <p:nvPr/>
        </p:nvPicPr>
        <p:blipFill>
          <a:blip r:embed="rId3"/>
          <a:stretch>
            <a:fillRect/>
          </a:stretch>
        </p:blipFill>
        <p:spPr>
          <a:xfrm>
            <a:off x="6680037" y="2669902"/>
            <a:ext cx="563880" cy="133826"/>
          </a:xfrm>
          <a:prstGeom prst="rect">
            <a:avLst/>
          </a:prstGeom>
        </p:spPr>
      </p:pic>
      <p:sp>
        <p:nvSpPr>
          <p:cNvPr id="18" name="文本框 17"/>
          <p:cNvSpPr txBox="1"/>
          <p:nvPr/>
        </p:nvSpPr>
        <p:spPr>
          <a:xfrm flipH="1">
            <a:off x="365290" y="1858371"/>
            <a:ext cx="507831" cy="1669733"/>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accent1">
                    <a:lumMod val="20000"/>
                    <a:lumOff val="80000"/>
                  </a:schemeClr>
                </a:solidFill>
              </a14:hiddenFill>
            </a:ext>
          </a:extLst>
        </p:spPr>
        <p:txBody>
          <a:bodyPr vert="eaVert" wrap="square" lIns="68580" tIns="34290" rIns="68580" bIns="34290" rtlCol="0">
            <a:spAutoFit/>
            <a:scene3d>
              <a:camera prst="orthographicFront"/>
              <a:lightRig rig="threePt" dir="t"/>
            </a:scene3d>
          </a:bodyPr>
          <a:lstStyle/>
          <a:p>
            <a:r>
              <a:rPr lang="zh-CN" altLang="en-US" sz="2400" b="1">
                <a:effectLst/>
                <a:latin typeface="楷体" pitchFamily="49" charset="-122"/>
                <a:ea typeface="楷体" pitchFamily="49" charset="-122"/>
              </a:rPr>
              <a:t>什么叫敬业</a:t>
            </a:r>
          </a:p>
        </p:txBody>
      </p:sp>
      <p:sp>
        <p:nvSpPr>
          <p:cNvPr id="27" name="文本框 26"/>
          <p:cNvSpPr txBox="1"/>
          <p:nvPr/>
        </p:nvSpPr>
        <p:spPr>
          <a:xfrm>
            <a:off x="1439064" y="1605641"/>
            <a:ext cx="4445000" cy="391160"/>
          </a:xfrm>
          <a:prstGeom prst="rect">
            <a:avLst/>
          </a:prstGeom>
          <a:noFill/>
          <a:ln>
            <a:solidFill>
              <a:schemeClr val="tx1"/>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accent3">
                    <a:lumMod val="20000"/>
                    <a:lumOff val="80000"/>
                  </a:schemeClr>
                </a:solidFill>
              </a14:hiddenFill>
            </a:ext>
          </a:extLst>
        </p:spPr>
        <p:txBody>
          <a:bodyPr wrap="square" lIns="68580" tIns="34290" rIns="68580" bIns="34290" rtlCol="0">
            <a:spAutoFit/>
          </a:bodyPr>
          <a:lstStyle/>
          <a:p>
            <a:r>
              <a:rPr lang="zh-CN" altLang="en-US" sz="2100" b="1">
                <a:solidFill>
                  <a:schemeClr val="accent6">
                    <a:lumMod val="50000"/>
                  </a:schemeClr>
                </a:solidFill>
                <a:latin typeface="楷体" pitchFamily="49" charset="-122"/>
                <a:ea typeface="楷体" pitchFamily="49" charset="-122"/>
                <a:cs typeface="楷体_GB2312" panose="02010609030101010101" pitchFamily="49" charset="-122"/>
              </a:rPr>
              <a:t>主一无适便是敬。        </a:t>
            </a:r>
            <a:r>
              <a:rPr lang="en-US" altLang="zh-CN" sz="2100" b="1">
                <a:solidFill>
                  <a:schemeClr val="accent6">
                    <a:lumMod val="50000"/>
                  </a:schemeClr>
                </a:solidFill>
                <a:latin typeface="楷体" pitchFamily="49" charset="-122"/>
                <a:ea typeface="楷体" pitchFamily="49" charset="-122"/>
                <a:cs typeface="楷体_GB2312" panose="02010609030101010101" pitchFamily="49" charset="-122"/>
              </a:rPr>
              <a:t>——</a:t>
            </a:r>
            <a:r>
              <a:rPr lang="zh-CN" altLang="en-US" sz="2100" b="1" smtClean="0">
                <a:solidFill>
                  <a:schemeClr val="accent6">
                    <a:lumMod val="50000"/>
                  </a:schemeClr>
                </a:solidFill>
                <a:latin typeface="楷体" pitchFamily="49" charset="-122"/>
                <a:ea typeface="楷体" pitchFamily="49" charset="-122"/>
                <a:cs typeface="楷体_GB2312" panose="02010609030101010101" pitchFamily="49" charset="-122"/>
              </a:rPr>
              <a:t>朱熹</a:t>
            </a:r>
            <a:endParaRPr lang="zh-CN" altLang="en-US" sz="2100" b="1">
              <a:solidFill>
                <a:schemeClr val="accent6">
                  <a:lumMod val="50000"/>
                </a:schemeClr>
              </a:solidFill>
              <a:latin typeface="楷体" pitchFamily="49" charset="-122"/>
              <a:ea typeface="楷体" pitchFamily="49" charset="-122"/>
              <a:cs typeface="楷体_GB2312" panose="02010609030101010101" pitchFamily="49" charset="-122"/>
            </a:endParaRPr>
          </a:p>
        </p:txBody>
      </p:sp>
      <p:sp>
        <p:nvSpPr>
          <p:cNvPr id="28" name="文本框 27"/>
          <p:cNvSpPr txBox="1"/>
          <p:nvPr/>
        </p:nvSpPr>
        <p:spPr>
          <a:xfrm>
            <a:off x="1439064" y="2581001"/>
            <a:ext cx="4445000" cy="391160"/>
          </a:xfrm>
          <a:prstGeom prst="rect">
            <a:avLst/>
          </a:prstGeom>
          <a:noFill/>
          <a:ln>
            <a:solidFill>
              <a:schemeClr val="tx1"/>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accent3">
                    <a:lumMod val="20000"/>
                    <a:lumOff val="80000"/>
                  </a:schemeClr>
                </a:solidFill>
              </a14:hiddenFill>
            </a:ext>
          </a:extLst>
        </p:spPr>
        <p:txBody>
          <a:bodyPr wrap="square" lIns="68580" tIns="34290" rIns="68580" bIns="34290" rtlCol="0">
            <a:spAutoFit/>
          </a:bodyPr>
          <a:lstStyle/>
          <a:p>
            <a:r>
              <a:rPr lang="zh-CN" altLang="en-US" sz="2100" b="1">
                <a:latin typeface="楷体" pitchFamily="49" charset="-122"/>
                <a:ea typeface="楷体" pitchFamily="49" charset="-122"/>
              </a:rPr>
              <a:t>用志</a:t>
            </a:r>
            <a:r>
              <a:rPr lang="zh-CN" altLang="en-US" sz="2100" b="1" smtClean="0">
                <a:latin typeface="楷体" pitchFamily="49" charset="-122"/>
                <a:ea typeface="楷体" pitchFamily="49" charset="-122"/>
              </a:rPr>
              <a:t>不分，乃</a:t>
            </a:r>
            <a:r>
              <a:rPr lang="zh-CN" altLang="en-US" sz="2100" b="1">
                <a:latin typeface="楷体" pitchFamily="49" charset="-122"/>
                <a:ea typeface="楷体" pitchFamily="49" charset="-122"/>
              </a:rPr>
              <a:t>凝于神。    </a:t>
            </a:r>
            <a:r>
              <a:rPr lang="en-US" altLang="zh-CN" sz="2100" b="1">
                <a:latin typeface="楷体" pitchFamily="49" charset="-122"/>
                <a:ea typeface="楷体" pitchFamily="49" charset="-122"/>
              </a:rPr>
              <a:t>——</a:t>
            </a:r>
            <a:r>
              <a:rPr lang="zh-CN" altLang="en-US" sz="2100" b="1" smtClean="0">
                <a:latin typeface="楷体" pitchFamily="49" charset="-122"/>
                <a:ea typeface="楷体" pitchFamily="49" charset="-122"/>
              </a:rPr>
              <a:t>庄子</a:t>
            </a:r>
            <a:endParaRPr lang="zh-CN" altLang="en-US" sz="2100" b="1">
              <a:latin typeface="楷体" pitchFamily="49" charset="-122"/>
              <a:ea typeface="楷体" pitchFamily="49" charset="-122"/>
            </a:endParaRPr>
          </a:p>
        </p:txBody>
      </p:sp>
      <p:sp>
        <p:nvSpPr>
          <p:cNvPr id="30" name="文本框 29"/>
          <p:cNvSpPr txBox="1"/>
          <p:nvPr/>
        </p:nvSpPr>
        <p:spPr>
          <a:xfrm>
            <a:off x="1367150" y="3528103"/>
            <a:ext cx="4515803" cy="391478"/>
          </a:xfrm>
          <a:prstGeom prst="rect">
            <a:avLst/>
          </a:prstGeom>
          <a:noFill/>
          <a:ln>
            <a:solidFill>
              <a:schemeClr val="tx1"/>
            </a:solid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accent3">
                    <a:lumMod val="20000"/>
                    <a:lumOff val="80000"/>
                  </a:schemeClr>
                </a:solidFill>
              </a14:hiddenFill>
            </a:ext>
          </a:extLst>
        </p:spPr>
        <p:txBody>
          <a:bodyPr wrap="square" lIns="68580" tIns="34290" rIns="68580" bIns="34290" rtlCol="0">
            <a:spAutoFit/>
          </a:bodyPr>
          <a:lstStyle/>
          <a:p>
            <a:r>
              <a:rPr lang="zh-CN" altLang="en-US" sz="2100" b="1">
                <a:solidFill>
                  <a:srgbClr val="0000CC"/>
                </a:solidFill>
                <a:latin typeface="楷体" pitchFamily="49" charset="-122"/>
                <a:ea typeface="楷体" pitchFamily="49" charset="-122"/>
              </a:rPr>
              <a:t>素其位而</a:t>
            </a:r>
            <a:r>
              <a:rPr lang="zh-CN" altLang="en-US" sz="2100" b="1" smtClean="0">
                <a:solidFill>
                  <a:srgbClr val="0000CC"/>
                </a:solidFill>
                <a:latin typeface="楷体" pitchFamily="49" charset="-122"/>
                <a:ea typeface="楷体" pitchFamily="49" charset="-122"/>
              </a:rPr>
              <a:t>行，不愿</a:t>
            </a:r>
            <a:r>
              <a:rPr lang="zh-CN" altLang="en-US" sz="2100" b="1">
                <a:solidFill>
                  <a:srgbClr val="0000CC"/>
                </a:solidFill>
                <a:latin typeface="楷体" pitchFamily="49" charset="-122"/>
                <a:ea typeface="楷体" pitchFamily="49" charset="-122"/>
              </a:rPr>
              <a:t>乎其外</a:t>
            </a:r>
            <a:r>
              <a:rPr lang="zh-CN" altLang="en-US" sz="2100" b="1" smtClean="0">
                <a:solidFill>
                  <a:srgbClr val="0000CC"/>
                </a:solidFill>
                <a:latin typeface="楷体" pitchFamily="49" charset="-122"/>
                <a:ea typeface="楷体" pitchFamily="49" charset="-122"/>
              </a:rPr>
              <a:t>。</a:t>
            </a:r>
            <a:r>
              <a:rPr lang="en-US" altLang="zh-CN" sz="2100" b="1">
                <a:solidFill>
                  <a:srgbClr val="0000CC"/>
                </a:solidFill>
                <a:latin typeface="楷体" pitchFamily="49" charset="-122"/>
                <a:ea typeface="楷体" pitchFamily="49" charset="-122"/>
              </a:rPr>
              <a:t>——</a:t>
            </a:r>
            <a:r>
              <a:rPr lang="zh-CN" altLang="en-US" sz="2100" b="1" smtClean="0">
                <a:solidFill>
                  <a:srgbClr val="0000CC"/>
                </a:solidFill>
                <a:latin typeface="楷体" pitchFamily="49" charset="-122"/>
                <a:ea typeface="楷体" pitchFamily="49" charset="-122"/>
              </a:rPr>
              <a:t>孔子</a:t>
            </a:r>
            <a:endParaRPr lang="zh-CN" altLang="en-US" sz="2100" b="1">
              <a:solidFill>
                <a:srgbClr val="0000CC"/>
              </a:solidFill>
              <a:latin typeface="楷体" pitchFamily="49" charset="-122"/>
              <a:ea typeface="楷体" pitchFamily="49" charset="-122"/>
            </a:endParaRPr>
          </a:p>
        </p:txBody>
      </p:sp>
      <p:sp>
        <p:nvSpPr>
          <p:cNvPr id="31" name="文本框 30"/>
          <p:cNvSpPr txBox="1"/>
          <p:nvPr/>
        </p:nvSpPr>
        <p:spPr>
          <a:xfrm>
            <a:off x="7243917" y="1656442"/>
            <a:ext cx="1376839" cy="2283460"/>
          </a:xfrm>
          <a:prstGeom prst="rect">
            <a:avLst/>
          </a:prstGeom>
          <a:solidFill>
            <a:schemeClr val="accent1">
              <a:lumMod val="20000"/>
              <a:lumOff val="80000"/>
            </a:schemeClr>
          </a:solidFill>
        </p:spPr>
        <p:txBody>
          <a:bodyPr wrap="square" lIns="68580" tIns="34290" rIns="68580" bIns="34290" rtlCol="0">
            <a:spAutoFit/>
          </a:bodyPr>
          <a:lstStyle/>
          <a:p>
            <a:pPr algn="ctr">
              <a:lnSpc>
                <a:spcPct val="120000"/>
              </a:lnSpc>
            </a:pPr>
            <a:r>
              <a:rPr lang="zh-CN" altLang="en-US" sz="2400" b="1">
                <a:solidFill>
                  <a:srgbClr val="3333FF"/>
                </a:solidFill>
                <a:latin typeface="楷体" pitchFamily="49" charset="-122"/>
                <a:ea typeface="楷体" pitchFamily="49" charset="-122"/>
              </a:rPr>
              <a:t>敬业</a:t>
            </a:r>
          </a:p>
          <a:p>
            <a:pPr algn="ctr">
              <a:lnSpc>
                <a:spcPct val="120000"/>
              </a:lnSpc>
            </a:pPr>
            <a:endParaRPr lang="zh-CN" altLang="en-US" sz="2400" b="1">
              <a:solidFill>
                <a:srgbClr val="3333FF"/>
              </a:solidFill>
              <a:latin typeface="楷体" pitchFamily="49" charset="-122"/>
              <a:ea typeface="楷体" pitchFamily="49" charset="-122"/>
            </a:endParaRPr>
          </a:p>
          <a:p>
            <a:pPr>
              <a:lnSpc>
                <a:spcPct val="120000"/>
              </a:lnSpc>
            </a:pPr>
            <a:r>
              <a:rPr lang="zh-CN" altLang="en-US" sz="2400" b="1">
                <a:solidFill>
                  <a:srgbClr val="3333FF"/>
                </a:solidFill>
                <a:latin typeface="楷体" pitchFamily="49" charset="-122"/>
                <a:ea typeface="楷体" pitchFamily="49" charset="-122"/>
              </a:rPr>
              <a:t>专心致志</a:t>
            </a:r>
          </a:p>
          <a:p>
            <a:pPr>
              <a:lnSpc>
                <a:spcPct val="120000"/>
              </a:lnSpc>
            </a:pPr>
            <a:r>
              <a:rPr lang="zh-CN" altLang="en-US" sz="2400" b="1">
                <a:solidFill>
                  <a:srgbClr val="3333FF"/>
                </a:solidFill>
                <a:latin typeface="楷体" pitchFamily="49" charset="-122"/>
                <a:ea typeface="楷体" pitchFamily="49" charset="-122"/>
              </a:rPr>
              <a:t>        </a:t>
            </a:r>
          </a:p>
          <a:p>
            <a:pPr>
              <a:lnSpc>
                <a:spcPct val="120000"/>
              </a:lnSpc>
            </a:pPr>
            <a:r>
              <a:rPr lang="zh-CN" altLang="en-US" sz="2400" b="1">
                <a:solidFill>
                  <a:srgbClr val="3333FF"/>
                </a:solidFill>
                <a:latin typeface="楷体" pitchFamily="49" charset="-122"/>
                <a:ea typeface="楷体" pitchFamily="49" charset="-122"/>
              </a:rPr>
              <a:t>心无旁骛</a:t>
            </a:r>
          </a:p>
        </p:txBody>
      </p:sp>
      <p:sp>
        <p:nvSpPr>
          <p:cNvPr id="3" name="文本框 2"/>
          <p:cNvSpPr txBox="1"/>
          <p:nvPr/>
        </p:nvSpPr>
        <p:spPr>
          <a:xfrm>
            <a:off x="6285964" y="2230322"/>
            <a:ext cx="446276" cy="1256348"/>
          </a:xfrm>
          <a:prstGeom prst="rect">
            <a:avLst/>
          </a:prstGeom>
          <a:noFill/>
        </p:spPr>
        <p:txBody>
          <a:bodyPr vert="eaVert" wrap="square" lIns="68580" tIns="34290" rIns="68580" bIns="34290" rtlCol="0">
            <a:spAutoFit/>
          </a:bodyPr>
          <a:lstStyle/>
          <a:p>
            <a:r>
              <a:rPr lang="zh-CN" altLang="en-US" sz="2000" b="1">
                <a:latin typeface="楷体" pitchFamily="49" charset="-122"/>
                <a:ea typeface="楷体" pitchFamily="49" charset="-122"/>
              </a:rPr>
              <a:t>道理论证</a:t>
            </a:r>
          </a:p>
        </p:txBody>
      </p:sp>
      <p:sp>
        <p:nvSpPr>
          <p:cNvPr id="6" name="左大括号 5"/>
          <p:cNvSpPr/>
          <p:nvPr/>
        </p:nvSpPr>
        <p:spPr>
          <a:xfrm>
            <a:off x="968529" y="1634216"/>
            <a:ext cx="432435" cy="230441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ox(in)">
                                      <p:cBhvr>
                                        <p:cTn id="23" dur="2000"/>
                                        <p:tgtEl>
                                          <p:spTgt spid="2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ox(in)">
                                      <p:cBhvr>
                                        <p:cTn id="28" dur="2000"/>
                                        <p:tgtEl>
                                          <p:spTgt spid="3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ox(in)">
                                      <p:cBhvr>
                                        <p:cTn id="43" dur="20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checkerboard(across)">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animBg="1"/>
      <p:bldP spid="28" grpId="0" animBg="1"/>
      <p:bldP spid="30" grpId="0" animBg="1"/>
      <p:bldP spid="31" grpId="0" animBg="1"/>
      <p:bldP spid="3"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67544" y="643702"/>
            <a:ext cx="5550237" cy="631904"/>
          </a:xfrm>
          <a:prstGeom prst="rect">
            <a:avLst/>
          </a:prstGeom>
          <a:noFill/>
        </p:spPr>
        <p:txBody>
          <a:bodyPr wrap="none" lIns="68580" tIns="34290" rIns="68580" bIns="34290" rtlCol="0" anchor="t">
            <a:spAutoFit/>
          </a:bodyPr>
          <a:lstStyle/>
          <a:p>
            <a:pPr>
              <a:lnSpc>
                <a:spcPct val="150000"/>
              </a:lnSpc>
            </a:pPr>
            <a:r>
              <a:rPr lang="en-US" altLang="zh-CN" sz="2800" b="1">
                <a:latin typeface="宋体" panose="02010600030101010101" pitchFamily="2" charset="-122"/>
                <a:sym typeface="+mn-ea"/>
              </a:rPr>
              <a:t>6</a:t>
            </a:r>
            <a:r>
              <a:rPr lang="en-US" altLang="zh-CN" sz="2800" b="1" smtClean="0">
                <a:latin typeface="宋体" panose="02010600030101010101" pitchFamily="2" charset="-122"/>
                <a:sym typeface="+mn-ea"/>
              </a:rPr>
              <a:t>.</a:t>
            </a:r>
            <a:r>
              <a:rPr lang="zh-CN" altLang="en-US" sz="2800" b="1" smtClean="0">
                <a:sym typeface="+mn-ea"/>
              </a:rPr>
              <a:t>根据课文，说说为什么</a:t>
            </a:r>
            <a:r>
              <a:rPr lang="zh-CN" altLang="en-US" sz="2800" b="1">
                <a:sym typeface="+mn-ea"/>
              </a:rPr>
              <a:t>要</a:t>
            </a:r>
            <a:r>
              <a:rPr lang="zh-CN" altLang="en-US" sz="2800" b="1" smtClean="0">
                <a:sym typeface="+mn-ea"/>
              </a:rPr>
              <a:t>敬业。</a:t>
            </a:r>
            <a:endParaRPr lang="zh-CN" altLang="en-US" sz="2800" b="1">
              <a:sym typeface="+mn-ea"/>
            </a:endParaRPr>
          </a:p>
        </p:txBody>
      </p:sp>
      <p:sp>
        <p:nvSpPr>
          <p:cNvPr id="21" name="文本框 20"/>
          <p:cNvSpPr txBox="1"/>
          <p:nvPr/>
        </p:nvSpPr>
        <p:spPr>
          <a:xfrm>
            <a:off x="1533049" y="1617345"/>
            <a:ext cx="3381851" cy="807913"/>
          </a:xfrm>
          <a:prstGeom prst="rect">
            <a:avLst/>
          </a:prstGeom>
          <a:solidFill>
            <a:schemeClr val="accent3">
              <a:lumMod val="20000"/>
              <a:lumOff val="80000"/>
            </a:schemeClr>
          </a:solidFill>
          <a:ln>
            <a:solidFill>
              <a:srgbClr val="002060"/>
            </a:solidFill>
          </a:ln>
        </p:spPr>
        <p:txBody>
          <a:bodyPr wrap="square" lIns="68580" tIns="34290" rIns="68580" bIns="34290" rtlCol="0">
            <a:spAutoFit/>
          </a:bodyPr>
          <a:lstStyle/>
          <a:p>
            <a:r>
              <a:rPr lang="zh-CN" altLang="en-US" sz="2400" b="1">
                <a:solidFill>
                  <a:srgbClr val="3333FF"/>
                </a:solidFill>
                <a:latin typeface="楷体" pitchFamily="49" charset="-122"/>
                <a:ea typeface="楷体" pitchFamily="49" charset="-122"/>
                <a:cs typeface="楷体_GB2312" panose="02010609030101010101" pitchFamily="49" charset="-122"/>
              </a:rPr>
              <a:t>人类生存的需要——为生活工作</a:t>
            </a:r>
          </a:p>
        </p:txBody>
      </p:sp>
      <p:sp>
        <p:nvSpPr>
          <p:cNvPr id="22" name="文本框 21"/>
          <p:cNvSpPr txBox="1"/>
          <p:nvPr/>
        </p:nvSpPr>
        <p:spPr>
          <a:xfrm>
            <a:off x="1533049" y="3003798"/>
            <a:ext cx="3381851" cy="807913"/>
          </a:xfrm>
          <a:prstGeom prst="rect">
            <a:avLst/>
          </a:prstGeom>
          <a:solidFill>
            <a:schemeClr val="accent3">
              <a:lumMod val="20000"/>
              <a:lumOff val="80000"/>
            </a:schemeClr>
          </a:solidFill>
          <a:ln>
            <a:solidFill>
              <a:schemeClr val="accent4">
                <a:lumMod val="75000"/>
              </a:schemeClr>
            </a:solidFill>
          </a:ln>
        </p:spPr>
        <p:txBody>
          <a:bodyPr wrap="square" lIns="68580" tIns="34290" rIns="68580" bIns="34290" rtlCol="0" anchor="t">
            <a:spAutoFit/>
          </a:bodyPr>
          <a:lstStyle/>
          <a:p>
            <a:r>
              <a:rPr lang="zh-CN" altLang="en-US" sz="2400" b="1">
                <a:solidFill>
                  <a:srgbClr val="3333FF"/>
                </a:solidFill>
                <a:latin typeface="楷体" pitchFamily="49" charset="-122"/>
                <a:ea typeface="楷体" pitchFamily="49" charset="-122"/>
                <a:cs typeface="楷体_GB2312" panose="02010609030101010101" pitchFamily="49" charset="-122"/>
              </a:rPr>
              <a:t>个体生活的意义——为劳动而生活</a:t>
            </a:r>
          </a:p>
        </p:txBody>
      </p:sp>
      <p:sp>
        <p:nvSpPr>
          <p:cNvPr id="23" name="文本框 22"/>
          <p:cNvSpPr txBox="1"/>
          <p:nvPr/>
        </p:nvSpPr>
        <p:spPr>
          <a:xfrm>
            <a:off x="1475656" y="3945979"/>
            <a:ext cx="3635216" cy="684803"/>
          </a:xfrm>
          <a:prstGeom prst="rect">
            <a:avLst/>
          </a:prstGeom>
          <a:noFill/>
        </p:spPr>
        <p:txBody>
          <a:bodyPr wrap="square" lIns="68580" tIns="34290" rIns="68580" bIns="34290" rtlCol="0" anchor="t">
            <a:spAutoFit/>
          </a:bodyPr>
          <a:lstStyle/>
          <a:p>
            <a:r>
              <a:rPr lang="zh-CN" altLang="en-US" sz="2000" b="1">
                <a:latin typeface="楷体" pitchFamily="49" charset="-122"/>
                <a:ea typeface="楷体" pitchFamily="49" charset="-122"/>
              </a:rPr>
              <a:t>（正面举</a:t>
            </a:r>
            <a:r>
              <a:rPr lang="zh-CN" altLang="en-US" sz="2000" b="1" smtClean="0">
                <a:latin typeface="楷体" pitchFamily="49" charset="-122"/>
                <a:ea typeface="楷体" pitchFamily="49" charset="-122"/>
              </a:rPr>
              <a:t>“当大总统”“当车夫”</a:t>
            </a:r>
            <a:r>
              <a:rPr lang="zh-CN" altLang="en-US" sz="2000" b="1">
                <a:latin typeface="楷体" pitchFamily="49" charset="-122"/>
                <a:ea typeface="楷体" pitchFamily="49" charset="-122"/>
              </a:rPr>
              <a:t>的事例）</a:t>
            </a:r>
          </a:p>
        </p:txBody>
      </p:sp>
      <p:sp>
        <p:nvSpPr>
          <p:cNvPr id="26" name="文本框 25"/>
          <p:cNvSpPr txBox="1"/>
          <p:nvPr/>
        </p:nvSpPr>
        <p:spPr>
          <a:xfrm>
            <a:off x="6372200" y="1704976"/>
            <a:ext cx="2376264" cy="1915909"/>
          </a:xfrm>
          <a:prstGeom prst="rect">
            <a:avLst/>
          </a:prstGeom>
          <a:solidFill>
            <a:schemeClr val="accent1">
              <a:lumMod val="20000"/>
              <a:lumOff val="80000"/>
            </a:schemeClr>
          </a:solidFill>
        </p:spPr>
        <p:txBody>
          <a:bodyPr wrap="square" lIns="68580" tIns="34290" rIns="68580" bIns="34290" rtlCol="0" anchor="t">
            <a:spAutoFit/>
          </a:bodyPr>
          <a:lstStyle/>
          <a:p>
            <a:r>
              <a:rPr lang="zh-CN" altLang="en-US" sz="2400" b="1">
                <a:solidFill>
                  <a:srgbClr val="3333FF"/>
                </a:solidFill>
                <a:latin typeface="楷体" pitchFamily="49" charset="-122"/>
                <a:ea typeface="楷体" pitchFamily="49" charset="-122"/>
              </a:rPr>
              <a:t>论证了</a:t>
            </a:r>
            <a:r>
              <a:rPr lang="zh-CN" altLang="en-US" sz="2400" b="1">
                <a:solidFill>
                  <a:srgbClr val="FF0000"/>
                </a:solidFill>
                <a:latin typeface="楷体" pitchFamily="49" charset="-122"/>
                <a:ea typeface="楷体" pitchFamily="49" charset="-122"/>
              </a:rPr>
              <a:t>“凡职业没有不是神圣</a:t>
            </a:r>
            <a:r>
              <a:rPr lang="zh-CN" altLang="en-US" sz="2400" b="1" smtClean="0">
                <a:solidFill>
                  <a:srgbClr val="FF0000"/>
                </a:solidFill>
                <a:latin typeface="楷体" pitchFamily="49" charset="-122"/>
                <a:ea typeface="楷体" pitchFamily="49" charset="-122"/>
              </a:rPr>
              <a:t>的，所以凡</a:t>
            </a:r>
            <a:r>
              <a:rPr lang="zh-CN" altLang="en-US" sz="2400" b="1">
                <a:solidFill>
                  <a:srgbClr val="FF0000"/>
                </a:solidFill>
                <a:latin typeface="楷体" pitchFamily="49" charset="-122"/>
                <a:ea typeface="楷体" pitchFamily="49" charset="-122"/>
              </a:rPr>
              <a:t>职业没有</a:t>
            </a:r>
            <a:r>
              <a:rPr lang="zh-CN" altLang="en-US" sz="2400" b="1" smtClean="0">
                <a:solidFill>
                  <a:srgbClr val="FF0000"/>
                </a:solidFill>
                <a:latin typeface="楷体" pitchFamily="49" charset="-122"/>
                <a:ea typeface="楷体" pitchFamily="49" charset="-122"/>
              </a:rPr>
              <a:t>不是可</a:t>
            </a:r>
            <a:r>
              <a:rPr lang="zh-CN" altLang="en-US" sz="2400" b="1">
                <a:solidFill>
                  <a:srgbClr val="FF0000"/>
                </a:solidFill>
                <a:latin typeface="楷体" pitchFamily="49" charset="-122"/>
                <a:ea typeface="楷体" pitchFamily="49" charset="-122"/>
              </a:rPr>
              <a:t>敬的”</a:t>
            </a:r>
            <a:r>
              <a:rPr lang="zh-CN" altLang="en-US" sz="2400" b="1">
                <a:solidFill>
                  <a:srgbClr val="3333FF"/>
                </a:solidFill>
                <a:latin typeface="楷体" pitchFamily="49" charset="-122"/>
                <a:ea typeface="楷体" pitchFamily="49" charset="-122"/>
              </a:rPr>
              <a:t>的道</a:t>
            </a:r>
            <a:r>
              <a:rPr lang="zh-CN" altLang="en-US" sz="2400" b="1" smtClean="0">
                <a:solidFill>
                  <a:srgbClr val="3333FF"/>
                </a:solidFill>
                <a:latin typeface="楷体" pitchFamily="49" charset="-122"/>
                <a:ea typeface="楷体" pitchFamily="49" charset="-122"/>
              </a:rPr>
              <a:t>理 </a:t>
            </a:r>
            <a:endParaRPr lang="en-US" altLang="zh-CN" sz="2400" b="1">
              <a:solidFill>
                <a:srgbClr val="3333FF"/>
              </a:solidFill>
              <a:latin typeface="楷体" pitchFamily="49" charset="-122"/>
              <a:ea typeface="楷体" pitchFamily="49" charset="-122"/>
            </a:endParaRPr>
          </a:p>
        </p:txBody>
      </p:sp>
      <p:sp>
        <p:nvSpPr>
          <p:cNvPr id="32" name="文本框 31"/>
          <p:cNvSpPr txBox="1"/>
          <p:nvPr/>
        </p:nvSpPr>
        <p:spPr>
          <a:xfrm>
            <a:off x="512951" y="1851670"/>
            <a:ext cx="538609" cy="2094309"/>
          </a:xfrm>
          <a:prstGeom prst="rect">
            <a:avLst/>
          </a:prstGeom>
          <a:solidFill>
            <a:schemeClr val="accent1">
              <a:lumMod val="20000"/>
              <a:lumOff val="80000"/>
            </a:schemeClr>
          </a:solidFill>
          <a:ln>
            <a:solidFill>
              <a:schemeClr val="accent3">
                <a:lumMod val="75000"/>
              </a:schemeClr>
            </a:solidFill>
          </a:ln>
          <a:effectLst/>
        </p:spPr>
        <p:txBody>
          <a:bodyPr vert="eaVert" wrap="square" lIns="68580" tIns="34290" rIns="68580" bIns="34290" rtlCol="0">
            <a:spAutoFit/>
            <a:scene3d>
              <a:camera prst="orthographicFront"/>
              <a:lightRig rig="threePt" dir="t"/>
            </a:scene3d>
          </a:bodyPr>
          <a:lstStyle/>
          <a:p>
            <a:r>
              <a:rPr lang="zh-CN" altLang="en-US" sz="2600" b="1">
                <a:latin typeface="楷体" pitchFamily="49" charset="-122"/>
                <a:ea typeface="楷体" pitchFamily="49" charset="-122"/>
              </a:rPr>
              <a:t>为什么要敬业</a:t>
            </a:r>
          </a:p>
        </p:txBody>
      </p:sp>
      <p:sp>
        <p:nvSpPr>
          <p:cNvPr id="35" name="文本框 34"/>
          <p:cNvSpPr txBox="1"/>
          <p:nvPr/>
        </p:nvSpPr>
        <p:spPr>
          <a:xfrm>
            <a:off x="5317922" y="2155686"/>
            <a:ext cx="507831" cy="1280160"/>
          </a:xfrm>
          <a:prstGeom prst="rect">
            <a:avLst/>
          </a:prstGeom>
          <a:noFill/>
        </p:spPr>
        <p:txBody>
          <a:bodyPr vert="eaVert" wrap="square" lIns="68580" tIns="34290" rIns="68580" bIns="34290" rtlCol="0">
            <a:spAutoFit/>
          </a:bodyPr>
          <a:lstStyle/>
          <a:p>
            <a:r>
              <a:rPr lang="zh-CN" altLang="en-US" sz="2400" b="1">
                <a:latin typeface="楷体" pitchFamily="49" charset="-122"/>
                <a:ea typeface="楷体" pitchFamily="49" charset="-122"/>
              </a:rPr>
              <a:t>举例论证</a:t>
            </a:r>
          </a:p>
        </p:txBody>
      </p:sp>
      <p:sp>
        <p:nvSpPr>
          <p:cNvPr id="6" name="AutoShape 6"/>
          <p:cNvSpPr/>
          <p:nvPr/>
        </p:nvSpPr>
        <p:spPr>
          <a:xfrm>
            <a:off x="1131094" y="1804988"/>
            <a:ext cx="247650" cy="1954054"/>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
        <p:nvSpPr>
          <p:cNvPr id="7" name="AutoShape 6"/>
          <p:cNvSpPr/>
          <p:nvPr/>
        </p:nvSpPr>
        <p:spPr>
          <a:xfrm flipH="1">
            <a:off x="5976724" y="1704975"/>
            <a:ext cx="251460" cy="1954054"/>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heckerboard(across)">
                                      <p:cBhvr>
                                        <p:cTn id="17" dur="5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heckerboard(across)">
                                      <p:cBhvr>
                                        <p:cTn id="27" dur="500"/>
                                        <p:tgtEl>
                                          <p:spTgt spid="2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ox(in)">
                                      <p:cBhvr>
                                        <p:cTn id="36" dur="2000"/>
                                        <p:tgtEl>
                                          <p:spTgt spid="7"/>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linds(horizontal)">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6" grpId="0" animBg="1"/>
      <p:bldP spid="32" grpId="0" animBg="1"/>
      <p:bldP spid="35" grpId="0"/>
      <p:bldP spid="6" grpId="1"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p:nvPr/>
        </p:nvSpPr>
        <p:spPr>
          <a:xfrm>
            <a:off x="107504" y="1275606"/>
            <a:ext cx="8424936" cy="3112775"/>
          </a:xfrm>
          <a:prstGeom prst="rect">
            <a:avLst/>
          </a:prstGeom>
          <a:noFill/>
          <a:ln w="9525">
            <a:noFill/>
          </a:ln>
        </p:spPr>
        <p:txBody>
          <a:bodyPr wrap="square" lIns="68580" tIns="34290" rIns="68580" bIns="34290">
            <a:spAutoFit/>
          </a:bodyPr>
          <a:lstStyle/>
          <a:p>
            <a:pPr eaLnBrk="1" hangingPunct="1">
              <a:lnSpc>
                <a:spcPct val="120000"/>
              </a:lnSpc>
            </a:pPr>
            <a:r>
              <a:rPr lang="zh-CN" altLang="en-US" sz="2100" b="1">
                <a:solidFill>
                  <a:srgbClr val="0000CC"/>
                </a:solidFill>
                <a:latin typeface="楷体" pitchFamily="49" charset="-122"/>
                <a:ea typeface="楷体" pitchFamily="49" charset="-122"/>
                <a:sym typeface="Arial" panose="020B0604020202020204" pitchFamily="34" charset="0"/>
              </a:rPr>
              <a:t>    </a:t>
            </a:r>
            <a:r>
              <a:rPr lang="zh-CN" altLang="en-US" sz="2400" b="1">
                <a:solidFill>
                  <a:srgbClr val="0000CC"/>
                </a:solidFill>
                <a:latin typeface="楷体" pitchFamily="49" charset="-122"/>
                <a:ea typeface="楷体" pitchFamily="49" charset="-122"/>
                <a:sym typeface="Arial" panose="020B0604020202020204" pitchFamily="34" charset="0"/>
              </a:rPr>
              <a:t>先引用《庄子》中的语句并作</a:t>
            </a:r>
            <a:r>
              <a:rPr lang="zh-CN" altLang="en-US" sz="2400" b="1" smtClean="0">
                <a:solidFill>
                  <a:srgbClr val="0000CC"/>
                </a:solidFill>
                <a:latin typeface="楷体" pitchFamily="49" charset="-122"/>
                <a:ea typeface="楷体" pitchFamily="49" charset="-122"/>
                <a:sym typeface="Arial" panose="020B0604020202020204" pitchFamily="34" charset="0"/>
              </a:rPr>
              <a:t>阐述，再</a:t>
            </a:r>
            <a:r>
              <a:rPr lang="zh-CN" altLang="en-US" sz="2400" b="1">
                <a:solidFill>
                  <a:srgbClr val="0000CC"/>
                </a:solidFill>
                <a:latin typeface="楷体" pitchFamily="49" charset="-122"/>
                <a:ea typeface="楷体" pitchFamily="49" charset="-122"/>
                <a:sym typeface="Arial" panose="020B0604020202020204" pitchFamily="34" charset="0"/>
              </a:rPr>
              <a:t>举木匠做成一张好桌子和当总统的建设一个</a:t>
            </a:r>
            <a:r>
              <a:rPr lang="zh-CN" altLang="en-US" sz="2400" b="1" smtClean="0">
                <a:solidFill>
                  <a:srgbClr val="0000CC"/>
                </a:solidFill>
                <a:latin typeface="楷体" pitchFamily="49" charset="-122"/>
                <a:ea typeface="楷体" pitchFamily="49" charset="-122"/>
                <a:sym typeface="Arial" panose="020B0604020202020204" pitchFamily="34" charset="0"/>
              </a:rPr>
              <a:t>国家，挑</a:t>
            </a:r>
            <a:r>
              <a:rPr lang="zh-CN" altLang="en-US" sz="2400" b="1">
                <a:solidFill>
                  <a:srgbClr val="0000CC"/>
                </a:solidFill>
                <a:latin typeface="楷体" pitchFamily="49" charset="-122"/>
                <a:ea typeface="楷体" pitchFamily="49" charset="-122"/>
                <a:sym typeface="Arial" panose="020B0604020202020204" pitchFamily="34" charset="0"/>
              </a:rPr>
              <a:t>粪的把马桶收拾得</a:t>
            </a:r>
            <a:r>
              <a:rPr lang="zh-CN" altLang="en-US" sz="2400" b="1" smtClean="0">
                <a:solidFill>
                  <a:srgbClr val="0000CC"/>
                </a:solidFill>
                <a:latin typeface="楷体" pitchFamily="49" charset="-122"/>
                <a:ea typeface="楷体" pitchFamily="49" charset="-122"/>
                <a:sym typeface="Arial" panose="020B0604020202020204" pitchFamily="34" charset="0"/>
              </a:rPr>
              <a:t>干净，和</a:t>
            </a:r>
            <a:r>
              <a:rPr lang="zh-CN" altLang="en-US" sz="2400" b="1">
                <a:solidFill>
                  <a:srgbClr val="0000CC"/>
                </a:solidFill>
                <a:latin typeface="楷体" pitchFamily="49" charset="-122"/>
                <a:ea typeface="楷体" pitchFamily="49" charset="-122"/>
                <a:sym typeface="Arial" panose="020B0604020202020204" pitchFamily="34" charset="0"/>
              </a:rPr>
              <a:t>当军人的打胜一支压境的敌军这两组</a:t>
            </a:r>
            <a:r>
              <a:rPr lang="zh-CN" altLang="en-US" sz="2400" b="1" smtClean="0">
                <a:solidFill>
                  <a:srgbClr val="0000CC"/>
                </a:solidFill>
                <a:latin typeface="楷体" pitchFamily="49" charset="-122"/>
                <a:ea typeface="楷体" pitchFamily="49" charset="-122"/>
                <a:sym typeface="Arial" panose="020B0604020202020204" pitchFamily="34" charset="0"/>
              </a:rPr>
              <a:t>例子，说明</a:t>
            </a:r>
            <a:r>
              <a:rPr lang="zh-CN" altLang="en-US" sz="2400" b="1">
                <a:solidFill>
                  <a:srgbClr val="0000CC"/>
                </a:solidFill>
                <a:latin typeface="楷体" pitchFamily="49" charset="-122"/>
                <a:ea typeface="楷体" pitchFamily="49" charset="-122"/>
                <a:sym typeface="Arial" panose="020B0604020202020204" pitchFamily="34" charset="0"/>
              </a:rPr>
              <a:t>无论做什么都要“丝毫不肯分心到事外”（即“敬业”）。接着从反面论述“一个人对于自己的职业不敬”的</a:t>
            </a:r>
            <a:r>
              <a:rPr lang="zh-CN" altLang="en-US" sz="2400" b="1" smtClean="0">
                <a:solidFill>
                  <a:srgbClr val="0000CC"/>
                </a:solidFill>
                <a:latin typeface="楷体" pitchFamily="49" charset="-122"/>
                <a:ea typeface="楷体" pitchFamily="49" charset="-122"/>
                <a:sym typeface="Arial" panose="020B0604020202020204" pitchFamily="34" charset="0"/>
              </a:rPr>
              <a:t>害处，指出</a:t>
            </a:r>
            <a:r>
              <a:rPr lang="zh-CN" altLang="en-US" sz="2400" b="1">
                <a:solidFill>
                  <a:srgbClr val="0000CC"/>
                </a:solidFill>
                <a:latin typeface="楷体" pitchFamily="49" charset="-122"/>
                <a:ea typeface="楷体" pitchFamily="49" charset="-122"/>
                <a:sym typeface="Arial" panose="020B0604020202020204" pitchFamily="34" charset="0"/>
              </a:rPr>
              <a:t>“敬业</a:t>
            </a:r>
            <a:r>
              <a:rPr lang="zh-CN" altLang="en-US" sz="2400" b="1" smtClean="0">
                <a:solidFill>
                  <a:srgbClr val="0000CC"/>
                </a:solidFill>
                <a:latin typeface="楷体" pitchFamily="49" charset="-122"/>
                <a:ea typeface="楷体" pitchFamily="49" charset="-122"/>
                <a:sym typeface="Arial" panose="020B0604020202020204" pitchFamily="34" charset="0"/>
              </a:rPr>
              <a:t>主义，于</a:t>
            </a:r>
            <a:r>
              <a:rPr lang="zh-CN" altLang="en-US" sz="2400" b="1">
                <a:solidFill>
                  <a:srgbClr val="0000CC"/>
                </a:solidFill>
                <a:latin typeface="楷体" pitchFamily="49" charset="-122"/>
                <a:ea typeface="楷体" pitchFamily="49" charset="-122"/>
                <a:sym typeface="Arial" panose="020B0604020202020204" pitchFamily="34" charset="0"/>
              </a:rPr>
              <a:t>人生最为</a:t>
            </a:r>
            <a:r>
              <a:rPr lang="zh-CN" altLang="en-US" sz="2400" b="1" smtClean="0">
                <a:solidFill>
                  <a:srgbClr val="0000CC"/>
                </a:solidFill>
                <a:latin typeface="楷体" pitchFamily="49" charset="-122"/>
                <a:ea typeface="楷体" pitchFamily="49" charset="-122"/>
                <a:sym typeface="Arial" panose="020B0604020202020204" pitchFamily="34" charset="0"/>
              </a:rPr>
              <a:t>必要，又</a:t>
            </a:r>
            <a:r>
              <a:rPr lang="zh-CN" altLang="en-US" sz="2400" b="1">
                <a:solidFill>
                  <a:srgbClr val="0000CC"/>
                </a:solidFill>
                <a:latin typeface="楷体" pitchFamily="49" charset="-122"/>
                <a:ea typeface="楷体" pitchFamily="49" charset="-122"/>
                <a:sym typeface="Arial" panose="020B0604020202020204" pitchFamily="34" charset="0"/>
              </a:rPr>
              <a:t>于人生最为有利</a:t>
            </a:r>
            <a:r>
              <a:rPr lang="zh-CN" altLang="en-US" sz="2400" b="1" smtClean="0">
                <a:solidFill>
                  <a:srgbClr val="0000CC"/>
                </a:solidFill>
                <a:latin typeface="楷体" pitchFamily="49" charset="-122"/>
                <a:ea typeface="楷体" pitchFamily="49" charset="-122"/>
                <a:sym typeface="Arial" panose="020B0604020202020204" pitchFamily="34" charset="0"/>
              </a:rPr>
              <a:t>”，并</a:t>
            </a:r>
            <a:r>
              <a:rPr lang="zh-CN" altLang="en-US" sz="2400" b="1">
                <a:solidFill>
                  <a:srgbClr val="0000CC"/>
                </a:solidFill>
                <a:latin typeface="楷体" pitchFamily="49" charset="-122"/>
                <a:ea typeface="楷体" pitchFamily="49" charset="-122"/>
                <a:sym typeface="Arial" panose="020B0604020202020204" pitchFamily="34" charset="0"/>
              </a:rPr>
              <a:t>引用庄子、孔子的名言进一步强调敬业的重要。</a:t>
            </a:r>
          </a:p>
        </p:txBody>
      </p:sp>
      <p:sp>
        <p:nvSpPr>
          <p:cNvPr id="2" name="文本框 1"/>
          <p:cNvSpPr txBox="1"/>
          <p:nvPr/>
        </p:nvSpPr>
        <p:spPr>
          <a:xfrm>
            <a:off x="498714" y="699542"/>
            <a:ext cx="4341573" cy="500137"/>
          </a:xfrm>
          <a:prstGeom prst="rect">
            <a:avLst/>
          </a:prstGeom>
          <a:noFill/>
        </p:spPr>
        <p:txBody>
          <a:bodyPr wrap="none" lIns="68580" tIns="34290" rIns="68580" bIns="34290" rtlCol="0" anchor="t">
            <a:spAutoFit/>
          </a:bodyPr>
          <a:lstStyle/>
          <a:p>
            <a:r>
              <a:rPr lang="en-US" altLang="zh-CN" sz="2800" b="1">
                <a:latin typeface="宋体" panose="02010600030101010101" pitchFamily="2" charset="-122"/>
                <a:sym typeface="Arial" panose="020B0604020202020204" pitchFamily="34" charset="0"/>
              </a:rPr>
              <a:t> </a:t>
            </a:r>
            <a:r>
              <a:rPr lang="en-US" altLang="zh-CN" sz="2600" b="1" smtClean="0">
                <a:latin typeface="宋体" panose="02010600030101010101" pitchFamily="2" charset="-122"/>
                <a:sym typeface="Arial" panose="020B0604020202020204" pitchFamily="34" charset="0"/>
              </a:rPr>
              <a:t>7.</a:t>
            </a:r>
            <a:r>
              <a:rPr lang="zh-CN" altLang="en-US" sz="2600" b="1" smtClean="0">
                <a:latin typeface="宋体" panose="02010600030101010101" pitchFamily="2" charset="-122"/>
                <a:sym typeface="Arial" panose="020B0604020202020204" pitchFamily="34" charset="0"/>
              </a:rPr>
              <a:t>怎样</a:t>
            </a:r>
            <a:r>
              <a:rPr lang="zh-CN" altLang="en-US" sz="2600" b="1">
                <a:latin typeface="宋体" panose="02010600030101010101" pitchFamily="2" charset="-122"/>
                <a:sym typeface="Arial" panose="020B0604020202020204" pitchFamily="34" charset="0"/>
              </a:rPr>
              <a:t>才能做到</a:t>
            </a:r>
            <a:r>
              <a:rPr lang="zh-CN" altLang="en-US" sz="2600" b="1" smtClean="0">
                <a:latin typeface="宋体" panose="02010600030101010101" pitchFamily="2" charset="-122"/>
                <a:sym typeface="Arial" panose="020B0604020202020204" pitchFamily="34" charset="0"/>
              </a:rPr>
              <a:t>“敬业”？</a:t>
            </a:r>
            <a:endParaRPr lang="zh-CN" altLang="en-US" sz="2600" b="1">
              <a:latin typeface="宋体" panose="02010600030101010101" pitchFamily="2" charset="-122"/>
              <a:sym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4026" y="699542"/>
            <a:ext cx="8884478" cy="807913"/>
          </a:xfrm>
          <a:prstGeom prst="rect">
            <a:avLst/>
          </a:prstGeom>
          <a:noFill/>
        </p:spPr>
        <p:txBody>
          <a:bodyPr wrap="square" lIns="68580" tIns="34290" rIns="68580" bIns="34290" rtlCol="0">
            <a:spAutoFit/>
          </a:bodyPr>
          <a:lstStyle/>
          <a:p>
            <a:r>
              <a:rPr lang="en-US" altLang="zh-CN" sz="2100" b="1">
                <a:latin typeface="宋体" panose="02010600030101010101" pitchFamily="2" charset="-122"/>
                <a:cs typeface="楷体_GB2312" panose="02010609030101010101" pitchFamily="49" charset="-122"/>
              </a:rPr>
              <a:t>    </a:t>
            </a:r>
            <a:r>
              <a:rPr lang="en-US" altLang="zh-CN" sz="2400" b="1" smtClean="0">
                <a:latin typeface="宋体" panose="02010600030101010101" pitchFamily="2" charset="-122"/>
                <a:cs typeface="楷体_GB2312" panose="02010609030101010101" pitchFamily="49" charset="-122"/>
              </a:rPr>
              <a:t>8.</a:t>
            </a:r>
            <a:r>
              <a:rPr lang="zh-CN" altLang="en-US" sz="2400" b="1">
                <a:latin typeface="宋体" panose="02010600030101010101" pitchFamily="2" charset="-122"/>
                <a:cs typeface="楷体_GB2312" panose="02010609030101010101" pitchFamily="49" charset="-122"/>
              </a:rPr>
              <a:t>阅读课文第</a:t>
            </a:r>
            <a:r>
              <a:rPr lang="en-US" altLang="zh-CN" sz="2400" b="1">
                <a:latin typeface="宋体" panose="02010600030101010101" pitchFamily="2" charset="-122"/>
                <a:cs typeface="楷体_GB2312" panose="02010609030101010101" pitchFamily="49" charset="-122"/>
              </a:rPr>
              <a:t>8</a:t>
            </a:r>
            <a:r>
              <a:rPr lang="zh-CN" altLang="en-US" sz="2400" b="1" smtClean="0">
                <a:latin typeface="宋体" panose="02010600030101010101" pitchFamily="2" charset="-122"/>
                <a:cs typeface="楷体_GB2312" panose="02010609030101010101" pitchFamily="49" charset="-122"/>
              </a:rPr>
              <a:t>段，谈谈</a:t>
            </a:r>
            <a:r>
              <a:rPr lang="zh-CN" altLang="en-US" sz="2400" b="1">
                <a:latin typeface="宋体" panose="02010600030101010101" pitchFamily="2" charset="-122"/>
                <a:cs typeface="楷体_GB2312" panose="02010609030101010101" pitchFamily="49" charset="-122"/>
              </a:rPr>
              <a:t>为什么要</a:t>
            </a:r>
            <a:r>
              <a:rPr lang="en-US" altLang="zh-CN" sz="2400" b="1">
                <a:latin typeface="宋体" panose="02010600030101010101" pitchFamily="2" charset="-122"/>
                <a:cs typeface="楷体_GB2312" panose="02010609030101010101" pitchFamily="49" charset="-122"/>
              </a:rPr>
              <a:t>“</a:t>
            </a:r>
            <a:r>
              <a:rPr lang="zh-CN" altLang="en-US" sz="2400" b="1">
                <a:latin typeface="宋体" panose="02010600030101010101" pitchFamily="2" charset="-122"/>
                <a:cs typeface="楷体_GB2312" panose="02010609030101010101" pitchFamily="49" charset="-122"/>
              </a:rPr>
              <a:t>乐业</a:t>
            </a:r>
            <a:r>
              <a:rPr lang="en-US" altLang="zh-CN" sz="2400" b="1" smtClean="0">
                <a:latin typeface="宋体" panose="02010600030101010101" pitchFamily="2" charset="-122"/>
                <a:cs typeface="楷体_GB2312" panose="02010609030101010101" pitchFamily="49" charset="-122"/>
              </a:rPr>
              <a:t>”</a:t>
            </a:r>
            <a:r>
              <a:rPr lang="zh-CN" altLang="en-US" sz="2400" b="1" smtClean="0">
                <a:latin typeface="宋体" panose="02010600030101010101" pitchFamily="2" charset="-122"/>
                <a:cs typeface="楷体_GB2312" panose="02010609030101010101" pitchFamily="49" charset="-122"/>
              </a:rPr>
              <a:t>？怎样</a:t>
            </a:r>
            <a:r>
              <a:rPr lang="zh-CN" altLang="en-US" sz="2400" b="1">
                <a:latin typeface="宋体" panose="02010600030101010101" pitchFamily="2" charset="-122"/>
                <a:cs typeface="楷体_GB2312" panose="02010609030101010101" pitchFamily="49" charset="-122"/>
              </a:rPr>
              <a:t>才能做到</a:t>
            </a:r>
            <a:r>
              <a:rPr lang="en-US" altLang="zh-CN" sz="2400" b="1">
                <a:latin typeface="宋体" panose="02010600030101010101" pitchFamily="2" charset="-122"/>
                <a:cs typeface="楷体_GB2312" panose="02010609030101010101" pitchFamily="49" charset="-122"/>
              </a:rPr>
              <a:t>“</a:t>
            </a:r>
            <a:r>
              <a:rPr lang="zh-CN" altLang="en-US" sz="2400" b="1">
                <a:latin typeface="宋体" panose="02010600030101010101" pitchFamily="2" charset="-122"/>
                <a:cs typeface="楷体_GB2312" panose="02010609030101010101" pitchFamily="49" charset="-122"/>
              </a:rPr>
              <a:t>乐业</a:t>
            </a:r>
            <a:r>
              <a:rPr lang="en-US" altLang="zh-CN" sz="2400" b="1" smtClean="0">
                <a:latin typeface="宋体" panose="02010600030101010101" pitchFamily="2" charset="-122"/>
                <a:cs typeface="楷体_GB2312" panose="02010609030101010101" pitchFamily="49" charset="-122"/>
              </a:rPr>
              <a:t>”</a:t>
            </a:r>
            <a:r>
              <a:rPr lang="zh-CN" altLang="en-US" sz="2400" b="1" smtClean="0">
                <a:latin typeface="宋体" panose="02010600030101010101" pitchFamily="2" charset="-122"/>
                <a:cs typeface="楷体_GB2312" panose="02010609030101010101" pitchFamily="49" charset="-122"/>
              </a:rPr>
              <a:t>？</a:t>
            </a:r>
            <a:endParaRPr lang="zh-CN" altLang="en-US" sz="2400" b="1">
              <a:latin typeface="宋体" panose="02010600030101010101" pitchFamily="2" charset="-122"/>
              <a:cs typeface="楷体_GB2312" panose="02010609030101010101" pitchFamily="49" charset="-122"/>
            </a:endParaRPr>
          </a:p>
        </p:txBody>
      </p:sp>
      <p:sp>
        <p:nvSpPr>
          <p:cNvPr id="24612" name="文本框 45"/>
          <p:cNvSpPr txBox="1"/>
          <p:nvPr/>
        </p:nvSpPr>
        <p:spPr>
          <a:xfrm rot="-1380000">
            <a:off x="2404475" y="1569009"/>
            <a:ext cx="266740" cy="100027"/>
          </a:xfrm>
          <a:prstGeom prst="rect">
            <a:avLst/>
          </a:prstGeom>
          <a:noFill/>
          <a:ln w="9525">
            <a:noFill/>
          </a:ln>
        </p:spPr>
        <p:txBody>
          <a:bodyPr wrap="none" lIns="68580" tIns="34290" rIns="68580" bIns="34290">
            <a:spAutoFit/>
          </a:bodyPr>
          <a:lstStyle/>
          <a:p>
            <a:pPr>
              <a:buFont typeface="Arial" panose="020B0604020202020204" pitchFamily="34" charset="0"/>
              <a:buNone/>
            </a:pPr>
            <a:r>
              <a:rPr lang="zh-CN" altLang="zh-CN" sz="200">
                <a:solidFill>
                  <a:srgbClr val="FFFFFF"/>
                </a:solidFill>
              </a:rPr>
              <a:t>状元成才路</a:t>
            </a:r>
          </a:p>
        </p:txBody>
      </p:sp>
      <p:sp>
        <p:nvSpPr>
          <p:cNvPr id="23555" name="Text Box 3"/>
          <p:cNvSpPr txBox="1"/>
          <p:nvPr/>
        </p:nvSpPr>
        <p:spPr>
          <a:xfrm>
            <a:off x="1595347" y="1524725"/>
            <a:ext cx="1489234" cy="876300"/>
          </a:xfrm>
          <a:prstGeom prst="rect">
            <a:avLst/>
          </a:prstGeom>
          <a:solidFill>
            <a:srgbClr val="FFFF00"/>
          </a:solidFill>
          <a:ln w="9525">
            <a:noFill/>
          </a:ln>
        </p:spPr>
        <p:txBody>
          <a:bodyPr wrap="square" lIns="68580" tIns="34290" rIns="68580" bIns="34290">
            <a:spAutoFit/>
          </a:bodyPr>
          <a:lstStyle/>
          <a:p>
            <a:pPr algn="ctr">
              <a:spcBef>
                <a:spcPct val="50000"/>
              </a:spcBef>
            </a:pPr>
            <a:r>
              <a:rPr lang="zh-CN" altLang="en-US" sz="2100" b="1">
                <a:latin typeface="楷体" pitchFamily="49" charset="-122"/>
                <a:ea typeface="楷体" pitchFamily="49" charset="-122"/>
              </a:rPr>
              <a:t>阐述人生</a:t>
            </a:r>
            <a:endParaRPr lang="en-US" altLang="zh-CN" sz="2100" b="1">
              <a:latin typeface="楷体" pitchFamily="49" charset="-122"/>
              <a:ea typeface="楷体" pitchFamily="49" charset="-122"/>
            </a:endParaRPr>
          </a:p>
          <a:p>
            <a:pPr algn="ctr">
              <a:spcBef>
                <a:spcPct val="50000"/>
              </a:spcBef>
            </a:pPr>
            <a:r>
              <a:rPr lang="zh-CN" altLang="en-US" sz="2100" b="1">
                <a:latin typeface="楷体" pitchFamily="49" charset="-122"/>
                <a:ea typeface="楷体" pitchFamily="49" charset="-122"/>
              </a:rPr>
              <a:t>苦乐缘由</a:t>
            </a:r>
          </a:p>
        </p:txBody>
      </p:sp>
      <p:sp>
        <p:nvSpPr>
          <p:cNvPr id="23556" name="Text Box 4"/>
          <p:cNvSpPr txBox="1"/>
          <p:nvPr/>
        </p:nvSpPr>
        <p:spPr>
          <a:xfrm>
            <a:off x="5207703" y="1628548"/>
            <a:ext cx="966475" cy="780214"/>
          </a:xfrm>
          <a:prstGeom prst="rect">
            <a:avLst/>
          </a:prstGeom>
          <a:noFill/>
          <a:ln w="9525">
            <a:noFill/>
          </a:ln>
        </p:spPr>
        <p:txBody>
          <a:bodyPr wrap="square" lIns="68580" tIns="34290" rIns="68580" bIns="34290">
            <a:spAutoFit/>
          </a:bodyPr>
          <a:lstStyle/>
          <a:p>
            <a:pPr>
              <a:lnSpc>
                <a:spcPct val="110000"/>
              </a:lnSpc>
            </a:pPr>
            <a:r>
              <a:rPr lang="zh-CN" altLang="en-US" sz="2100" b="1">
                <a:latin typeface="楷体" pitchFamily="49" charset="-122"/>
                <a:ea typeface="楷体" pitchFamily="49" charset="-122"/>
              </a:rPr>
              <a:t>正面说</a:t>
            </a:r>
          </a:p>
          <a:p>
            <a:pPr>
              <a:lnSpc>
                <a:spcPct val="110000"/>
              </a:lnSpc>
            </a:pPr>
            <a:r>
              <a:rPr lang="zh-CN" altLang="en-US" sz="2100" b="1">
                <a:latin typeface="楷体" pitchFamily="49" charset="-122"/>
                <a:ea typeface="楷体" pitchFamily="49" charset="-122"/>
              </a:rPr>
              <a:t>理论证</a:t>
            </a:r>
          </a:p>
        </p:txBody>
      </p:sp>
      <p:sp>
        <p:nvSpPr>
          <p:cNvPr id="23557" name="Text Box 5"/>
          <p:cNvSpPr txBox="1"/>
          <p:nvPr/>
        </p:nvSpPr>
        <p:spPr>
          <a:xfrm>
            <a:off x="1518671" y="3256370"/>
            <a:ext cx="1842135" cy="391478"/>
          </a:xfrm>
          <a:prstGeom prst="rect">
            <a:avLst/>
          </a:prstGeom>
          <a:solidFill>
            <a:srgbClr val="FFFF00"/>
          </a:solidFill>
          <a:ln w="9525">
            <a:noFill/>
          </a:ln>
        </p:spPr>
        <p:txBody>
          <a:bodyPr wrap="square" lIns="68580" tIns="34290" rIns="68580" bIns="34290">
            <a:spAutoFit/>
          </a:bodyPr>
          <a:lstStyle/>
          <a:p>
            <a:pPr>
              <a:spcBef>
                <a:spcPct val="50000"/>
              </a:spcBef>
            </a:pPr>
            <a:r>
              <a:rPr lang="zh-CN" altLang="en-US" sz="2100" b="1">
                <a:latin typeface="楷体" pitchFamily="49" charset="-122"/>
                <a:ea typeface="楷体" pitchFamily="49" charset="-122"/>
              </a:rPr>
              <a:t>两种人生表现</a:t>
            </a:r>
          </a:p>
        </p:txBody>
      </p:sp>
      <p:sp>
        <p:nvSpPr>
          <p:cNvPr id="23558" name="AutoShape 6"/>
          <p:cNvSpPr/>
          <p:nvPr/>
        </p:nvSpPr>
        <p:spPr>
          <a:xfrm>
            <a:off x="3360806" y="3062536"/>
            <a:ext cx="135731" cy="861060"/>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
        <p:nvSpPr>
          <p:cNvPr id="23559" name="Text Box 7"/>
          <p:cNvSpPr txBox="1"/>
          <p:nvPr/>
        </p:nvSpPr>
        <p:spPr>
          <a:xfrm>
            <a:off x="3581890" y="2596574"/>
            <a:ext cx="1256340" cy="623248"/>
          </a:xfrm>
          <a:prstGeom prst="rect">
            <a:avLst/>
          </a:prstGeom>
        </p:spPr>
        <p:style>
          <a:lnRef idx="1">
            <a:schemeClr val="accent1"/>
          </a:lnRef>
          <a:fillRef idx="2">
            <a:schemeClr val="accent1"/>
          </a:fillRef>
          <a:effectRef idx="1">
            <a:schemeClr val="accent1"/>
          </a:effectRef>
          <a:fontRef idx="minor">
            <a:schemeClr val="dk1"/>
          </a:fontRef>
        </p:style>
        <p:txBody>
          <a:bodyPr wrap="square" lIns="68580" tIns="34290" rIns="68580" bIns="34290">
            <a:spAutoFit/>
          </a:bodyPr>
          <a:lstStyle/>
          <a:p>
            <a:pPr>
              <a:spcBef>
                <a:spcPct val="50000"/>
              </a:spcBef>
            </a:pPr>
            <a:r>
              <a:rPr lang="zh-CN" altLang="en-US" b="1" smtClean="0">
                <a:latin typeface="楷体" pitchFamily="49" charset="-122"/>
                <a:ea typeface="楷体" pitchFamily="49" charset="-122"/>
              </a:rPr>
              <a:t>无业游民，日子</a:t>
            </a:r>
            <a:r>
              <a:rPr lang="zh-CN" altLang="en-US" b="1">
                <a:latin typeface="楷体" pitchFamily="49" charset="-122"/>
                <a:ea typeface="楷体" pitchFamily="49" charset="-122"/>
              </a:rPr>
              <a:t>难过</a:t>
            </a:r>
          </a:p>
        </p:txBody>
      </p:sp>
      <p:sp>
        <p:nvSpPr>
          <p:cNvPr id="23560" name="Text Box 8"/>
          <p:cNvSpPr txBox="1"/>
          <p:nvPr/>
        </p:nvSpPr>
        <p:spPr>
          <a:xfrm>
            <a:off x="3581891" y="3676694"/>
            <a:ext cx="1301297" cy="623248"/>
          </a:xfrm>
          <a:prstGeom prst="rect">
            <a:avLst/>
          </a:prstGeom>
        </p:spPr>
        <p:style>
          <a:lnRef idx="1">
            <a:schemeClr val="accent1"/>
          </a:lnRef>
          <a:fillRef idx="2">
            <a:schemeClr val="accent1"/>
          </a:fillRef>
          <a:effectRef idx="1">
            <a:schemeClr val="accent1"/>
          </a:effectRef>
          <a:fontRef idx="minor">
            <a:schemeClr val="dk1"/>
          </a:fontRef>
        </p:style>
        <p:txBody>
          <a:bodyPr wrap="square" lIns="68580" tIns="34290" rIns="68580" bIns="34290">
            <a:spAutoFit/>
          </a:bodyPr>
          <a:lstStyle/>
          <a:p>
            <a:pPr>
              <a:spcBef>
                <a:spcPct val="50000"/>
              </a:spcBef>
            </a:pPr>
            <a:r>
              <a:rPr lang="zh-CN" altLang="en-US" b="1">
                <a:latin typeface="楷体" pitchFamily="49" charset="-122"/>
                <a:ea typeface="楷体" pitchFamily="49" charset="-122"/>
              </a:rPr>
              <a:t>厌恶</a:t>
            </a:r>
            <a:r>
              <a:rPr lang="zh-CN" altLang="en-US" b="1" smtClean="0">
                <a:latin typeface="楷体" pitchFamily="49" charset="-122"/>
                <a:ea typeface="楷体" pitchFamily="49" charset="-122"/>
              </a:rPr>
              <a:t>本业，逃脱</a:t>
            </a:r>
            <a:r>
              <a:rPr lang="zh-CN" altLang="en-US" b="1">
                <a:latin typeface="楷体" pitchFamily="49" charset="-122"/>
                <a:ea typeface="楷体" pitchFamily="49" charset="-122"/>
              </a:rPr>
              <a:t>不得</a:t>
            </a:r>
          </a:p>
        </p:txBody>
      </p:sp>
      <p:sp>
        <p:nvSpPr>
          <p:cNvPr id="23562" name="Text Box 10"/>
          <p:cNvSpPr txBox="1"/>
          <p:nvPr/>
        </p:nvSpPr>
        <p:spPr>
          <a:xfrm>
            <a:off x="5207703" y="3082628"/>
            <a:ext cx="1134126" cy="780214"/>
          </a:xfrm>
          <a:prstGeom prst="rect">
            <a:avLst/>
          </a:prstGeom>
          <a:noFill/>
          <a:ln w="9525">
            <a:noFill/>
          </a:ln>
        </p:spPr>
        <p:txBody>
          <a:bodyPr wrap="square" lIns="68580" tIns="34290" rIns="68580" bIns="34290">
            <a:spAutoFit/>
          </a:bodyPr>
          <a:lstStyle/>
          <a:p>
            <a:pPr>
              <a:lnSpc>
                <a:spcPct val="110000"/>
              </a:lnSpc>
            </a:pPr>
            <a:r>
              <a:rPr lang="zh-CN" altLang="en-US" sz="2100" b="1">
                <a:latin typeface="楷体" pitchFamily="49" charset="-122"/>
                <a:ea typeface="楷体" pitchFamily="49" charset="-122"/>
              </a:rPr>
              <a:t>反面举</a:t>
            </a:r>
          </a:p>
          <a:p>
            <a:pPr>
              <a:lnSpc>
                <a:spcPct val="110000"/>
              </a:lnSpc>
            </a:pPr>
            <a:r>
              <a:rPr lang="zh-CN" altLang="en-US" sz="2100" b="1">
                <a:latin typeface="楷体" pitchFamily="49" charset="-122"/>
                <a:ea typeface="楷体" pitchFamily="49" charset="-122"/>
              </a:rPr>
              <a:t>例论证</a:t>
            </a:r>
          </a:p>
        </p:txBody>
      </p:sp>
      <p:sp>
        <p:nvSpPr>
          <p:cNvPr id="23563" name="Text Box 11"/>
          <p:cNvSpPr txBox="1"/>
          <p:nvPr/>
        </p:nvSpPr>
        <p:spPr>
          <a:xfrm>
            <a:off x="6660232" y="1750769"/>
            <a:ext cx="1927672" cy="1685077"/>
          </a:xfrm>
          <a:prstGeom prst="rect">
            <a:avLst/>
          </a:prstGeom>
          <a:solidFill>
            <a:schemeClr val="accent5">
              <a:lumMod val="20000"/>
              <a:lumOff val="80000"/>
            </a:schemeClr>
          </a:solidFill>
          <a:ln w="9525">
            <a:solidFill>
              <a:srgbClr val="3333FF"/>
            </a:solidFill>
          </a:ln>
        </p:spPr>
        <p:txBody>
          <a:bodyPr vert="horz" wrap="square" lIns="68580" tIns="34290" rIns="68580" bIns="34290">
            <a:spAutoFit/>
          </a:bodyPr>
          <a:lstStyle/>
          <a:p>
            <a:pPr>
              <a:spcBef>
                <a:spcPct val="50000"/>
              </a:spcBef>
            </a:pPr>
            <a:r>
              <a:rPr lang="zh-CN" altLang="en-US" sz="2100" b="1">
                <a:latin typeface="楷体" pitchFamily="49" charset="-122"/>
                <a:ea typeface="楷体" pitchFamily="49" charset="-122"/>
              </a:rPr>
              <a:t>强调要“乐业”的</a:t>
            </a:r>
            <a:r>
              <a:rPr lang="zh-CN" altLang="en-US" sz="2100" b="1" smtClean="0">
                <a:latin typeface="楷体" pitchFamily="49" charset="-122"/>
                <a:ea typeface="楷体" pitchFamily="49" charset="-122"/>
              </a:rPr>
              <a:t>原因：“乐业”</a:t>
            </a:r>
            <a:r>
              <a:rPr lang="zh-CN" altLang="en-US" sz="2100" b="1">
                <a:latin typeface="楷体" pitchFamily="49" charset="-122"/>
                <a:ea typeface="楷体" pitchFamily="49" charset="-122"/>
              </a:rPr>
              <a:t>才是人生更高的境界和</a:t>
            </a:r>
            <a:r>
              <a:rPr lang="zh-CN" altLang="en-US" sz="2100" b="1" smtClean="0">
                <a:latin typeface="楷体" pitchFamily="49" charset="-122"/>
                <a:ea typeface="楷体" pitchFamily="49" charset="-122"/>
              </a:rPr>
              <a:t>价值</a:t>
            </a:r>
            <a:endParaRPr lang="zh-CN" altLang="en-US" sz="2100" b="1">
              <a:latin typeface="楷体" pitchFamily="49" charset="-122"/>
              <a:ea typeface="楷体" pitchFamily="49" charset="-122"/>
            </a:endParaRPr>
          </a:p>
        </p:txBody>
      </p:sp>
      <p:sp>
        <p:nvSpPr>
          <p:cNvPr id="23564" name="AutoShape 12"/>
          <p:cNvSpPr/>
          <p:nvPr/>
        </p:nvSpPr>
        <p:spPr>
          <a:xfrm>
            <a:off x="6214179" y="1840490"/>
            <a:ext cx="230029" cy="1594485"/>
          </a:xfrm>
          <a:prstGeom prst="rightBrace">
            <a:avLst>
              <a:gd name="adj1" fmla="val 36658"/>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
        <p:nvSpPr>
          <p:cNvPr id="23565" name="Line 13"/>
          <p:cNvSpPr/>
          <p:nvPr/>
        </p:nvSpPr>
        <p:spPr>
          <a:xfrm>
            <a:off x="3084581" y="1952636"/>
            <a:ext cx="485775" cy="0"/>
          </a:xfrm>
          <a:prstGeom prst="line">
            <a:avLst/>
          </a:prstGeom>
          <a:ln w="57150" cap="flat" cmpd="sng">
            <a:solidFill>
              <a:schemeClr val="tx1"/>
            </a:solidFill>
            <a:prstDash val="solid"/>
            <a:headEnd type="none" w="med" len="med"/>
            <a:tailEnd type="none" w="med" len="med"/>
          </a:ln>
        </p:spPr>
        <p:txBody>
          <a:bodyPr/>
          <a:lstStyle/>
          <a:p>
            <a:endParaRPr/>
          </a:p>
        </p:txBody>
      </p:sp>
      <p:sp>
        <p:nvSpPr>
          <p:cNvPr id="23572" name="Text Box 20"/>
          <p:cNvSpPr txBox="1"/>
          <p:nvPr/>
        </p:nvSpPr>
        <p:spPr>
          <a:xfrm>
            <a:off x="3570356" y="1524725"/>
            <a:ext cx="1554480" cy="732949"/>
          </a:xfrm>
          <a:prstGeom prst="rect">
            <a:avLst/>
          </a:prstGeom>
        </p:spPr>
        <p:style>
          <a:lnRef idx="1">
            <a:schemeClr val="accent1"/>
          </a:lnRef>
          <a:fillRef idx="2">
            <a:schemeClr val="accent1"/>
          </a:fillRef>
          <a:effectRef idx="1">
            <a:schemeClr val="accent1"/>
          </a:effectRef>
          <a:fontRef idx="minor">
            <a:schemeClr val="dk1"/>
          </a:fontRef>
        </p:style>
        <p:txBody>
          <a:bodyPr wrap="square" lIns="68580" tIns="34290" rIns="68580" bIns="34290">
            <a:spAutoFit/>
          </a:bodyPr>
          <a:lstStyle/>
          <a:p>
            <a:pPr>
              <a:lnSpc>
                <a:spcPct val="120000"/>
              </a:lnSpc>
            </a:pPr>
            <a:r>
              <a:rPr lang="zh-CN" altLang="en-US" b="1">
                <a:latin typeface="楷体" pitchFamily="49" charset="-122"/>
                <a:ea typeface="楷体" pitchFamily="49" charset="-122"/>
              </a:rPr>
              <a:t>在于主观的</a:t>
            </a:r>
            <a:r>
              <a:rPr lang="zh-CN" altLang="en-US" b="1" smtClean="0">
                <a:latin typeface="楷体" pitchFamily="49" charset="-122"/>
                <a:ea typeface="楷体" pitchFamily="49" charset="-122"/>
              </a:rPr>
              <a:t>心，不在</a:t>
            </a:r>
            <a:r>
              <a:rPr lang="zh-CN" altLang="en-US" b="1">
                <a:latin typeface="楷体" pitchFamily="49" charset="-122"/>
                <a:ea typeface="楷体" pitchFamily="49" charset="-122"/>
              </a:rPr>
              <a:t>客观的事</a:t>
            </a:r>
          </a:p>
        </p:txBody>
      </p:sp>
      <p:sp>
        <p:nvSpPr>
          <p:cNvPr id="5" name="文本框 4"/>
          <p:cNvSpPr txBox="1"/>
          <p:nvPr/>
        </p:nvSpPr>
        <p:spPr>
          <a:xfrm>
            <a:off x="565394" y="1707654"/>
            <a:ext cx="507831" cy="1955396"/>
          </a:xfrm>
          <a:prstGeom prst="rect">
            <a:avLst/>
          </a:prstGeom>
          <a:solidFill>
            <a:schemeClr val="accent5">
              <a:lumMod val="20000"/>
              <a:lumOff val="80000"/>
            </a:schemeClr>
          </a:solidFill>
        </p:spPr>
        <p:txBody>
          <a:bodyPr vert="eaVert" wrap="square" lIns="68580" tIns="34290" rIns="68580" bIns="34290" rtlCol="0">
            <a:spAutoFit/>
          </a:bodyPr>
          <a:lstStyle/>
          <a:p>
            <a:r>
              <a:rPr lang="zh-CN" altLang="en-US" sz="2400" b="1">
                <a:latin typeface="楷体" pitchFamily="49" charset="-122"/>
                <a:ea typeface="楷体" pitchFamily="49" charset="-122"/>
              </a:rPr>
              <a:t>为什么要乐业</a:t>
            </a:r>
          </a:p>
        </p:txBody>
      </p:sp>
      <p:sp>
        <p:nvSpPr>
          <p:cNvPr id="6" name="AutoShape 6"/>
          <p:cNvSpPr/>
          <p:nvPr/>
        </p:nvSpPr>
        <p:spPr>
          <a:xfrm>
            <a:off x="1246256" y="1786485"/>
            <a:ext cx="229400" cy="1731347"/>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23555"/>
                                        </p:tgtEl>
                                        <p:attrNameLst>
                                          <p:attrName>style.visibility</p:attrName>
                                        </p:attrNameLst>
                                      </p:cBhvr>
                                      <p:to>
                                        <p:strVal val="visible"/>
                                      </p:to>
                                    </p:set>
                                    <p:anim calcmode="lin" valueType="num">
                                      <p:cBhvr>
                                        <p:cTn id="12" dur="1000" fill="hold"/>
                                        <p:tgtEl>
                                          <p:spTgt spid="23555"/>
                                        </p:tgtEl>
                                        <p:attrNameLst>
                                          <p:attrName>ppt_w</p:attrName>
                                        </p:attrNameLst>
                                      </p:cBhvr>
                                      <p:tavLst>
                                        <p:tav tm="0">
                                          <p:val>
                                            <p:fltVal val="0"/>
                                          </p:val>
                                        </p:tav>
                                        <p:tav tm="100000">
                                          <p:val>
                                            <p:strVal val="#ppt_w"/>
                                          </p:val>
                                        </p:tav>
                                      </p:tavLst>
                                    </p:anim>
                                    <p:anim calcmode="lin" valueType="num">
                                      <p:cBhvr>
                                        <p:cTn id="13" dur="1000" fill="hold"/>
                                        <p:tgtEl>
                                          <p:spTgt spid="23555"/>
                                        </p:tgtEl>
                                        <p:attrNameLst>
                                          <p:attrName>ppt_h</p:attrName>
                                        </p:attrNameLst>
                                      </p:cBhvr>
                                      <p:tavLst>
                                        <p:tav tm="0">
                                          <p:val>
                                            <p:fltVal val="0"/>
                                          </p:val>
                                        </p:tav>
                                        <p:tav tm="100000">
                                          <p:val>
                                            <p:strVal val="#ppt_h"/>
                                          </p:val>
                                        </p:tav>
                                      </p:tavLst>
                                    </p:anim>
                                    <p:anim calcmode="lin" valueType="num">
                                      <p:cBhvr>
                                        <p:cTn id="14" dur="1000" fill="hold"/>
                                        <p:tgtEl>
                                          <p:spTgt spid="23555"/>
                                        </p:tgtEl>
                                        <p:attrNameLst>
                                          <p:attrName>style.rotation</p:attrName>
                                        </p:attrNameLst>
                                      </p:cBhvr>
                                      <p:tavLst>
                                        <p:tav tm="0">
                                          <p:val>
                                            <p:fltVal val="90"/>
                                          </p:val>
                                        </p:tav>
                                        <p:tav tm="100000">
                                          <p:val>
                                            <p:fltVal val="0"/>
                                          </p:val>
                                        </p:tav>
                                      </p:tavLst>
                                    </p:anim>
                                    <p:animEffect transition="in" filter="fade">
                                      <p:cBhvr>
                                        <p:cTn id="15" dur="1000"/>
                                        <p:tgtEl>
                                          <p:spTgt spid="2355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nodeType="clickEffect">
                                  <p:stCondLst>
                                    <p:cond delay="0"/>
                                  </p:stCondLst>
                                  <p:childTnLst>
                                    <p:set>
                                      <p:cBhvr>
                                        <p:cTn id="19" dur="1" fill="hold">
                                          <p:stCondLst>
                                            <p:cond delay="0"/>
                                          </p:stCondLst>
                                        </p:cTn>
                                        <p:tgtEl>
                                          <p:spTgt spid="23565"/>
                                        </p:tgtEl>
                                        <p:attrNameLst>
                                          <p:attrName>style.visibility</p:attrName>
                                        </p:attrNameLst>
                                      </p:cBhvr>
                                      <p:to>
                                        <p:strVal val="visible"/>
                                      </p:to>
                                    </p:set>
                                    <p:animEffect transition="in" filter="diamond(in)">
                                      <p:cBhvr>
                                        <p:cTn id="20" dur="2000"/>
                                        <p:tgtEl>
                                          <p:spTgt spid="2356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23572"/>
                                        </p:tgtEl>
                                        <p:attrNameLst>
                                          <p:attrName>style.visibility</p:attrName>
                                        </p:attrNameLst>
                                      </p:cBhvr>
                                      <p:to>
                                        <p:strVal val="visible"/>
                                      </p:to>
                                    </p:set>
                                    <p:anim calcmode="discrete" valueType="clr">
                                      <p:cBhvr override="childStyle">
                                        <p:cTn id="25" dur="100"/>
                                        <p:tgtEl>
                                          <p:spTgt spid="23572"/>
                                        </p:tgtEl>
                                        <p:attrNameLst>
                                          <p:attrName>style.color</p:attrName>
                                        </p:attrNameLst>
                                      </p:cBhvr>
                                      <p:tavLst>
                                        <p:tav tm="0">
                                          <p:val>
                                            <p:clrVal>
                                              <a:schemeClr val="accent2"/>
                                            </p:clrVal>
                                          </p:val>
                                        </p:tav>
                                        <p:tav tm="50000">
                                          <p:val>
                                            <p:clrVal>
                                              <a:schemeClr val="hlink"/>
                                            </p:clrVal>
                                          </p:val>
                                        </p:tav>
                                      </p:tavLst>
                                    </p:anim>
                                    <p:anim calcmode="discrete" valueType="clr">
                                      <p:cBhvr>
                                        <p:cTn id="26" dur="100"/>
                                        <p:tgtEl>
                                          <p:spTgt spid="23572"/>
                                        </p:tgtEl>
                                        <p:attrNameLst>
                                          <p:attrName>fillcolor</p:attrName>
                                        </p:attrNameLst>
                                      </p:cBhvr>
                                      <p:tavLst>
                                        <p:tav tm="0">
                                          <p:val>
                                            <p:clrVal>
                                              <a:schemeClr val="accent2"/>
                                            </p:clrVal>
                                          </p:val>
                                        </p:tav>
                                        <p:tav tm="50000">
                                          <p:val>
                                            <p:clrVal>
                                              <a:schemeClr val="hlink"/>
                                            </p:clrVal>
                                          </p:val>
                                        </p:tav>
                                      </p:tavLst>
                                    </p:anim>
                                    <p:set>
                                      <p:cBhvr>
                                        <p:cTn id="27" dur="100"/>
                                        <p:tgtEl>
                                          <p:spTgt spid="23572"/>
                                        </p:tgtEl>
                                        <p:attrNameLst>
                                          <p:attrName>fill.type</p:attrName>
                                        </p:attrNameLst>
                                      </p:cBhvr>
                                      <p:to>
                                        <p:strVal val="solid"/>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23556"/>
                                        </p:tgtEl>
                                        <p:attrNameLst>
                                          <p:attrName>style.visibility</p:attrName>
                                        </p:attrNameLst>
                                      </p:cBhvr>
                                      <p:to>
                                        <p:strVal val="visible"/>
                                      </p:to>
                                    </p:set>
                                    <p:animEffect transition="in" filter="fade">
                                      <p:cBhvr>
                                        <p:cTn id="32" dur="1000"/>
                                        <p:tgtEl>
                                          <p:spTgt spid="23556"/>
                                        </p:tgtEl>
                                      </p:cBhvr>
                                    </p:animEffect>
                                    <p:anim calcmode="lin" valueType="num">
                                      <p:cBhvr>
                                        <p:cTn id="33" dur="1000" fill="hold"/>
                                        <p:tgtEl>
                                          <p:spTgt spid="23556"/>
                                        </p:tgtEl>
                                        <p:attrNameLst>
                                          <p:attrName>ppt_x</p:attrName>
                                        </p:attrNameLst>
                                      </p:cBhvr>
                                      <p:tavLst>
                                        <p:tav tm="0">
                                          <p:val>
                                            <p:strVal val="#ppt_x"/>
                                          </p:val>
                                        </p:tav>
                                        <p:tav tm="100000">
                                          <p:val>
                                            <p:strVal val="#ppt_x"/>
                                          </p:val>
                                        </p:tav>
                                      </p:tavLst>
                                    </p:anim>
                                    <p:anim calcmode="lin" valueType="num">
                                      <p:cBhvr>
                                        <p:cTn id="3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1" presetClass="entr" presetSubtype="0" fill="hold" grpId="0" nodeType="clickEffect">
                                  <p:stCondLst>
                                    <p:cond delay="0"/>
                                  </p:stCondLst>
                                  <p:iterate type="lt">
                                    <p:tmPct val="5000"/>
                                  </p:iterate>
                                  <p:childTnLst>
                                    <p:set>
                                      <p:cBhvr>
                                        <p:cTn id="38" dur="1" fill="hold">
                                          <p:stCondLst>
                                            <p:cond delay="0"/>
                                          </p:stCondLst>
                                        </p:cTn>
                                        <p:tgtEl>
                                          <p:spTgt spid="23557"/>
                                        </p:tgtEl>
                                        <p:attrNameLst>
                                          <p:attrName>style.visibility</p:attrName>
                                        </p:attrNameLst>
                                      </p:cBhvr>
                                      <p:to>
                                        <p:strVal val="visible"/>
                                      </p:to>
                                    </p:set>
                                    <p:anim calcmode="lin" valueType="num">
                                      <p:cBhvr>
                                        <p:cTn id="39" dur="1000" fill="hold"/>
                                        <p:tgtEl>
                                          <p:spTgt spid="23557"/>
                                        </p:tgtEl>
                                        <p:attrNameLst>
                                          <p:attrName>ppt_w</p:attrName>
                                        </p:attrNameLst>
                                      </p:cBhvr>
                                      <p:tavLst>
                                        <p:tav tm="0">
                                          <p:val>
                                            <p:fltVal val="0"/>
                                          </p:val>
                                        </p:tav>
                                        <p:tav tm="100000">
                                          <p:val>
                                            <p:strVal val="#ppt_w"/>
                                          </p:val>
                                        </p:tav>
                                      </p:tavLst>
                                    </p:anim>
                                    <p:anim calcmode="lin" valueType="num">
                                      <p:cBhvr>
                                        <p:cTn id="40" dur="1000" fill="hold"/>
                                        <p:tgtEl>
                                          <p:spTgt spid="23557"/>
                                        </p:tgtEl>
                                        <p:attrNameLst>
                                          <p:attrName>ppt_h</p:attrName>
                                        </p:attrNameLst>
                                      </p:cBhvr>
                                      <p:tavLst>
                                        <p:tav tm="0">
                                          <p:val>
                                            <p:fltVal val="0"/>
                                          </p:val>
                                        </p:tav>
                                        <p:tav tm="100000">
                                          <p:val>
                                            <p:strVal val="#ppt_h"/>
                                          </p:val>
                                        </p:tav>
                                      </p:tavLst>
                                    </p:anim>
                                    <p:anim calcmode="lin" valueType="num">
                                      <p:cBhvr>
                                        <p:cTn id="41" dur="1000" fill="hold"/>
                                        <p:tgtEl>
                                          <p:spTgt spid="23557"/>
                                        </p:tgtEl>
                                        <p:attrNameLst>
                                          <p:attrName>style.rotation</p:attrName>
                                        </p:attrNameLst>
                                      </p:cBhvr>
                                      <p:tavLst>
                                        <p:tav tm="0">
                                          <p:val>
                                            <p:fltVal val="90"/>
                                          </p:val>
                                        </p:tav>
                                        <p:tav tm="100000">
                                          <p:val>
                                            <p:fltVal val="0"/>
                                          </p:val>
                                        </p:tav>
                                      </p:tavLst>
                                    </p:anim>
                                    <p:animEffect transition="in" filter="fade">
                                      <p:cBhvr>
                                        <p:cTn id="42" dur="1000"/>
                                        <p:tgtEl>
                                          <p:spTgt spid="2355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3558"/>
                                        </p:tgtEl>
                                        <p:attrNameLst>
                                          <p:attrName>style.visibility</p:attrName>
                                        </p:attrNameLst>
                                      </p:cBhvr>
                                      <p:to>
                                        <p:strVal val="visible"/>
                                      </p:to>
                                    </p:set>
                                    <p:animEffect transition="in" filter="diamond(in)">
                                      <p:cBhvr>
                                        <p:cTn id="47" dur="2000"/>
                                        <p:tgtEl>
                                          <p:spTgt spid="2355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23559"/>
                                        </p:tgtEl>
                                        <p:attrNameLst>
                                          <p:attrName>style.visibility</p:attrName>
                                        </p:attrNameLst>
                                      </p:cBhvr>
                                      <p:to>
                                        <p:strVal val="visible"/>
                                      </p:to>
                                    </p:set>
                                    <p:anim calcmode="discrete" valueType="clr">
                                      <p:cBhvr override="childStyle">
                                        <p:cTn id="52" dur="100"/>
                                        <p:tgtEl>
                                          <p:spTgt spid="23559"/>
                                        </p:tgtEl>
                                        <p:attrNameLst>
                                          <p:attrName>style.color</p:attrName>
                                        </p:attrNameLst>
                                      </p:cBhvr>
                                      <p:tavLst>
                                        <p:tav tm="0">
                                          <p:val>
                                            <p:clrVal>
                                              <a:schemeClr val="accent2"/>
                                            </p:clrVal>
                                          </p:val>
                                        </p:tav>
                                        <p:tav tm="50000">
                                          <p:val>
                                            <p:clrVal>
                                              <a:schemeClr val="hlink"/>
                                            </p:clrVal>
                                          </p:val>
                                        </p:tav>
                                      </p:tavLst>
                                    </p:anim>
                                    <p:anim calcmode="discrete" valueType="clr">
                                      <p:cBhvr>
                                        <p:cTn id="53" dur="100"/>
                                        <p:tgtEl>
                                          <p:spTgt spid="23559"/>
                                        </p:tgtEl>
                                        <p:attrNameLst>
                                          <p:attrName>fillcolor</p:attrName>
                                        </p:attrNameLst>
                                      </p:cBhvr>
                                      <p:tavLst>
                                        <p:tav tm="0">
                                          <p:val>
                                            <p:clrVal>
                                              <a:schemeClr val="accent2"/>
                                            </p:clrVal>
                                          </p:val>
                                        </p:tav>
                                        <p:tav tm="50000">
                                          <p:val>
                                            <p:clrVal>
                                              <a:schemeClr val="hlink"/>
                                            </p:clrVal>
                                          </p:val>
                                        </p:tav>
                                      </p:tavLst>
                                    </p:anim>
                                    <p:set>
                                      <p:cBhvr>
                                        <p:cTn id="54" dur="100"/>
                                        <p:tgtEl>
                                          <p:spTgt spid="23559"/>
                                        </p:tgtEl>
                                        <p:attrNameLst>
                                          <p:attrName>fill.type</p:attrName>
                                        </p:attrNameLst>
                                      </p:cBhvr>
                                      <p:to>
                                        <p:strVal val="solid"/>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23560"/>
                                        </p:tgtEl>
                                        <p:attrNameLst>
                                          <p:attrName>style.visibility</p:attrName>
                                        </p:attrNameLst>
                                      </p:cBhvr>
                                      <p:to>
                                        <p:strVal val="visible"/>
                                      </p:to>
                                    </p:set>
                                    <p:anim calcmode="discrete" valueType="clr">
                                      <p:cBhvr override="childStyle">
                                        <p:cTn id="59" dur="100"/>
                                        <p:tgtEl>
                                          <p:spTgt spid="23560"/>
                                        </p:tgtEl>
                                        <p:attrNameLst>
                                          <p:attrName>style.color</p:attrName>
                                        </p:attrNameLst>
                                      </p:cBhvr>
                                      <p:tavLst>
                                        <p:tav tm="0">
                                          <p:val>
                                            <p:clrVal>
                                              <a:schemeClr val="accent2"/>
                                            </p:clrVal>
                                          </p:val>
                                        </p:tav>
                                        <p:tav tm="50000">
                                          <p:val>
                                            <p:clrVal>
                                              <a:schemeClr val="hlink"/>
                                            </p:clrVal>
                                          </p:val>
                                        </p:tav>
                                      </p:tavLst>
                                    </p:anim>
                                    <p:anim calcmode="discrete" valueType="clr">
                                      <p:cBhvr>
                                        <p:cTn id="60" dur="100"/>
                                        <p:tgtEl>
                                          <p:spTgt spid="23560"/>
                                        </p:tgtEl>
                                        <p:attrNameLst>
                                          <p:attrName>fillcolor</p:attrName>
                                        </p:attrNameLst>
                                      </p:cBhvr>
                                      <p:tavLst>
                                        <p:tav tm="0">
                                          <p:val>
                                            <p:clrVal>
                                              <a:schemeClr val="accent2"/>
                                            </p:clrVal>
                                          </p:val>
                                        </p:tav>
                                        <p:tav tm="50000">
                                          <p:val>
                                            <p:clrVal>
                                              <a:schemeClr val="hlink"/>
                                            </p:clrVal>
                                          </p:val>
                                        </p:tav>
                                      </p:tavLst>
                                    </p:anim>
                                    <p:set>
                                      <p:cBhvr>
                                        <p:cTn id="61" dur="100"/>
                                        <p:tgtEl>
                                          <p:spTgt spid="23560"/>
                                        </p:tgtEl>
                                        <p:attrNameLst>
                                          <p:attrName>fill.type</p:attrName>
                                        </p:attrNameLst>
                                      </p:cBhvr>
                                      <p:to>
                                        <p:strVal val="solid"/>
                                      </p:to>
                                    </p:set>
                                  </p:childTnLst>
                                </p:cTn>
                              </p:par>
                            </p:childTnLst>
                          </p:cTn>
                        </p:par>
                      </p:childTnLst>
                    </p:cTn>
                  </p:par>
                  <p:par>
                    <p:cTn id="62" fill="hold" nodeType="clickPar">
                      <p:stCondLst>
                        <p:cond delay="indefinite"/>
                      </p:stCondLst>
                      <p:childTnLst>
                        <p:par>
                          <p:cTn id="63" fill="hold" nodeType="afterGroup">
                            <p:stCondLst>
                              <p:cond delay="0"/>
                            </p:stCondLst>
                            <p:childTnLst>
                              <p:par>
                                <p:cTn id="64" presetID="47" presetClass="entr" presetSubtype="0" fill="hold" grpId="0" nodeType="clickEffect">
                                  <p:stCondLst>
                                    <p:cond delay="0"/>
                                  </p:stCondLst>
                                  <p:childTnLst>
                                    <p:set>
                                      <p:cBhvr>
                                        <p:cTn id="65" dur="1" fill="hold">
                                          <p:stCondLst>
                                            <p:cond delay="0"/>
                                          </p:stCondLst>
                                        </p:cTn>
                                        <p:tgtEl>
                                          <p:spTgt spid="23562"/>
                                        </p:tgtEl>
                                        <p:attrNameLst>
                                          <p:attrName>style.visibility</p:attrName>
                                        </p:attrNameLst>
                                      </p:cBhvr>
                                      <p:to>
                                        <p:strVal val="visible"/>
                                      </p:to>
                                    </p:set>
                                    <p:animEffect transition="in" filter="fade">
                                      <p:cBhvr>
                                        <p:cTn id="66" dur="1000"/>
                                        <p:tgtEl>
                                          <p:spTgt spid="23562"/>
                                        </p:tgtEl>
                                      </p:cBhvr>
                                    </p:animEffect>
                                    <p:anim calcmode="lin" valueType="num">
                                      <p:cBhvr>
                                        <p:cTn id="67" dur="1000" fill="hold"/>
                                        <p:tgtEl>
                                          <p:spTgt spid="23562"/>
                                        </p:tgtEl>
                                        <p:attrNameLst>
                                          <p:attrName>ppt_x</p:attrName>
                                        </p:attrNameLst>
                                      </p:cBhvr>
                                      <p:tavLst>
                                        <p:tav tm="0">
                                          <p:val>
                                            <p:strVal val="#ppt_x"/>
                                          </p:val>
                                        </p:tav>
                                        <p:tav tm="100000">
                                          <p:val>
                                            <p:strVal val="#ppt_x"/>
                                          </p:val>
                                        </p:tav>
                                      </p:tavLst>
                                    </p:anim>
                                    <p:anim calcmode="lin" valueType="num">
                                      <p:cBhvr>
                                        <p:cTn id="68" dur="1000" fill="hold"/>
                                        <p:tgtEl>
                                          <p:spTgt spid="23562"/>
                                        </p:tgtEl>
                                        <p:attrNameLst>
                                          <p:attrName>ppt_y</p:attrName>
                                        </p:attrNameLst>
                                      </p:cBhvr>
                                      <p:tavLst>
                                        <p:tav tm="0">
                                          <p:val>
                                            <p:strVal val="#ppt_y-.1"/>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3564"/>
                                        </p:tgtEl>
                                        <p:attrNameLst>
                                          <p:attrName>style.visibility</p:attrName>
                                        </p:attrNameLst>
                                      </p:cBhvr>
                                      <p:to>
                                        <p:strVal val="visible"/>
                                      </p:to>
                                    </p:set>
                                    <p:animEffect transition="in" filter="diamond(in)">
                                      <p:cBhvr>
                                        <p:cTn id="73" dur="2000"/>
                                        <p:tgtEl>
                                          <p:spTgt spid="23564"/>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47" presetClass="entr" presetSubtype="0" fill="hold" grpId="0" nodeType="clickEffect">
                                  <p:stCondLst>
                                    <p:cond delay="0"/>
                                  </p:stCondLst>
                                  <p:childTnLst>
                                    <p:set>
                                      <p:cBhvr>
                                        <p:cTn id="77" dur="1" fill="hold">
                                          <p:stCondLst>
                                            <p:cond delay="0"/>
                                          </p:stCondLst>
                                        </p:cTn>
                                        <p:tgtEl>
                                          <p:spTgt spid="23563"/>
                                        </p:tgtEl>
                                        <p:attrNameLst>
                                          <p:attrName>style.visibility</p:attrName>
                                        </p:attrNameLst>
                                      </p:cBhvr>
                                      <p:to>
                                        <p:strVal val="visible"/>
                                      </p:to>
                                    </p:set>
                                    <p:animEffect transition="in" filter="fade">
                                      <p:cBhvr>
                                        <p:cTn id="78" dur="1000"/>
                                        <p:tgtEl>
                                          <p:spTgt spid="23563"/>
                                        </p:tgtEl>
                                      </p:cBhvr>
                                    </p:animEffect>
                                    <p:anim calcmode="lin" valueType="num">
                                      <p:cBhvr>
                                        <p:cTn id="79" dur="1000" fill="hold"/>
                                        <p:tgtEl>
                                          <p:spTgt spid="23563"/>
                                        </p:tgtEl>
                                        <p:attrNameLst>
                                          <p:attrName>ppt_x</p:attrName>
                                        </p:attrNameLst>
                                      </p:cBhvr>
                                      <p:tavLst>
                                        <p:tav tm="0">
                                          <p:val>
                                            <p:strVal val="#ppt_x"/>
                                          </p:val>
                                        </p:tav>
                                        <p:tav tm="100000">
                                          <p:val>
                                            <p:strVal val="#ppt_x"/>
                                          </p:val>
                                        </p:tav>
                                      </p:tavLst>
                                    </p:anim>
                                    <p:anim calcmode="lin" valueType="num">
                                      <p:cBhvr>
                                        <p:cTn id="80" dur="1000" fill="hold"/>
                                        <p:tgtEl>
                                          <p:spTgt spid="235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6" grpId="0"/>
      <p:bldP spid="23557" grpId="0" animBg="1"/>
      <p:bldP spid="23558" grpId="0" animBg="1"/>
      <p:bldP spid="23559" grpId="0" animBg="1"/>
      <p:bldP spid="23560" grpId="0" animBg="1"/>
      <p:bldP spid="23562" grpId="0"/>
      <p:bldP spid="23563" grpId="0" animBg="1"/>
      <p:bldP spid="23564" grpId="0" animBg="1"/>
      <p:bldP spid="23572"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6" name="Text Box 14"/>
          <p:cNvSpPr txBox="1"/>
          <p:nvPr/>
        </p:nvSpPr>
        <p:spPr>
          <a:xfrm>
            <a:off x="596776" y="1985010"/>
            <a:ext cx="1442085" cy="899160"/>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a:spAutoFit/>
          </a:bodyPr>
          <a:lstStyle/>
          <a:p>
            <a:pPr>
              <a:spcBef>
                <a:spcPct val="50000"/>
              </a:spcBef>
            </a:pPr>
            <a:r>
              <a:rPr lang="en-US" altLang="zh-CN" sz="2700" b="1">
                <a:solidFill>
                  <a:srgbClr val="0000FF"/>
                </a:solidFill>
                <a:latin typeface="楷体" pitchFamily="49" charset="-122"/>
                <a:ea typeface="楷体" pitchFamily="49" charset="-122"/>
              </a:rPr>
              <a:t>  </a:t>
            </a:r>
            <a:r>
              <a:rPr lang="zh-CN" altLang="en-US" sz="2700" b="1">
                <a:solidFill>
                  <a:srgbClr val="0000FF"/>
                </a:solidFill>
                <a:latin typeface="楷体" pitchFamily="49" charset="-122"/>
                <a:ea typeface="楷体" pitchFamily="49" charset="-122"/>
              </a:rPr>
              <a:t>怎样“乐业”</a:t>
            </a:r>
          </a:p>
        </p:txBody>
      </p:sp>
      <p:sp>
        <p:nvSpPr>
          <p:cNvPr id="23569" name="AutoShape 17"/>
          <p:cNvSpPr/>
          <p:nvPr/>
        </p:nvSpPr>
        <p:spPr>
          <a:xfrm>
            <a:off x="5931706" y="2301721"/>
            <a:ext cx="753904" cy="154781"/>
          </a:xfrm>
          <a:prstGeom prst="rightArrow">
            <a:avLst>
              <a:gd name="adj1" fmla="val 50000"/>
              <a:gd name="adj2" fmla="val 98619"/>
            </a:avLst>
          </a:prstGeom>
          <a:solidFill>
            <a:schemeClr val="tx1">
              <a:lumMod val="85000"/>
              <a:lumOff val="15000"/>
            </a:schemeClr>
          </a:solidFill>
          <a:ln w="38100">
            <a:noFill/>
          </a:ln>
        </p:spPr>
        <p:txBody>
          <a:bodyPr wrap="none" lIns="68580" tIns="34290" rIns="68580" bIns="34290" anchor="ctr"/>
          <a:lstStyle/>
          <a:p>
            <a:pPr eaLnBrk="1" hangingPunct="1"/>
            <a:endParaRPr lang="zh-CN" altLang="en-US" sz="2100">
              <a:latin typeface="楷体" pitchFamily="49" charset="-122"/>
              <a:ea typeface="楷体" pitchFamily="49" charset="-122"/>
            </a:endParaRPr>
          </a:p>
        </p:txBody>
      </p:sp>
      <p:sp>
        <p:nvSpPr>
          <p:cNvPr id="23570" name="Text Box 18"/>
          <p:cNvSpPr txBox="1"/>
          <p:nvPr/>
        </p:nvSpPr>
        <p:spPr>
          <a:xfrm>
            <a:off x="6795803" y="1761661"/>
            <a:ext cx="1895951" cy="1231106"/>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a:spAutoFit/>
          </a:bodyPr>
          <a:lstStyle/>
          <a:p>
            <a:pPr>
              <a:lnSpc>
                <a:spcPct val="120000"/>
              </a:lnSpc>
            </a:pPr>
            <a:r>
              <a:rPr lang="zh-CN" altLang="en-US" sz="2100" b="1">
                <a:latin typeface="楷体" pitchFamily="49" charset="-122"/>
                <a:ea typeface="楷体" pitchFamily="49" charset="-122"/>
              </a:rPr>
              <a:t>论证了“凡职业都是有趣味的”的</a:t>
            </a:r>
            <a:r>
              <a:rPr lang="zh-CN" altLang="en-US" sz="2100" b="1" smtClean="0">
                <a:latin typeface="楷体" pitchFamily="49" charset="-122"/>
                <a:ea typeface="楷体" pitchFamily="49" charset="-122"/>
              </a:rPr>
              <a:t>道理</a:t>
            </a:r>
            <a:endParaRPr lang="zh-CN" altLang="en-US" sz="2100" b="1">
              <a:latin typeface="楷体" pitchFamily="49" charset="-122"/>
              <a:ea typeface="楷体" pitchFamily="49" charset="-122"/>
            </a:endParaRPr>
          </a:p>
        </p:txBody>
      </p:sp>
      <p:sp>
        <p:nvSpPr>
          <p:cNvPr id="23571" name="Text Box 19"/>
          <p:cNvSpPr txBox="1"/>
          <p:nvPr/>
        </p:nvSpPr>
        <p:spPr>
          <a:xfrm>
            <a:off x="2475322" y="4029913"/>
            <a:ext cx="3510390" cy="438581"/>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a:spAutoFit/>
          </a:bodyPr>
          <a:lstStyle/>
          <a:p>
            <a:pPr>
              <a:spcBef>
                <a:spcPct val="50000"/>
              </a:spcBef>
            </a:pPr>
            <a:r>
              <a:rPr lang="zh-CN" altLang="en-US" sz="2400" b="1">
                <a:solidFill>
                  <a:srgbClr val="FF3300"/>
                </a:solidFill>
                <a:latin typeface="楷体" pitchFamily="49" charset="-122"/>
                <a:ea typeface="楷体" pitchFamily="49" charset="-122"/>
              </a:rPr>
              <a:t>（道理论证、引用论证）</a:t>
            </a:r>
          </a:p>
        </p:txBody>
      </p:sp>
      <p:sp>
        <p:nvSpPr>
          <p:cNvPr id="4" name="AutoShape 6"/>
          <p:cNvSpPr/>
          <p:nvPr/>
        </p:nvSpPr>
        <p:spPr>
          <a:xfrm>
            <a:off x="2246611" y="1563638"/>
            <a:ext cx="136208" cy="1989516"/>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2100">
              <a:latin typeface="楷体" pitchFamily="49" charset="-122"/>
              <a:ea typeface="楷体" pitchFamily="49" charset="-122"/>
            </a:endParaRPr>
          </a:p>
        </p:txBody>
      </p:sp>
      <p:sp>
        <p:nvSpPr>
          <p:cNvPr id="408588" name="矩形 408587"/>
          <p:cNvSpPr/>
          <p:nvPr/>
        </p:nvSpPr>
        <p:spPr>
          <a:xfrm>
            <a:off x="2501776" y="1431131"/>
            <a:ext cx="3267912" cy="2285241"/>
          </a:xfrm>
          <a:prstGeom prst="rect">
            <a:avLst/>
          </a:prstGeom>
        </p:spPr>
        <p:style>
          <a:lnRef idx="1">
            <a:schemeClr val="accent3"/>
          </a:lnRef>
          <a:fillRef idx="2">
            <a:schemeClr val="accent3"/>
          </a:fillRef>
          <a:effectRef idx="1">
            <a:schemeClr val="accent3"/>
          </a:effectRef>
          <a:fontRef idx="minor">
            <a:schemeClr val="dk1"/>
          </a:fontRef>
        </p:style>
        <p:txBody>
          <a:bodyPr wrap="square" lIns="68580" tIns="34290" rIns="68580" bIns="34290" anchor="t">
            <a:spAutoFit/>
          </a:bodyPr>
          <a:lstStyle/>
          <a:p>
            <a:pPr eaLnBrk="0" hangingPunct="0">
              <a:lnSpc>
                <a:spcPct val="150000"/>
              </a:lnSpc>
              <a:spcBef>
                <a:spcPct val="0"/>
              </a:spcBef>
            </a:pPr>
            <a:r>
              <a:rPr lang="zh-CN" altLang="en-US" sz="2400" b="1" smtClean="0">
                <a:latin typeface="Times New Roman"/>
                <a:ea typeface="楷体" pitchFamily="49" charset="-122"/>
              </a:rPr>
              <a:t>第一：身体力行</a:t>
            </a:r>
            <a:r>
              <a:rPr lang="zh-CN" altLang="en-US" sz="2400" b="1">
                <a:latin typeface="Times New Roman"/>
                <a:ea typeface="楷体" pitchFamily="49" charset="-122"/>
              </a:rPr>
              <a:t>得快乐</a:t>
            </a:r>
          </a:p>
          <a:p>
            <a:pPr eaLnBrk="0" hangingPunct="0">
              <a:lnSpc>
                <a:spcPct val="150000"/>
              </a:lnSpc>
              <a:spcBef>
                <a:spcPct val="0"/>
              </a:spcBef>
            </a:pPr>
            <a:r>
              <a:rPr lang="zh-CN" altLang="en-US" sz="2400" b="1" smtClean="0">
                <a:latin typeface="Times New Roman"/>
                <a:ea typeface="楷体" pitchFamily="49" charset="-122"/>
              </a:rPr>
              <a:t>第二：刻苦</a:t>
            </a:r>
            <a:r>
              <a:rPr lang="zh-CN" altLang="en-US" sz="2400" b="1">
                <a:latin typeface="Times New Roman"/>
                <a:ea typeface="楷体" pitchFamily="49" charset="-122"/>
              </a:rPr>
              <a:t>奋斗有快乐</a:t>
            </a:r>
          </a:p>
          <a:p>
            <a:pPr eaLnBrk="0" hangingPunct="0">
              <a:lnSpc>
                <a:spcPct val="150000"/>
              </a:lnSpc>
              <a:spcBef>
                <a:spcPct val="0"/>
              </a:spcBef>
            </a:pPr>
            <a:r>
              <a:rPr lang="zh-CN" altLang="en-US" sz="2400" b="1" smtClean="0">
                <a:latin typeface="Times New Roman"/>
                <a:ea typeface="楷体" pitchFamily="49" charset="-122"/>
              </a:rPr>
              <a:t>第三：竞争</a:t>
            </a:r>
            <a:r>
              <a:rPr lang="zh-CN" altLang="en-US" sz="2400" b="1">
                <a:latin typeface="Times New Roman"/>
                <a:ea typeface="楷体" pitchFamily="49" charset="-122"/>
              </a:rPr>
              <a:t>取胜找快乐</a:t>
            </a:r>
          </a:p>
          <a:p>
            <a:pPr eaLnBrk="0" hangingPunct="0">
              <a:lnSpc>
                <a:spcPct val="150000"/>
              </a:lnSpc>
              <a:spcBef>
                <a:spcPct val="0"/>
              </a:spcBef>
            </a:pPr>
            <a:r>
              <a:rPr lang="zh-CN" altLang="en-US" sz="2400" b="1" smtClean="0">
                <a:latin typeface="Times New Roman"/>
                <a:ea typeface="楷体" pitchFamily="49" charset="-122"/>
              </a:rPr>
              <a:t>第四：远离</a:t>
            </a:r>
            <a:r>
              <a:rPr lang="zh-CN" altLang="en-US" sz="2400" b="1">
                <a:latin typeface="Times New Roman"/>
                <a:ea typeface="楷体" pitchFamily="49" charset="-122"/>
              </a:rPr>
              <a:t>无聊就快乐</a:t>
            </a:r>
          </a:p>
        </p:txBody>
      </p:sp>
      <p:sp>
        <p:nvSpPr>
          <p:cNvPr id="2" name="文本框 1"/>
          <p:cNvSpPr txBox="1"/>
          <p:nvPr/>
        </p:nvSpPr>
        <p:spPr>
          <a:xfrm>
            <a:off x="593356" y="681540"/>
            <a:ext cx="5707332" cy="438582"/>
          </a:xfrm>
          <a:prstGeom prst="rect">
            <a:avLst/>
          </a:prstGeom>
          <a:noFill/>
        </p:spPr>
        <p:txBody>
          <a:bodyPr wrap="none" lIns="68580" tIns="34290" rIns="68580" bIns="34290" rtlCol="0" anchor="t">
            <a:spAutoFit/>
          </a:bodyPr>
          <a:lstStyle/>
          <a:p>
            <a:r>
              <a:rPr lang="en-US" altLang="zh-CN" sz="2400" b="1" smtClean="0">
                <a:latin typeface="宋体" panose="02010600030101010101" pitchFamily="2" charset="-122"/>
                <a:sym typeface="+mn-ea"/>
              </a:rPr>
              <a:t>9.</a:t>
            </a:r>
            <a:r>
              <a:rPr lang="zh-CN" altLang="en-US" sz="2400" b="1" smtClean="0">
                <a:sym typeface="+mn-ea"/>
              </a:rPr>
              <a:t>根据课文，说说怎样</a:t>
            </a:r>
            <a:r>
              <a:rPr lang="zh-CN" altLang="en-US" sz="2400" b="1">
                <a:sym typeface="+mn-ea"/>
              </a:rPr>
              <a:t>才能做到</a:t>
            </a:r>
            <a:r>
              <a:rPr lang="en-US" altLang="zh-CN" sz="2400" b="1">
                <a:sym typeface="+mn-ea"/>
              </a:rPr>
              <a:t>“</a:t>
            </a:r>
            <a:r>
              <a:rPr lang="zh-CN" altLang="en-US" sz="2400" b="1">
                <a:sym typeface="+mn-ea"/>
              </a:rPr>
              <a:t>乐业</a:t>
            </a:r>
            <a:r>
              <a:rPr lang="en-US" altLang="zh-CN" sz="2400" b="1" smtClean="0">
                <a:sym typeface="+mn-ea"/>
              </a:rPr>
              <a:t>”</a:t>
            </a:r>
            <a:r>
              <a:rPr lang="zh-CN" altLang="en-US" sz="2400" b="1" smtClean="0">
                <a:sym typeface="+mn-ea"/>
              </a:rPr>
              <a:t>。</a:t>
            </a:r>
            <a:endParaRPr lang="zh-CN" altLang="en-US" sz="2400" b="1">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3566"/>
                                        </p:tgtEl>
                                        <p:attrNameLst>
                                          <p:attrName>style.visibility</p:attrName>
                                        </p:attrNameLst>
                                      </p:cBhvr>
                                      <p:to>
                                        <p:strVal val="visible"/>
                                      </p:to>
                                    </p:set>
                                    <p:anim calcmode="lin" valueType="num">
                                      <p:cBhvr>
                                        <p:cTn id="7" dur="1000" fill="hold"/>
                                        <p:tgtEl>
                                          <p:spTgt spid="23566"/>
                                        </p:tgtEl>
                                        <p:attrNameLst>
                                          <p:attrName>ppt_w</p:attrName>
                                        </p:attrNameLst>
                                      </p:cBhvr>
                                      <p:tavLst>
                                        <p:tav tm="0">
                                          <p:val>
                                            <p:fltVal val="0"/>
                                          </p:val>
                                        </p:tav>
                                        <p:tav tm="100000">
                                          <p:val>
                                            <p:strVal val="#ppt_w"/>
                                          </p:val>
                                        </p:tav>
                                      </p:tavLst>
                                    </p:anim>
                                    <p:anim calcmode="lin" valueType="num">
                                      <p:cBhvr>
                                        <p:cTn id="8" dur="1000" fill="hold"/>
                                        <p:tgtEl>
                                          <p:spTgt spid="23566"/>
                                        </p:tgtEl>
                                        <p:attrNameLst>
                                          <p:attrName>ppt_h</p:attrName>
                                        </p:attrNameLst>
                                      </p:cBhvr>
                                      <p:tavLst>
                                        <p:tav tm="0">
                                          <p:val>
                                            <p:fltVal val="0"/>
                                          </p:val>
                                        </p:tav>
                                        <p:tav tm="100000">
                                          <p:val>
                                            <p:strVal val="#ppt_h"/>
                                          </p:val>
                                        </p:tav>
                                      </p:tavLst>
                                    </p:anim>
                                    <p:anim calcmode="lin" valueType="num">
                                      <p:cBhvr>
                                        <p:cTn id="9" dur="1000" fill="hold"/>
                                        <p:tgtEl>
                                          <p:spTgt spid="23566"/>
                                        </p:tgtEl>
                                        <p:attrNameLst>
                                          <p:attrName>style.rotation</p:attrName>
                                        </p:attrNameLst>
                                      </p:cBhvr>
                                      <p:tavLst>
                                        <p:tav tm="0">
                                          <p:val>
                                            <p:fltVal val="90"/>
                                          </p:val>
                                        </p:tav>
                                        <p:tav tm="100000">
                                          <p:val>
                                            <p:fltVal val="0"/>
                                          </p:val>
                                        </p:tav>
                                      </p:tavLst>
                                    </p:anim>
                                    <p:animEffect transition="in" filter="fade">
                                      <p:cBhvr>
                                        <p:cTn id="10" dur="1000"/>
                                        <p:tgtEl>
                                          <p:spTgt spid="2356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08588"/>
                                        </p:tgtEl>
                                        <p:attrNameLst>
                                          <p:attrName>style.visibility</p:attrName>
                                        </p:attrNameLst>
                                      </p:cBhvr>
                                      <p:to>
                                        <p:strVal val="visible"/>
                                      </p:to>
                                    </p:set>
                                    <p:anim calcmode="lin" valueType="num">
                                      <p:cBhvr additive="base">
                                        <p:cTn id="20" dur="500" fill="hold"/>
                                        <p:tgtEl>
                                          <p:spTgt spid="408588"/>
                                        </p:tgtEl>
                                        <p:attrNameLst>
                                          <p:attrName>ppt_x</p:attrName>
                                        </p:attrNameLst>
                                      </p:cBhvr>
                                      <p:tavLst>
                                        <p:tav tm="0">
                                          <p:val>
                                            <p:strVal val="0-#ppt_w/2"/>
                                          </p:val>
                                        </p:tav>
                                        <p:tav tm="100000">
                                          <p:val>
                                            <p:strVal val="#ppt_x"/>
                                          </p:val>
                                        </p:tav>
                                      </p:tavLst>
                                    </p:anim>
                                    <p:anim calcmode="lin" valueType="num">
                                      <p:cBhvr additive="base">
                                        <p:cTn id="21" dur="500" fill="hold"/>
                                        <p:tgtEl>
                                          <p:spTgt spid="408588"/>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23569"/>
                                        </p:tgtEl>
                                        <p:attrNameLst>
                                          <p:attrName>style.visibility</p:attrName>
                                        </p:attrNameLst>
                                      </p:cBhvr>
                                      <p:to>
                                        <p:strVal val="visible"/>
                                      </p:to>
                                    </p:set>
                                    <p:animEffect transition="in" filter="diamond(in)">
                                      <p:cBhvr>
                                        <p:cTn id="26" dur="2000"/>
                                        <p:tgtEl>
                                          <p:spTgt spid="2356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23570"/>
                                        </p:tgtEl>
                                        <p:attrNameLst>
                                          <p:attrName>style.visibility</p:attrName>
                                        </p:attrNameLst>
                                      </p:cBhvr>
                                      <p:to>
                                        <p:strVal val="visible"/>
                                      </p:to>
                                    </p:set>
                                    <p:animEffect transition="in" filter="fade">
                                      <p:cBhvr>
                                        <p:cTn id="31" dur="1000"/>
                                        <p:tgtEl>
                                          <p:spTgt spid="23570"/>
                                        </p:tgtEl>
                                      </p:cBhvr>
                                    </p:animEffect>
                                    <p:anim calcmode="lin" valueType="num">
                                      <p:cBhvr>
                                        <p:cTn id="32" dur="1000" fill="hold"/>
                                        <p:tgtEl>
                                          <p:spTgt spid="23570"/>
                                        </p:tgtEl>
                                        <p:attrNameLst>
                                          <p:attrName>ppt_x</p:attrName>
                                        </p:attrNameLst>
                                      </p:cBhvr>
                                      <p:tavLst>
                                        <p:tav tm="0">
                                          <p:val>
                                            <p:strVal val="#ppt_x"/>
                                          </p:val>
                                        </p:tav>
                                        <p:tav tm="100000">
                                          <p:val>
                                            <p:strVal val="#ppt_x"/>
                                          </p:val>
                                        </p:tav>
                                      </p:tavLst>
                                    </p:anim>
                                    <p:anim calcmode="lin" valueType="num">
                                      <p:cBhvr>
                                        <p:cTn id="33" dur="900" decel="100000" fill="hold"/>
                                        <p:tgtEl>
                                          <p:spTgt spid="2357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3570"/>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23571"/>
                                        </p:tgtEl>
                                        <p:attrNameLst>
                                          <p:attrName>style.visibility</p:attrName>
                                        </p:attrNameLst>
                                      </p:cBhvr>
                                      <p:to>
                                        <p:strVal val="visible"/>
                                      </p:to>
                                    </p:set>
                                    <p:animEffect transition="in" filter="fade">
                                      <p:cBhvr>
                                        <p:cTn id="39" dur="1000"/>
                                        <p:tgtEl>
                                          <p:spTgt spid="23571"/>
                                        </p:tgtEl>
                                      </p:cBhvr>
                                    </p:animEffect>
                                    <p:anim calcmode="lin" valueType="num">
                                      <p:cBhvr>
                                        <p:cTn id="40" dur="1000" fill="hold"/>
                                        <p:tgtEl>
                                          <p:spTgt spid="23571"/>
                                        </p:tgtEl>
                                        <p:attrNameLst>
                                          <p:attrName>ppt_x</p:attrName>
                                        </p:attrNameLst>
                                      </p:cBhvr>
                                      <p:tavLst>
                                        <p:tav tm="0">
                                          <p:val>
                                            <p:strVal val="#ppt_x"/>
                                          </p:val>
                                        </p:tav>
                                        <p:tav tm="100000">
                                          <p:val>
                                            <p:strVal val="#ppt_x"/>
                                          </p:val>
                                        </p:tav>
                                      </p:tavLst>
                                    </p:anim>
                                    <p:anim calcmode="lin" valueType="num">
                                      <p:cBhvr>
                                        <p:cTn id="41" dur="900" decel="100000" fill="hold"/>
                                        <p:tgtEl>
                                          <p:spTgt spid="23571"/>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357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6" grpId="0" animBg="1"/>
      <p:bldP spid="23569" grpId="0" animBg="1"/>
      <p:bldP spid="23570" grpId="0" animBg="1"/>
      <p:bldP spid="23571" grpId="0" animBg="1"/>
      <p:bldP spid="4" grpId="0" animBg="1"/>
      <p:bldP spid="40858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1131590"/>
            <a:ext cx="7848872" cy="2677656"/>
          </a:xfrm>
          <a:prstGeom prst="rect">
            <a:avLst/>
          </a:prstGeom>
        </p:spPr>
        <p:txBody>
          <a:bodyPr wrap="square">
            <a:spAutoFit/>
          </a:bodyPr>
          <a:lstStyle/>
          <a:p>
            <a:pPr>
              <a:lnSpc>
                <a:spcPct val="150000"/>
              </a:lnSpc>
            </a:pPr>
            <a:r>
              <a:rPr lang="zh-CN" altLang="en-US" sz="2800" b="1" smtClean="0">
                <a:solidFill>
                  <a:srgbClr val="0070C0"/>
                </a:solidFill>
                <a:latin typeface="楷体" pitchFamily="49" charset="-122"/>
                <a:ea typeface="楷体" pitchFamily="49" charset="-122"/>
              </a:rPr>
              <a:t>    在</a:t>
            </a:r>
            <a:r>
              <a:rPr lang="en-US" altLang="zh-CN" sz="2800" b="1">
                <a:solidFill>
                  <a:srgbClr val="0070C0"/>
                </a:solidFill>
                <a:latin typeface="楷体" pitchFamily="49" charset="-122"/>
                <a:ea typeface="楷体" pitchFamily="49" charset="-122"/>
              </a:rPr>
              <a:t>《</a:t>
            </a:r>
            <a:r>
              <a:rPr lang="zh-CN" altLang="en-US" sz="2800" b="1">
                <a:solidFill>
                  <a:srgbClr val="0070C0"/>
                </a:solidFill>
                <a:latin typeface="楷体" pitchFamily="49" charset="-122"/>
                <a:ea typeface="楷体" pitchFamily="49" charset="-122"/>
              </a:rPr>
              <a:t>摔跤吧！爸爸</a:t>
            </a:r>
            <a:r>
              <a:rPr lang="en-US" altLang="zh-CN" sz="2800" b="1">
                <a:solidFill>
                  <a:srgbClr val="0070C0"/>
                </a:solidFill>
                <a:latin typeface="楷体" pitchFamily="49" charset="-122"/>
                <a:ea typeface="楷体" pitchFamily="49" charset="-122"/>
              </a:rPr>
              <a:t>》</a:t>
            </a:r>
            <a:r>
              <a:rPr lang="zh-CN" altLang="en-US" sz="2800" b="1">
                <a:solidFill>
                  <a:srgbClr val="0070C0"/>
                </a:solidFill>
                <a:latin typeface="楷体" pitchFamily="49" charset="-122"/>
                <a:ea typeface="楷体" pitchFamily="49" charset="-122"/>
              </a:rPr>
              <a:t>这部电影中，男主角阿米尔</a:t>
            </a:r>
            <a:r>
              <a:rPr lang="en-US" altLang="zh-CN" sz="2800" b="1">
                <a:solidFill>
                  <a:srgbClr val="0070C0"/>
                </a:solidFill>
                <a:latin typeface="楷体" pitchFamily="49" charset="-122"/>
                <a:ea typeface="楷体" pitchFamily="49" charset="-122"/>
              </a:rPr>
              <a:t>·</a:t>
            </a:r>
            <a:r>
              <a:rPr lang="zh-CN" altLang="en-US" sz="2800" b="1">
                <a:solidFill>
                  <a:srgbClr val="0070C0"/>
                </a:solidFill>
                <a:latin typeface="楷体" pitchFamily="49" charset="-122"/>
                <a:ea typeface="楷体" pitchFamily="49" charset="-122"/>
              </a:rPr>
              <a:t>汗为塑造形象先增肥</a:t>
            </a:r>
            <a:r>
              <a:rPr lang="en-US" altLang="zh-CN" sz="2800" b="1">
                <a:solidFill>
                  <a:srgbClr val="0070C0"/>
                </a:solidFill>
                <a:latin typeface="楷体" pitchFamily="49" charset="-122"/>
                <a:ea typeface="楷体" pitchFamily="49" charset="-122"/>
              </a:rPr>
              <a:t>28</a:t>
            </a:r>
            <a:r>
              <a:rPr lang="zh-CN" altLang="en-US" sz="2800" b="1">
                <a:solidFill>
                  <a:srgbClr val="0070C0"/>
                </a:solidFill>
                <a:latin typeface="楷体" pitchFamily="49" charset="-122"/>
                <a:ea typeface="楷体" pitchFamily="49" charset="-122"/>
              </a:rPr>
              <a:t>公斤再暴瘦</a:t>
            </a:r>
            <a:r>
              <a:rPr lang="en-US" altLang="zh-CN" sz="2800" b="1">
                <a:solidFill>
                  <a:srgbClr val="0070C0"/>
                </a:solidFill>
                <a:latin typeface="楷体" pitchFamily="49" charset="-122"/>
                <a:ea typeface="楷体" pitchFamily="49" charset="-122"/>
              </a:rPr>
              <a:t>25</a:t>
            </a:r>
            <a:r>
              <a:rPr lang="zh-CN" altLang="en-US" sz="2800" b="1">
                <a:solidFill>
                  <a:srgbClr val="0070C0"/>
                </a:solidFill>
                <a:latin typeface="楷体" pitchFamily="49" charset="-122"/>
                <a:ea typeface="楷体" pitchFamily="49" charset="-122"/>
              </a:rPr>
              <a:t>公斤，只为了拍好适应不同年龄的角色。不过，为了一部电影付出如此努力，你们觉得是否有此必要呢？</a:t>
            </a:r>
          </a:p>
        </p:txBody>
      </p:sp>
      <p:sp>
        <p:nvSpPr>
          <p:cNvPr id="5"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导入新知</a:t>
            </a:r>
            <a:endParaRPr lang="zh-CN" altLang="en-US" sz="2100" b="1">
              <a:solidFill>
                <a:srgbClr val="0099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8415719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3268" y="2186822"/>
            <a:ext cx="7091179" cy="391478"/>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rtlCol="0" anchor="t">
            <a:spAutoFit/>
          </a:bodyPr>
          <a:lstStyle/>
          <a:p>
            <a:r>
              <a:rPr lang="zh-CN" altLang="en-US" sz="2100" b="1" smtClean="0">
                <a:latin typeface="楷体" pitchFamily="49" charset="-122"/>
                <a:ea typeface="楷体" pitchFamily="49" charset="-122"/>
                <a:cs typeface="楷体_GB2312" panose="02010609030101010101" pitchFamily="49" charset="-122"/>
              </a:rPr>
              <a:t>首先，是</a:t>
            </a:r>
            <a:r>
              <a:rPr lang="zh-CN" altLang="en-US" sz="2100" b="1">
                <a:latin typeface="楷体" pitchFamily="49" charset="-122"/>
                <a:ea typeface="楷体" pitchFamily="49" charset="-122"/>
                <a:cs typeface="楷体_GB2312" panose="02010609030101010101" pitchFamily="49" charset="-122"/>
              </a:rPr>
              <a:t>有一份正当的职业（或任何一件有价值的事情</a:t>
            </a:r>
            <a:r>
              <a:rPr lang="zh-CN" altLang="en-US" sz="2100" b="1" smtClean="0">
                <a:latin typeface="楷体" pitchFamily="49" charset="-122"/>
                <a:ea typeface="楷体" pitchFamily="49" charset="-122"/>
                <a:cs typeface="楷体_GB2312" panose="02010609030101010101" pitchFamily="49" charset="-122"/>
              </a:rPr>
              <a:t>)。</a:t>
            </a:r>
            <a:endParaRPr lang="zh-CN" altLang="en-US" sz="2100" b="1">
              <a:latin typeface="楷体" pitchFamily="49" charset="-122"/>
              <a:ea typeface="楷体" pitchFamily="49" charset="-122"/>
              <a:cs typeface="楷体_GB2312" panose="02010609030101010101" pitchFamily="49" charset="-122"/>
            </a:endParaRPr>
          </a:p>
        </p:txBody>
      </p:sp>
      <p:sp>
        <p:nvSpPr>
          <p:cNvPr id="4" name="文本框 3"/>
          <p:cNvSpPr txBox="1"/>
          <p:nvPr/>
        </p:nvSpPr>
        <p:spPr>
          <a:xfrm>
            <a:off x="1513268" y="3077921"/>
            <a:ext cx="7091179" cy="391478"/>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rtlCol="0" anchor="t">
            <a:spAutoFit/>
          </a:bodyPr>
          <a:lstStyle/>
          <a:p>
            <a:r>
              <a:rPr lang="zh-CN" altLang="en-US" sz="2100" b="1" smtClean="0">
                <a:latin typeface="楷体" pitchFamily="49" charset="-122"/>
                <a:ea typeface="楷体" pitchFamily="49" charset="-122"/>
              </a:rPr>
              <a:t>其次，对于</a:t>
            </a:r>
            <a:r>
              <a:rPr lang="zh-CN" altLang="en-US" sz="2100" b="1">
                <a:latin typeface="楷体" pitchFamily="49" charset="-122"/>
                <a:ea typeface="楷体" pitchFamily="49" charset="-122"/>
              </a:rPr>
              <a:t>所做的</a:t>
            </a:r>
            <a:r>
              <a:rPr lang="zh-CN" altLang="en-US" sz="2100" b="1" smtClean="0">
                <a:latin typeface="楷体" pitchFamily="49" charset="-122"/>
                <a:ea typeface="楷体" pitchFamily="49" charset="-122"/>
              </a:rPr>
              <a:t>事情，要</a:t>
            </a:r>
            <a:r>
              <a:rPr lang="zh-CN" altLang="en-US" sz="2100" b="1">
                <a:latin typeface="楷体" pitchFamily="49" charset="-122"/>
                <a:ea typeface="楷体" pitchFamily="49" charset="-122"/>
              </a:rPr>
              <a:t>生出</a:t>
            </a:r>
            <a:r>
              <a:rPr lang="zh-CN" altLang="en-US" sz="2100" b="1" smtClean="0">
                <a:latin typeface="楷体" pitchFamily="49" charset="-122"/>
                <a:ea typeface="楷体" pitchFamily="49" charset="-122"/>
              </a:rPr>
              <a:t>敬意，忠实</a:t>
            </a:r>
            <a:r>
              <a:rPr lang="zh-CN" altLang="en-US" sz="2100" b="1">
                <a:latin typeface="楷体" pitchFamily="49" charset="-122"/>
                <a:ea typeface="楷体" pitchFamily="49" charset="-122"/>
              </a:rPr>
              <a:t>地把它做好。</a:t>
            </a:r>
          </a:p>
        </p:txBody>
      </p:sp>
      <p:sp>
        <p:nvSpPr>
          <p:cNvPr id="5" name="文本框 4"/>
          <p:cNvSpPr txBox="1"/>
          <p:nvPr/>
        </p:nvSpPr>
        <p:spPr>
          <a:xfrm>
            <a:off x="1459260" y="3969020"/>
            <a:ext cx="7145187" cy="392415"/>
          </a:xfrm>
          <a:prstGeom prst="rect">
            <a:avLst/>
          </a:prstGeom>
        </p:spPr>
        <p:style>
          <a:lnRef idx="1">
            <a:schemeClr val="accent5"/>
          </a:lnRef>
          <a:fillRef idx="2">
            <a:schemeClr val="accent5"/>
          </a:fillRef>
          <a:effectRef idx="1">
            <a:schemeClr val="accent5"/>
          </a:effectRef>
          <a:fontRef idx="minor">
            <a:schemeClr val="dk1"/>
          </a:fontRef>
        </p:style>
        <p:txBody>
          <a:bodyPr wrap="square" lIns="68580" tIns="34290" rIns="68580" bIns="34290" rtlCol="0" anchor="t">
            <a:spAutoFit/>
          </a:bodyPr>
          <a:lstStyle/>
          <a:p>
            <a:r>
              <a:rPr lang="zh-CN" altLang="en-US" sz="2100" b="1" smtClean="0">
                <a:latin typeface="楷体" pitchFamily="49" charset="-122"/>
                <a:ea typeface="楷体" pitchFamily="49" charset="-122"/>
                <a:cs typeface="楷体_GB2312" panose="02010609030101010101" pitchFamily="49" charset="-122"/>
              </a:rPr>
              <a:t>再次，要</a:t>
            </a:r>
            <a:r>
              <a:rPr lang="zh-CN" altLang="en-US" sz="2100" b="1">
                <a:latin typeface="楷体" pitchFamily="49" charset="-122"/>
                <a:ea typeface="楷体" pitchFamily="49" charset="-122"/>
                <a:cs typeface="楷体_GB2312" panose="02010609030101010101" pitchFamily="49" charset="-122"/>
              </a:rPr>
              <a:t>从专心做事中发现</a:t>
            </a:r>
            <a:r>
              <a:rPr lang="zh-CN" altLang="en-US" sz="2100" b="1" smtClean="0">
                <a:latin typeface="楷体" pitchFamily="49" charset="-122"/>
                <a:ea typeface="楷体" pitchFamily="49" charset="-122"/>
                <a:cs typeface="楷体_GB2312" panose="02010609030101010101" pitchFamily="49" charset="-122"/>
              </a:rPr>
              <a:t>乐趣，达到</a:t>
            </a:r>
            <a:r>
              <a:rPr lang="zh-CN" altLang="en-US" sz="2100" b="1">
                <a:latin typeface="楷体" pitchFamily="49" charset="-122"/>
                <a:ea typeface="楷体" pitchFamily="49" charset="-122"/>
                <a:cs typeface="楷体_GB2312" panose="02010609030101010101" pitchFamily="49" charset="-122"/>
              </a:rPr>
              <a:t>“乐以忘忧”的境界。</a:t>
            </a:r>
          </a:p>
        </p:txBody>
      </p:sp>
      <p:sp>
        <p:nvSpPr>
          <p:cNvPr id="8" name="文本框 7"/>
          <p:cNvSpPr txBox="1"/>
          <p:nvPr/>
        </p:nvSpPr>
        <p:spPr>
          <a:xfrm>
            <a:off x="539552" y="2348840"/>
            <a:ext cx="461665" cy="2023110"/>
          </a:xfrm>
          <a:prstGeom prst="rect">
            <a:avLst/>
          </a:prstGeom>
          <a:solidFill>
            <a:schemeClr val="accent3">
              <a:lumMod val="20000"/>
              <a:lumOff val="80000"/>
            </a:schemeClr>
          </a:solidFill>
          <a:ln>
            <a:solidFill>
              <a:srgbClr val="0070C0"/>
            </a:solidFill>
          </a:ln>
        </p:spPr>
        <p:txBody>
          <a:bodyPr vert="eaVert" wrap="square" lIns="68580" tIns="34290" rIns="68580" bIns="34290" rtlCol="0">
            <a:spAutoFit/>
          </a:bodyPr>
          <a:lstStyle/>
          <a:p>
            <a:r>
              <a:rPr lang="zh-CN" altLang="en-US" sz="2100" b="1">
                <a:solidFill>
                  <a:srgbClr val="3333FF"/>
                </a:solidFill>
                <a:latin typeface="楷体" pitchFamily="49" charset="-122"/>
                <a:ea typeface="楷体" pitchFamily="49" charset="-122"/>
              </a:rPr>
              <a:t>人类合理的生活</a:t>
            </a:r>
          </a:p>
        </p:txBody>
      </p:sp>
      <p:sp>
        <p:nvSpPr>
          <p:cNvPr id="11" name="AutoShape 6"/>
          <p:cNvSpPr/>
          <p:nvPr/>
        </p:nvSpPr>
        <p:spPr>
          <a:xfrm>
            <a:off x="1135225" y="2456853"/>
            <a:ext cx="296228" cy="1764506"/>
          </a:xfrm>
          <a:prstGeom prst="leftBrace">
            <a:avLst>
              <a:gd name="adj1" fmla="val 52860"/>
              <a:gd name="adj2" fmla="val 50000"/>
            </a:avLst>
          </a:prstGeom>
          <a:noFill/>
          <a:ln w="38100" cap="flat" cmpd="sng">
            <a:solidFill>
              <a:schemeClr val="tx1"/>
            </a:solidFill>
            <a:prstDash val="solid"/>
            <a:headEnd type="none" w="med" len="med"/>
            <a:tailEnd type="none" w="med" len="med"/>
          </a:ln>
        </p:spPr>
        <p:txBody>
          <a:bodyPr wrap="none" lIns="68580" tIns="34290" rIns="68580" bIns="34290" anchor="ctr"/>
          <a:lstStyle/>
          <a:p>
            <a:pPr eaLnBrk="1" hangingPunct="1"/>
            <a:endParaRPr lang="zh-CN" altLang="en-US" sz="1400">
              <a:latin typeface="楷体" pitchFamily="49" charset="-122"/>
              <a:ea typeface="楷体" pitchFamily="49" charset="-122"/>
            </a:endParaRPr>
          </a:p>
        </p:txBody>
      </p:sp>
      <p:sp>
        <p:nvSpPr>
          <p:cNvPr id="12" name="文本框 11"/>
          <p:cNvSpPr txBox="1"/>
          <p:nvPr/>
        </p:nvSpPr>
        <p:spPr>
          <a:xfrm>
            <a:off x="1513267" y="1592757"/>
            <a:ext cx="6858762" cy="438581"/>
          </a:xfrm>
          <a:prstGeom prst="rect">
            <a:avLst/>
          </a:prstGeom>
          <a:noFill/>
        </p:spPr>
        <p:txBody>
          <a:bodyPr wrap="square" lIns="68580" tIns="34290" rIns="68580" bIns="34290" rtlCol="0">
            <a:spAutoFit/>
          </a:bodyPr>
          <a:lstStyle/>
          <a:p>
            <a:r>
              <a:rPr lang="zh-CN" altLang="en-US" sz="2400" b="1">
                <a:solidFill>
                  <a:srgbClr val="3333FF"/>
                </a:solidFill>
                <a:latin typeface="楷体" pitchFamily="49" charset="-122"/>
                <a:ea typeface="楷体" pitchFamily="49" charset="-122"/>
              </a:rPr>
              <a:t>得出</a:t>
            </a:r>
            <a:r>
              <a:rPr lang="zh-CN" altLang="en-US" sz="2400" b="1" smtClean="0">
                <a:solidFill>
                  <a:srgbClr val="3333FF"/>
                </a:solidFill>
                <a:latin typeface="楷体" pitchFamily="49" charset="-122"/>
                <a:ea typeface="楷体" pitchFamily="49" charset="-122"/>
              </a:rPr>
              <a:t>结论：敬业</a:t>
            </a:r>
            <a:r>
              <a:rPr lang="zh-CN" altLang="en-US" sz="2400" b="1">
                <a:solidFill>
                  <a:srgbClr val="3333FF"/>
                </a:solidFill>
                <a:latin typeface="楷体" pitchFamily="49" charset="-122"/>
                <a:ea typeface="楷体" pitchFamily="49" charset="-122"/>
              </a:rPr>
              <a:t>即是</a:t>
            </a:r>
            <a:r>
              <a:rPr lang="zh-CN" altLang="en-US" sz="2400" b="1" smtClean="0">
                <a:solidFill>
                  <a:srgbClr val="3333FF"/>
                </a:solidFill>
                <a:latin typeface="楷体" pitchFamily="49" charset="-122"/>
                <a:ea typeface="楷体" pitchFamily="49" charset="-122"/>
              </a:rPr>
              <a:t>责任心，乐业</a:t>
            </a:r>
            <a:r>
              <a:rPr lang="zh-CN" altLang="en-US" sz="2400" b="1">
                <a:solidFill>
                  <a:srgbClr val="3333FF"/>
                </a:solidFill>
                <a:latin typeface="楷体" pitchFamily="49" charset="-122"/>
                <a:ea typeface="楷体" pitchFamily="49" charset="-122"/>
              </a:rPr>
              <a:t>即是</a:t>
            </a:r>
            <a:r>
              <a:rPr lang="zh-CN" altLang="en-US" sz="2400" b="1" smtClean="0">
                <a:solidFill>
                  <a:srgbClr val="3333FF"/>
                </a:solidFill>
                <a:latin typeface="楷体" pitchFamily="49" charset="-122"/>
                <a:ea typeface="楷体" pitchFamily="49" charset="-122"/>
              </a:rPr>
              <a:t>趣味。</a:t>
            </a:r>
            <a:endParaRPr lang="zh-CN" altLang="en-US" sz="2400" b="1">
              <a:solidFill>
                <a:srgbClr val="3333FF"/>
              </a:solidFill>
              <a:latin typeface="楷体" pitchFamily="49" charset="-122"/>
              <a:ea typeface="楷体" pitchFamily="49" charset="-122"/>
            </a:endParaRPr>
          </a:p>
        </p:txBody>
      </p:sp>
      <p:sp>
        <p:nvSpPr>
          <p:cNvPr id="2" name="文本框 1"/>
          <p:cNvSpPr txBox="1"/>
          <p:nvPr/>
        </p:nvSpPr>
        <p:spPr>
          <a:xfrm>
            <a:off x="179512" y="596690"/>
            <a:ext cx="8781226" cy="955646"/>
          </a:xfrm>
          <a:prstGeom prst="rect">
            <a:avLst/>
          </a:prstGeom>
          <a:noFill/>
        </p:spPr>
        <p:txBody>
          <a:bodyPr wrap="square" lIns="68580" tIns="34290" rIns="68580" bIns="34290" rtlCol="0">
            <a:spAutoFit/>
          </a:bodyPr>
          <a:lstStyle/>
          <a:p>
            <a:pPr>
              <a:lnSpc>
                <a:spcPct val="120000"/>
              </a:lnSpc>
            </a:pPr>
            <a:r>
              <a:rPr lang="en-US" altLang="zh-CN" sz="2400" b="1" smtClean="0">
                <a:latin typeface="宋体" panose="02010600030101010101" pitchFamily="2" charset="-122"/>
                <a:cs typeface="楷体_GB2312" panose="02010609030101010101" pitchFamily="49" charset="-122"/>
              </a:rPr>
              <a:t>    10.</a:t>
            </a:r>
            <a:r>
              <a:rPr lang="zh-CN" altLang="zh-CN" sz="2400" b="1">
                <a:latin typeface="宋体" panose="02010600030101010101" pitchFamily="2" charset="-122"/>
                <a:cs typeface="楷体_GB2312" panose="02010609030101010101" pitchFamily="49" charset="-122"/>
              </a:rPr>
              <a:t>齐读课文</a:t>
            </a:r>
            <a:r>
              <a:rPr lang="zh-CN" altLang="zh-CN" sz="2400" b="1" smtClean="0">
                <a:latin typeface="宋体" panose="02010600030101010101" pitchFamily="2" charset="-122"/>
                <a:cs typeface="楷体_GB2312" panose="02010609030101010101" pitchFamily="49" charset="-122"/>
              </a:rPr>
              <a:t>第</a:t>
            </a:r>
            <a:r>
              <a:rPr lang="en-US" altLang="zh-CN" sz="2400" b="1" smtClean="0">
                <a:latin typeface="宋体" panose="02010600030101010101" pitchFamily="2" charset="-122"/>
                <a:cs typeface="楷体_GB2312" panose="02010609030101010101" pitchFamily="49" charset="-122"/>
              </a:rPr>
              <a:t>9</a:t>
            </a:r>
            <a:r>
              <a:rPr lang="zh-CN" altLang="zh-CN" sz="2400" b="1" smtClean="0">
                <a:latin typeface="宋体" panose="02010600030101010101" pitchFamily="2" charset="-122"/>
                <a:cs typeface="楷体_GB2312" panose="02010609030101010101" pitchFamily="49" charset="-122"/>
              </a:rPr>
              <a:t>段</a:t>
            </a:r>
            <a:r>
              <a:rPr lang="zh-CN" altLang="en-US" sz="2400" b="1" smtClean="0">
                <a:latin typeface="宋体" panose="02010600030101010101" pitchFamily="2" charset="-122"/>
                <a:cs typeface="楷体_GB2312" panose="02010609030101010101" pitchFamily="49" charset="-122"/>
              </a:rPr>
              <a:t>，</a:t>
            </a:r>
            <a:r>
              <a:rPr lang="zh-CN" altLang="zh-CN" sz="2400" b="1" smtClean="0">
                <a:latin typeface="宋体" panose="02010600030101010101" pitchFamily="2" charset="-122"/>
                <a:cs typeface="楷体_GB2312" panose="02010609030101010101" pitchFamily="49" charset="-122"/>
              </a:rPr>
              <a:t>作者</a:t>
            </a:r>
            <a:r>
              <a:rPr lang="zh-CN" altLang="zh-CN" sz="2400" b="1">
                <a:latin typeface="宋体" panose="02010600030101010101" pitchFamily="2" charset="-122"/>
                <a:cs typeface="楷体_GB2312" panose="02010609030101010101" pitchFamily="49" charset="-122"/>
              </a:rPr>
              <a:t>最后得出了什么</a:t>
            </a:r>
            <a:r>
              <a:rPr lang="zh-CN" altLang="zh-CN" sz="2400" b="1" smtClean="0">
                <a:latin typeface="宋体" panose="02010600030101010101" pitchFamily="2" charset="-122"/>
                <a:cs typeface="楷体_GB2312" panose="02010609030101010101" pitchFamily="49" charset="-122"/>
              </a:rPr>
              <a:t>结论</a:t>
            </a:r>
            <a:r>
              <a:rPr lang="zh-CN" altLang="en-US" sz="2400" b="1" smtClean="0">
                <a:latin typeface="宋体" panose="02010600030101010101" pitchFamily="2" charset="-122"/>
                <a:cs typeface="楷体_GB2312" panose="02010609030101010101" pitchFamily="49" charset="-122"/>
              </a:rPr>
              <a:t>？</a:t>
            </a:r>
            <a:r>
              <a:rPr lang="zh-CN" altLang="zh-CN" sz="2400" b="1" smtClean="0">
                <a:latin typeface="宋体" panose="02010600030101010101" pitchFamily="2" charset="-122"/>
                <a:cs typeface="楷体_GB2312" panose="02010609030101010101" pitchFamily="49" charset="-122"/>
              </a:rPr>
              <a:t>人类</a:t>
            </a:r>
            <a:r>
              <a:rPr lang="zh-CN" altLang="zh-CN" sz="2400" b="1">
                <a:latin typeface="宋体" panose="02010600030101010101" pitchFamily="2" charset="-122"/>
                <a:cs typeface="楷体_GB2312" panose="02010609030101010101" pitchFamily="49" charset="-122"/>
              </a:rPr>
              <a:t>合理的生活应该是怎样的</a:t>
            </a:r>
            <a:r>
              <a:rPr lang="zh-CN" altLang="zh-CN" sz="2400" b="1" smtClean="0">
                <a:latin typeface="宋体" panose="02010600030101010101" pitchFamily="2" charset="-122"/>
                <a:cs typeface="楷体_GB2312" panose="02010609030101010101" pitchFamily="49" charset="-122"/>
              </a:rPr>
              <a:t>生活</a:t>
            </a:r>
            <a:r>
              <a:rPr lang="zh-CN" altLang="en-US" sz="2400" b="1" smtClean="0">
                <a:latin typeface="宋体" panose="02010600030101010101" pitchFamily="2" charset="-122"/>
                <a:cs typeface="楷体_GB2312" panose="02010609030101010101" pitchFamily="49" charset="-122"/>
              </a:rPr>
              <a:t>？</a:t>
            </a:r>
            <a:endParaRPr lang="zh-CN" altLang="zh-CN" sz="2400" b="1">
              <a:latin typeface="宋体" panose="02010600030101010101" pitchFamily="2" charset="-122"/>
              <a:cs typeface="楷体_GB2312" panose="0201060903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amond(in)">
                                      <p:cBhvr>
                                        <p:cTn id="18" dur="2000"/>
                                        <p:tgtEl>
                                          <p:spTgt spid="1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linds(horizont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11" grpId="0" animBg="1"/>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741933"/>
            <a:ext cx="7272808" cy="461665"/>
          </a:xfrm>
          <a:prstGeom prst="rect">
            <a:avLst/>
          </a:prstGeom>
          <a:noFill/>
        </p:spPr>
        <p:txBody>
          <a:bodyPr wrap="square" rtlCol="0">
            <a:spAutoFit/>
          </a:bodyPr>
          <a:lstStyle/>
          <a:p>
            <a:r>
              <a:rPr lang="en-US" altLang="zh-CN" sz="2400" b="1" smtClean="0">
                <a:latin typeface="宋体" panose="02010600030101010101" pitchFamily="2" charset="-122"/>
              </a:rPr>
              <a:t>    11.</a:t>
            </a:r>
            <a:r>
              <a:rPr lang="zh-CN" altLang="en-US" sz="2400" b="1" smtClean="0"/>
              <a:t>结合本文内容谈谈对“敬业精神”的理解。</a:t>
            </a:r>
            <a:endParaRPr lang="zh-CN" altLang="en-US" sz="2400" b="1"/>
          </a:p>
        </p:txBody>
      </p:sp>
      <p:sp>
        <p:nvSpPr>
          <p:cNvPr id="4" name="TextBox 3"/>
          <p:cNvSpPr txBox="1"/>
          <p:nvPr/>
        </p:nvSpPr>
        <p:spPr>
          <a:xfrm>
            <a:off x="467544" y="1203598"/>
            <a:ext cx="8424936" cy="3416320"/>
          </a:xfrm>
          <a:prstGeom prst="rect">
            <a:avLst/>
          </a:prstGeom>
          <a:noFill/>
        </p:spPr>
        <p:txBody>
          <a:bodyPr wrap="square" rtlCol="0">
            <a:spAutoFit/>
          </a:bodyPr>
          <a:lstStyle/>
          <a:p>
            <a:pPr>
              <a:lnSpc>
                <a:spcPct val="150000"/>
              </a:lnSpc>
            </a:pPr>
            <a:r>
              <a:rPr lang="en-US" altLang="zh-CN" smtClean="0">
                <a:solidFill>
                  <a:srgbClr val="0000CC"/>
                </a:solidFill>
              </a:rPr>
              <a:t>          </a:t>
            </a:r>
            <a:r>
              <a:rPr lang="zh-CN" altLang="en-US" sz="2400" b="1" smtClean="0">
                <a:solidFill>
                  <a:srgbClr val="0000CC"/>
                </a:solidFill>
                <a:latin typeface="楷体" pitchFamily="49" charset="-122"/>
                <a:ea typeface="楷体" pitchFamily="49" charset="-122"/>
              </a:rPr>
              <a:t>敬业精神即拥有一份正当的职业，认真对待自己的这份职业，怀一颗崇敬之心，在自己的工作岗位上尽职尽责地完成应做的那份事情，并力求在能力范围内做到最好。</a:t>
            </a:r>
            <a:endParaRPr lang="en-US" altLang="zh-CN" sz="2400" b="1" smtClean="0">
              <a:solidFill>
                <a:srgbClr val="0000CC"/>
              </a:solidFill>
              <a:latin typeface="楷体" pitchFamily="49" charset="-122"/>
              <a:ea typeface="楷体" pitchFamily="49" charset="-122"/>
            </a:endParaRPr>
          </a:p>
          <a:p>
            <a:pPr>
              <a:lnSpc>
                <a:spcPct val="150000"/>
              </a:lnSpc>
            </a:pPr>
            <a:r>
              <a:rPr lang="zh-CN" altLang="en-US" sz="2400" b="1" smtClean="0">
                <a:solidFill>
                  <a:srgbClr val="0000CC"/>
                </a:solidFill>
                <a:latin typeface="楷体" pitchFamily="49" charset="-122"/>
                <a:ea typeface="楷体" pitchFamily="49" charset="-122"/>
              </a:rPr>
              <a:t>    另外，不论是社会发展方面，还是生活学习之中，也都离不开敬业精神，这是自我尽职尽责的体现，也是对集体、对社会负责的表现。</a:t>
            </a:r>
            <a:endParaRPr lang="zh-CN" altLang="en-US" b="1">
              <a:solidFill>
                <a:srgbClr val="0000CC"/>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29324" y="1648420"/>
            <a:ext cx="2685352" cy="830997"/>
          </a:xfrm>
          <a:prstGeom prst="rect">
            <a:avLst/>
          </a:prstGeom>
          <a:noFill/>
        </p:spPr>
        <p:txBody>
          <a:bodyPr wrap="none" lIns="91440" tIns="45720" rIns="91440" bIns="45720">
            <a:spAutoFit/>
            <a:scene3d>
              <a:camera prst="orthographicFront"/>
              <a:lightRig rig="soft" dir="tl"/>
            </a:scene3d>
            <a:sp3d contourW="25400" prstMaterial="matte">
              <a:bevelT w="25400" h="55880" prst="artDeco"/>
              <a:contourClr>
                <a:schemeClr val="accent2">
                  <a:tint val="20000"/>
                </a:schemeClr>
              </a:contourClr>
            </a:sp3d>
          </a:bodyPr>
          <a:lstStyle/>
          <a:p>
            <a:pPr algn="ctr"/>
            <a:r>
              <a:rPr lang="zh-CN" altLang="en-US" sz="48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第二课时</a:t>
            </a:r>
            <a:endParaRPr lang="zh-CN" altLang="en-US" sz="48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36404448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4334" y="1424464"/>
            <a:ext cx="8383429" cy="2008242"/>
          </a:xfrm>
          <a:prstGeom prst="rect">
            <a:avLst/>
          </a:prstGeom>
          <a:noFill/>
        </p:spPr>
        <p:txBody>
          <a:bodyPr wrap="square" lIns="68580" tIns="34290" rIns="68580" bIns="34290" rtlCol="0">
            <a:spAutoFit/>
          </a:bodyPr>
          <a:lstStyle/>
          <a:p>
            <a:pPr>
              <a:lnSpc>
                <a:spcPct val="150000"/>
              </a:lnSpc>
            </a:pPr>
            <a:r>
              <a:rPr lang="en-US" altLang="zh-CN" sz="2800" b="1">
                <a:latin typeface="楷体" pitchFamily="49" charset="-122"/>
                <a:ea typeface="楷体" pitchFamily="49" charset="-122"/>
                <a:cs typeface="楷体_GB2312" panose="02010609030101010101" pitchFamily="49" charset="-122"/>
              </a:rPr>
              <a:t>    </a:t>
            </a:r>
            <a:r>
              <a:rPr lang="zh-CN" altLang="en-US" sz="2800" b="1" smtClean="0">
                <a:latin typeface="楷体" pitchFamily="49" charset="-122"/>
                <a:ea typeface="楷体" pitchFamily="49" charset="-122"/>
                <a:cs typeface="楷体_GB2312" panose="02010609030101010101" pitchFamily="49" charset="-122"/>
              </a:rPr>
              <a:t>同学们，《敬业与乐业》</a:t>
            </a:r>
            <a:r>
              <a:rPr lang="zh-CN" altLang="en-US" sz="2800" b="1">
                <a:latin typeface="楷体" pitchFamily="49" charset="-122"/>
                <a:ea typeface="楷体" pitchFamily="49" charset="-122"/>
                <a:cs typeface="楷体_GB2312" panose="02010609030101010101" pitchFamily="49" charset="-122"/>
              </a:rPr>
              <a:t>不但是一篇</a:t>
            </a:r>
            <a:r>
              <a:rPr lang="zh-CN" altLang="en-US" sz="2800" b="1" smtClean="0">
                <a:latin typeface="楷体" pitchFamily="49" charset="-122"/>
                <a:ea typeface="楷体" pitchFamily="49" charset="-122"/>
                <a:cs typeface="楷体_GB2312" panose="02010609030101010101" pitchFamily="49" charset="-122"/>
              </a:rPr>
              <a:t>议论文，还是</a:t>
            </a:r>
            <a:r>
              <a:rPr lang="zh-CN" altLang="en-US" sz="2800" b="1">
                <a:latin typeface="楷体" pitchFamily="49" charset="-122"/>
                <a:ea typeface="楷体" pitchFamily="49" charset="-122"/>
                <a:cs typeface="楷体_GB2312" panose="02010609030101010101" pitchFamily="49" charset="-122"/>
              </a:rPr>
              <a:t>一篇感染力极强的演讲词。这一节课我们就来探究一下演讲词语言方面的特点。</a:t>
            </a:r>
          </a:p>
        </p:txBody>
      </p:sp>
      <p:sp>
        <p:nvSpPr>
          <p:cNvPr id="7"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导入新知</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3568" y="4094318"/>
            <a:ext cx="7147730" cy="438581"/>
          </a:xfrm>
          <a:prstGeom prst="rect">
            <a:avLst/>
          </a:prstGeom>
          <a:noFill/>
          <a:ln w="9525">
            <a:noFill/>
          </a:ln>
        </p:spPr>
        <p:txBody>
          <a:bodyPr wrap="square" lIns="68580" tIns="34290" rIns="68580" bIns="34290">
            <a:spAutoFit/>
          </a:bodyPr>
          <a:lstStyle/>
          <a:p>
            <a:pPr indent="200025"/>
            <a:r>
              <a:rPr lang="zh-CN" altLang="en-US" sz="2400" b="1">
                <a:solidFill>
                  <a:srgbClr val="0000E1"/>
                </a:solidFill>
                <a:latin typeface="楷体" pitchFamily="49" charset="-122"/>
                <a:ea typeface="楷体" pitchFamily="49" charset="-122"/>
              </a:rPr>
              <a:t>用</a:t>
            </a:r>
            <a:r>
              <a:rPr lang="en-US" altLang="zh-CN" sz="2400" b="1">
                <a:solidFill>
                  <a:srgbClr val="0000E1"/>
                </a:solidFill>
                <a:latin typeface="楷体" pitchFamily="49" charset="-122"/>
                <a:ea typeface="楷体" pitchFamily="49" charset="-122"/>
              </a:rPr>
              <a:t>“</a:t>
            </a:r>
            <a:r>
              <a:rPr lang="zh-CN" altLang="en-US" sz="2400" b="1">
                <a:solidFill>
                  <a:srgbClr val="0000E1"/>
                </a:solidFill>
                <a:latin typeface="楷体" pitchFamily="49" charset="-122"/>
                <a:ea typeface="楷体" pitchFamily="49" charset="-122"/>
              </a:rPr>
              <a:t>机器</a:t>
            </a:r>
            <a:r>
              <a:rPr lang="en-US" altLang="zh-CN" sz="2400" b="1">
                <a:solidFill>
                  <a:srgbClr val="0000E1"/>
                </a:solidFill>
                <a:latin typeface="楷体" pitchFamily="49" charset="-122"/>
                <a:ea typeface="楷体" pitchFamily="49" charset="-122"/>
              </a:rPr>
              <a:t>”</a:t>
            </a:r>
            <a:r>
              <a:rPr lang="zh-CN" altLang="en-US" sz="2400" b="1">
                <a:solidFill>
                  <a:srgbClr val="0000E1"/>
                </a:solidFill>
                <a:latin typeface="楷体" pitchFamily="49" charset="-122"/>
                <a:ea typeface="楷体" pitchFamily="49" charset="-122"/>
              </a:rPr>
              <a:t>之</a:t>
            </a:r>
            <a:r>
              <a:rPr lang="zh-CN" altLang="en-US" sz="2400" b="1" smtClean="0">
                <a:solidFill>
                  <a:srgbClr val="0000E1"/>
                </a:solidFill>
                <a:latin typeface="楷体" pitchFamily="49" charset="-122"/>
                <a:ea typeface="楷体" pitchFamily="49" charset="-122"/>
              </a:rPr>
              <a:t>喻，使</a:t>
            </a:r>
            <a:r>
              <a:rPr lang="zh-CN" altLang="en-US" sz="2400" b="1">
                <a:solidFill>
                  <a:srgbClr val="0000E1"/>
                </a:solidFill>
                <a:latin typeface="楷体" pitchFamily="49" charset="-122"/>
                <a:ea typeface="楷体" pitchFamily="49" charset="-122"/>
              </a:rPr>
              <a:t>演讲幽默、</a:t>
            </a:r>
            <a:r>
              <a:rPr lang="zh-CN" altLang="en-US" sz="2400" b="1" smtClean="0">
                <a:solidFill>
                  <a:srgbClr val="0000E1"/>
                </a:solidFill>
                <a:latin typeface="楷体" pitchFamily="49" charset="-122"/>
                <a:ea typeface="楷体" pitchFamily="49" charset="-122"/>
              </a:rPr>
              <a:t>风趣，有</a:t>
            </a:r>
            <a:r>
              <a:rPr lang="zh-CN" altLang="en-US" sz="2400" b="1">
                <a:solidFill>
                  <a:srgbClr val="0000E1"/>
                </a:solidFill>
                <a:latin typeface="楷体" pitchFamily="49" charset="-122"/>
                <a:ea typeface="楷体" pitchFamily="49" charset="-122"/>
              </a:rPr>
              <a:t>讽刺意味。</a:t>
            </a:r>
          </a:p>
        </p:txBody>
      </p:sp>
      <p:sp>
        <p:nvSpPr>
          <p:cNvPr id="2" name="文本框 1"/>
          <p:cNvSpPr txBox="1"/>
          <p:nvPr/>
        </p:nvSpPr>
        <p:spPr>
          <a:xfrm>
            <a:off x="208786" y="1056531"/>
            <a:ext cx="8827710" cy="1731243"/>
          </a:xfrm>
          <a:prstGeom prst="rect">
            <a:avLst/>
          </a:prstGeom>
          <a:noFill/>
        </p:spPr>
        <p:txBody>
          <a:bodyPr wrap="square" lIns="68580" tIns="34290" rIns="68580" bIns="34290" rtlCol="0" anchor="t">
            <a:spAutoFit/>
          </a:bodyPr>
          <a:lstStyle/>
          <a:p>
            <a:pPr>
              <a:lnSpc>
                <a:spcPct val="150000"/>
              </a:lnSpc>
            </a:pPr>
            <a:r>
              <a:rPr lang="en-US" sz="2400" b="1">
                <a:latin typeface="宋体" panose="02010600030101010101" pitchFamily="2" charset="-122"/>
                <a:cs typeface="楷体_GB2312" panose="02010609030101010101" pitchFamily="49" charset="-122"/>
                <a:sym typeface="+mn-ea"/>
              </a:rPr>
              <a:t>    </a:t>
            </a:r>
            <a:r>
              <a:rPr lang="en-US" sz="2400" b="1" smtClean="0">
                <a:latin typeface="宋体" panose="02010600030101010101" pitchFamily="2" charset="-122"/>
                <a:cs typeface="楷体_GB2312" panose="02010609030101010101" pitchFamily="49" charset="-122"/>
                <a:sym typeface="+mn-ea"/>
              </a:rPr>
              <a:t>1.“</a:t>
            </a:r>
            <a:r>
              <a:rPr lang="zh-CN" altLang="en-US" sz="2400" b="1">
                <a:latin typeface="楷体" pitchFamily="49" charset="-122"/>
                <a:ea typeface="楷体" pitchFamily="49" charset="-122"/>
                <a:cs typeface="楷体_GB2312" panose="02010609030101010101" pitchFamily="49" charset="-122"/>
                <a:sym typeface="+mn-ea"/>
              </a:rPr>
              <a:t>人类既不是上帝特地制来充当消化面包的</a:t>
            </a:r>
            <a:r>
              <a:rPr lang="zh-CN" altLang="en-US" sz="2400" b="1" smtClean="0">
                <a:latin typeface="楷体" pitchFamily="49" charset="-122"/>
                <a:ea typeface="楷体" pitchFamily="49" charset="-122"/>
                <a:cs typeface="楷体_GB2312" panose="02010609030101010101" pitchFamily="49" charset="-122"/>
                <a:sym typeface="+mn-ea"/>
              </a:rPr>
              <a:t>机器，自然</a:t>
            </a:r>
            <a:r>
              <a:rPr lang="zh-CN" altLang="en-US" sz="2400" b="1">
                <a:latin typeface="楷体" pitchFamily="49" charset="-122"/>
                <a:ea typeface="楷体" pitchFamily="49" charset="-122"/>
                <a:cs typeface="楷体_GB2312" panose="02010609030101010101" pitchFamily="49" charset="-122"/>
                <a:sym typeface="+mn-ea"/>
              </a:rPr>
              <a:t>该各人因自己的地位和</a:t>
            </a:r>
            <a:r>
              <a:rPr lang="zh-CN" altLang="en-US" sz="2400" b="1" smtClean="0">
                <a:latin typeface="楷体" pitchFamily="49" charset="-122"/>
                <a:ea typeface="楷体" pitchFamily="49" charset="-122"/>
                <a:cs typeface="楷体_GB2312" panose="02010609030101010101" pitchFamily="49" charset="-122"/>
                <a:sym typeface="+mn-ea"/>
              </a:rPr>
              <a:t>才力，认定</a:t>
            </a:r>
            <a:r>
              <a:rPr lang="zh-CN" altLang="en-US" sz="2400" b="1">
                <a:latin typeface="楷体" pitchFamily="49" charset="-122"/>
                <a:ea typeface="楷体" pitchFamily="49" charset="-122"/>
                <a:cs typeface="楷体_GB2312" panose="02010609030101010101" pitchFamily="49" charset="-122"/>
                <a:sym typeface="+mn-ea"/>
              </a:rPr>
              <a:t>一件事去做。</a:t>
            </a:r>
            <a:r>
              <a:rPr lang="en-US" sz="2400" b="1" smtClean="0">
                <a:latin typeface="宋体" panose="02010600030101010101" pitchFamily="2" charset="-122"/>
                <a:cs typeface="楷体_GB2312" panose="02010609030101010101" pitchFamily="49" charset="-122"/>
                <a:sym typeface="+mn-ea"/>
              </a:rPr>
              <a:t>”</a:t>
            </a:r>
            <a:r>
              <a:rPr lang="zh-CN" altLang="en-US" sz="2400" b="1" smtClean="0">
                <a:latin typeface="宋体" panose="02010600030101010101" pitchFamily="2" charset="-122"/>
                <a:cs typeface="楷体_GB2312" panose="02010609030101010101" pitchFamily="49" charset="-122"/>
                <a:sym typeface="+mn-ea"/>
              </a:rPr>
              <a:t>这句话中</a:t>
            </a:r>
            <a:r>
              <a:rPr lang="en-US" sz="2400" b="1" smtClean="0">
                <a:latin typeface="宋体" panose="02010600030101010101" pitchFamily="2" charset="-122"/>
                <a:cs typeface="楷体_GB2312" panose="02010609030101010101" pitchFamily="49" charset="-122"/>
                <a:sym typeface="+mn-ea"/>
              </a:rPr>
              <a:t>“</a:t>
            </a:r>
            <a:r>
              <a:rPr lang="zh-CN" altLang="en-US" sz="2400" b="1" u="sng">
                <a:solidFill>
                  <a:srgbClr val="FF0000"/>
                </a:solidFill>
                <a:latin typeface="宋体" panose="02010600030101010101" pitchFamily="2" charset="-122"/>
                <a:cs typeface="楷体_GB2312" panose="02010609030101010101" pitchFamily="49" charset="-122"/>
                <a:sym typeface="+mn-ea"/>
              </a:rPr>
              <a:t>消化面包的机器</a:t>
            </a:r>
            <a:r>
              <a:rPr lang="en-US" sz="2400" b="1">
                <a:latin typeface="宋体" panose="02010600030101010101" pitchFamily="2" charset="-122"/>
                <a:cs typeface="楷体_GB2312" panose="02010609030101010101" pitchFamily="49" charset="-122"/>
                <a:sym typeface="+mn-ea"/>
              </a:rPr>
              <a:t>”</a:t>
            </a:r>
            <a:r>
              <a:rPr lang="zh-CN" altLang="en-US" sz="2400" b="1">
                <a:latin typeface="宋体" panose="02010600030101010101" pitchFamily="2" charset="-122"/>
                <a:cs typeface="楷体_GB2312" panose="02010609030101010101" pitchFamily="49" charset="-122"/>
                <a:sym typeface="+mn-ea"/>
              </a:rPr>
              <a:t>是什么</a:t>
            </a:r>
            <a:r>
              <a:rPr lang="zh-CN" altLang="en-US" sz="2400" b="1" smtClean="0">
                <a:latin typeface="宋体" panose="02010600030101010101" pitchFamily="2" charset="-122"/>
                <a:cs typeface="楷体_GB2312" panose="02010609030101010101" pitchFamily="49" charset="-122"/>
                <a:sym typeface="+mn-ea"/>
              </a:rPr>
              <a:t>意思？用</a:t>
            </a:r>
            <a:r>
              <a:rPr lang="en-US" sz="2400" b="1" u="sng">
                <a:solidFill>
                  <a:srgbClr val="FF0000"/>
                </a:solidFill>
                <a:latin typeface="宋体" panose="02010600030101010101" pitchFamily="2" charset="-122"/>
                <a:cs typeface="楷体_GB2312" panose="02010609030101010101" pitchFamily="49" charset="-122"/>
                <a:sym typeface="+mn-ea"/>
              </a:rPr>
              <a:t>“</a:t>
            </a:r>
            <a:r>
              <a:rPr lang="zh-CN" altLang="en-US" sz="2400" b="1" u="sng">
                <a:solidFill>
                  <a:srgbClr val="FF0000"/>
                </a:solidFill>
                <a:latin typeface="宋体" panose="02010600030101010101" pitchFamily="2" charset="-122"/>
                <a:cs typeface="楷体_GB2312" panose="02010609030101010101" pitchFamily="49" charset="-122"/>
                <a:sym typeface="+mn-ea"/>
              </a:rPr>
              <a:t>机器</a:t>
            </a:r>
            <a:r>
              <a:rPr lang="en-US" sz="2400" b="1" u="sng">
                <a:solidFill>
                  <a:srgbClr val="FF0000"/>
                </a:solidFill>
                <a:latin typeface="宋体" panose="02010600030101010101" pitchFamily="2" charset="-122"/>
                <a:cs typeface="楷体_GB2312" panose="02010609030101010101" pitchFamily="49" charset="-122"/>
                <a:sym typeface="+mn-ea"/>
              </a:rPr>
              <a:t>”</a:t>
            </a:r>
            <a:r>
              <a:rPr lang="zh-CN" altLang="en-US" sz="2400" b="1">
                <a:latin typeface="宋体" panose="02010600030101010101" pitchFamily="2" charset="-122"/>
                <a:cs typeface="楷体_GB2312" panose="02010609030101010101" pitchFamily="49" charset="-122"/>
                <a:sym typeface="+mn-ea"/>
              </a:rPr>
              <a:t>之喻有什么表达</a:t>
            </a:r>
            <a:r>
              <a:rPr lang="zh-CN" altLang="en-US" sz="2400" b="1" smtClean="0">
                <a:latin typeface="宋体" panose="02010600030101010101" pitchFamily="2" charset="-122"/>
                <a:cs typeface="楷体_GB2312" panose="02010609030101010101" pitchFamily="49" charset="-122"/>
                <a:sym typeface="+mn-ea"/>
              </a:rPr>
              <a:t>效果？</a:t>
            </a:r>
            <a:endParaRPr lang="zh-CN" altLang="en-US" sz="2400" b="1">
              <a:latin typeface="宋体" panose="02010600030101010101" pitchFamily="2" charset="-122"/>
              <a:cs typeface="楷体_GB2312" panose="02010609030101010101" pitchFamily="49" charset="-122"/>
              <a:sym typeface="+mn-ea"/>
            </a:endParaRPr>
          </a:p>
        </p:txBody>
      </p:sp>
      <p:sp>
        <p:nvSpPr>
          <p:cNvPr id="3" name="文本框 2"/>
          <p:cNvSpPr txBox="1"/>
          <p:nvPr/>
        </p:nvSpPr>
        <p:spPr>
          <a:xfrm>
            <a:off x="240030" y="2841780"/>
            <a:ext cx="8274408" cy="1177245"/>
          </a:xfrm>
          <a:prstGeom prst="rect">
            <a:avLst/>
          </a:prstGeom>
          <a:noFill/>
        </p:spPr>
        <p:txBody>
          <a:bodyPr wrap="square" lIns="68580" tIns="34290" rIns="68580" bIns="34290" rtlCol="0" anchor="t">
            <a:spAutoFit/>
          </a:bodyPr>
          <a:lstStyle/>
          <a:p>
            <a:pPr>
              <a:lnSpc>
                <a:spcPct val="150000"/>
              </a:lnSpc>
            </a:pPr>
            <a:r>
              <a:rPr lang="en-US" altLang="zh-CN" sz="2400" b="1">
                <a:solidFill>
                  <a:srgbClr val="0000E1"/>
                </a:solidFill>
                <a:latin typeface="楷体" pitchFamily="49" charset="-122"/>
                <a:ea typeface="楷体" pitchFamily="49" charset="-122"/>
                <a:sym typeface="+mn-ea"/>
              </a:rPr>
              <a:t>    </a:t>
            </a:r>
            <a:r>
              <a:rPr lang="en-US" altLang="zh-CN" sz="2400" b="1" smtClean="0">
                <a:solidFill>
                  <a:srgbClr val="0000E1"/>
                </a:solidFill>
                <a:latin typeface="楷体" pitchFamily="49" charset="-122"/>
                <a:ea typeface="楷体" pitchFamily="49" charset="-122"/>
                <a:sym typeface="+mn-ea"/>
              </a:rPr>
              <a:t>“</a:t>
            </a:r>
            <a:r>
              <a:rPr lang="zh-CN" altLang="en-US" sz="2400" b="1">
                <a:solidFill>
                  <a:srgbClr val="0000E1"/>
                </a:solidFill>
                <a:latin typeface="楷体" pitchFamily="49" charset="-122"/>
                <a:ea typeface="楷体" pitchFamily="49" charset="-122"/>
                <a:sym typeface="+mn-ea"/>
              </a:rPr>
              <a:t>消化面包的机器</a:t>
            </a:r>
            <a:r>
              <a:rPr lang="en-US" altLang="zh-CN" sz="2400" b="1">
                <a:solidFill>
                  <a:srgbClr val="0000E1"/>
                </a:solidFill>
                <a:latin typeface="楷体" pitchFamily="49" charset="-122"/>
                <a:ea typeface="楷体" pitchFamily="49" charset="-122"/>
                <a:sym typeface="+mn-ea"/>
              </a:rPr>
              <a:t>”</a:t>
            </a:r>
            <a:r>
              <a:rPr lang="zh-CN" altLang="en-US" sz="2400" b="1">
                <a:solidFill>
                  <a:srgbClr val="0000E1"/>
                </a:solidFill>
                <a:latin typeface="楷体" pitchFamily="49" charset="-122"/>
                <a:ea typeface="楷体" pitchFamily="49" charset="-122"/>
                <a:sym typeface="+mn-ea"/>
              </a:rPr>
              <a:t>是指不劳而获的</a:t>
            </a:r>
            <a:r>
              <a:rPr lang="zh-CN" altLang="en-US" sz="2400" b="1" smtClean="0">
                <a:solidFill>
                  <a:srgbClr val="0000E1"/>
                </a:solidFill>
                <a:latin typeface="楷体" pitchFamily="49" charset="-122"/>
                <a:ea typeface="楷体" pitchFamily="49" charset="-122"/>
                <a:sym typeface="+mn-ea"/>
              </a:rPr>
              <a:t>人；只</a:t>
            </a:r>
            <a:r>
              <a:rPr lang="zh-CN" altLang="en-US" sz="2400" b="1">
                <a:solidFill>
                  <a:srgbClr val="0000E1"/>
                </a:solidFill>
                <a:latin typeface="楷体" pitchFamily="49" charset="-122"/>
                <a:ea typeface="楷体" pitchFamily="49" charset="-122"/>
                <a:sym typeface="+mn-ea"/>
              </a:rPr>
              <a:t>会吃饭、不会做事</a:t>
            </a:r>
            <a:r>
              <a:rPr lang="zh-CN" altLang="en-US" sz="2400" b="1" smtClean="0">
                <a:solidFill>
                  <a:srgbClr val="0000E1"/>
                </a:solidFill>
                <a:latin typeface="楷体" pitchFamily="49" charset="-122"/>
                <a:ea typeface="楷体" pitchFamily="49" charset="-122"/>
                <a:sym typeface="+mn-ea"/>
              </a:rPr>
              <a:t>的人。</a:t>
            </a:r>
            <a:endParaRPr lang="zh-CN" altLang="en-US" sz="2400" b="1">
              <a:solidFill>
                <a:srgbClr val="0000E1"/>
              </a:solidFill>
              <a:latin typeface="楷体" pitchFamily="49" charset="-122"/>
              <a:ea typeface="楷体" pitchFamily="49" charset="-122"/>
              <a:sym typeface="+mn-ea"/>
            </a:endParaRPr>
          </a:p>
        </p:txBody>
      </p:sp>
      <p:sp>
        <p:nvSpPr>
          <p:cNvPr id="16" name="矩形 1"/>
          <p:cNvSpPr>
            <a:spLocks noChangeArrowheads="1"/>
          </p:cNvSpPr>
          <p:nvPr/>
        </p:nvSpPr>
        <p:spPr bwMode="auto">
          <a:xfrm>
            <a:off x="3710498" y="465964"/>
            <a:ext cx="1743066" cy="566502"/>
          </a:xfrm>
          <a:prstGeom prst="rect">
            <a:avLst/>
          </a:prstGeom>
          <a:noFill/>
          <a:ln w="9525">
            <a:noFill/>
            <a:miter lim="800000"/>
          </a:ln>
        </p:spPr>
        <p:txBody>
          <a:bodyPr>
            <a:spAutoFit/>
          </a:bodyPr>
          <a:lstStyle/>
          <a:p>
            <a:pPr algn="dist">
              <a:lnSpc>
                <a:spcPts val="4300"/>
              </a:lnSpc>
            </a:pPr>
            <a:r>
              <a:rPr lang="zh-CN" altLang="en-US" sz="2800" b="1">
                <a:solidFill>
                  <a:srgbClr val="7030A0"/>
                </a:solidFill>
                <a:latin typeface="楷体" pitchFamily="49" charset="-122"/>
                <a:ea typeface="楷体" pitchFamily="49" charset="-122"/>
              </a:rPr>
              <a:t>语言品析</a:t>
            </a:r>
          </a:p>
        </p:txBody>
      </p:sp>
      <p:sp>
        <p:nvSpPr>
          <p:cNvPr id="17"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合作探究</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linds(horizontal)">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1520" y="2463738"/>
            <a:ext cx="8370930" cy="1177245"/>
          </a:xfrm>
          <a:prstGeom prst="rect">
            <a:avLst/>
          </a:prstGeom>
          <a:noFill/>
          <a:ln w="9525">
            <a:noFill/>
          </a:ln>
        </p:spPr>
        <p:txBody>
          <a:bodyPr wrap="square" lIns="68580" tIns="34290" rIns="68580" bIns="34290">
            <a:spAutoFit/>
          </a:bodyPr>
          <a:lstStyle/>
          <a:p>
            <a:pPr indent="200025">
              <a:lnSpc>
                <a:spcPct val="150000"/>
              </a:lnSpc>
            </a:pPr>
            <a:r>
              <a:rPr lang="zh-CN" altLang="en-US" sz="2400" b="1" smtClean="0">
                <a:solidFill>
                  <a:srgbClr val="0000E1"/>
                </a:solidFill>
                <a:latin typeface="楷体" pitchFamily="49" charset="-122"/>
                <a:ea typeface="楷体" pitchFamily="49" charset="-122"/>
              </a:rPr>
              <a:t>   不</a:t>
            </a:r>
            <a:r>
              <a:rPr lang="zh-CN" altLang="en-US" sz="2400" b="1">
                <a:solidFill>
                  <a:srgbClr val="0000E1"/>
                </a:solidFill>
                <a:latin typeface="楷体" pitchFamily="49" charset="-122"/>
                <a:ea typeface="楷体" pitchFamily="49" charset="-122"/>
              </a:rPr>
              <a:t>可以。原句是反</a:t>
            </a:r>
            <a:r>
              <a:rPr lang="zh-CN" altLang="en-US" sz="2400" b="1" smtClean="0">
                <a:solidFill>
                  <a:srgbClr val="0000E1"/>
                </a:solidFill>
                <a:latin typeface="楷体" pitchFamily="49" charset="-122"/>
                <a:ea typeface="楷体" pitchFamily="49" charset="-122"/>
              </a:rPr>
              <a:t>问句，用</a:t>
            </a:r>
            <a:r>
              <a:rPr lang="zh-CN" altLang="en-US" sz="2400" b="1">
                <a:solidFill>
                  <a:srgbClr val="0000E1"/>
                </a:solidFill>
                <a:latin typeface="楷体" pitchFamily="49" charset="-122"/>
                <a:ea typeface="楷体" pitchFamily="49" charset="-122"/>
              </a:rPr>
              <a:t>反问句表达</a:t>
            </a:r>
            <a:r>
              <a:rPr lang="zh-CN" altLang="en-US" sz="2400" b="1" smtClean="0">
                <a:solidFill>
                  <a:srgbClr val="0000E1"/>
                </a:solidFill>
                <a:latin typeface="楷体" pitchFamily="49" charset="-122"/>
                <a:ea typeface="楷体" pitchFamily="49" charset="-122"/>
              </a:rPr>
              <a:t>肯定的意思，语气</a:t>
            </a:r>
            <a:r>
              <a:rPr lang="zh-CN" altLang="en-US" sz="2400" b="1">
                <a:solidFill>
                  <a:srgbClr val="0000E1"/>
                </a:solidFill>
                <a:latin typeface="楷体" pitchFamily="49" charset="-122"/>
                <a:ea typeface="楷体" pitchFamily="49" charset="-122"/>
              </a:rPr>
              <a:t>更加</a:t>
            </a:r>
            <a:r>
              <a:rPr lang="zh-CN" altLang="en-US" sz="2400" b="1" smtClean="0">
                <a:solidFill>
                  <a:srgbClr val="0000E1"/>
                </a:solidFill>
                <a:latin typeface="楷体" pitchFamily="49" charset="-122"/>
                <a:ea typeface="楷体" pitchFamily="49" charset="-122"/>
              </a:rPr>
              <a:t>强烈，更</a:t>
            </a:r>
            <a:r>
              <a:rPr lang="zh-CN" altLang="en-US" sz="2400" b="1">
                <a:solidFill>
                  <a:srgbClr val="0000E1"/>
                </a:solidFill>
                <a:latin typeface="楷体" pitchFamily="49" charset="-122"/>
                <a:ea typeface="楷体" pitchFamily="49" charset="-122"/>
              </a:rPr>
              <a:t>适合于</a:t>
            </a:r>
            <a:r>
              <a:rPr lang="zh-CN" altLang="en-US" sz="2400" b="1" smtClean="0">
                <a:solidFill>
                  <a:srgbClr val="0000E1"/>
                </a:solidFill>
                <a:latin typeface="楷体" pitchFamily="49" charset="-122"/>
                <a:ea typeface="楷体" pitchFamily="49" charset="-122"/>
              </a:rPr>
              <a:t>演讲，能够</a:t>
            </a:r>
            <a:r>
              <a:rPr lang="zh-CN" altLang="en-US" sz="2400" b="1">
                <a:solidFill>
                  <a:srgbClr val="0000E1"/>
                </a:solidFill>
                <a:latin typeface="楷体" pitchFamily="49" charset="-122"/>
                <a:ea typeface="楷体" pitchFamily="49" charset="-122"/>
              </a:rPr>
              <a:t>增进与听众的交流。</a:t>
            </a:r>
          </a:p>
        </p:txBody>
      </p:sp>
      <p:sp>
        <p:nvSpPr>
          <p:cNvPr id="2" name="文本框 1"/>
          <p:cNvSpPr txBox="1"/>
          <p:nvPr/>
        </p:nvSpPr>
        <p:spPr>
          <a:xfrm>
            <a:off x="251520" y="573528"/>
            <a:ext cx="8478942" cy="1731243"/>
          </a:xfrm>
          <a:prstGeom prst="rect">
            <a:avLst/>
          </a:prstGeom>
          <a:noFill/>
        </p:spPr>
        <p:txBody>
          <a:bodyPr wrap="square" lIns="68580" tIns="34290" rIns="68580" bIns="34290" rtlCol="0" anchor="t">
            <a:spAutoFit/>
          </a:bodyPr>
          <a:lstStyle/>
          <a:p>
            <a:pPr>
              <a:lnSpc>
                <a:spcPct val="150000"/>
              </a:lnSpc>
            </a:pPr>
            <a:r>
              <a:rPr lang="en-US" altLang="zh-CN" sz="2400" b="1">
                <a:sym typeface="+mn-ea"/>
              </a:rPr>
              <a:t>       </a:t>
            </a:r>
            <a:r>
              <a:rPr lang="en-US" altLang="zh-CN" sz="2400" b="1" smtClean="0">
                <a:latin typeface="宋体" panose="02010600030101010101" pitchFamily="2" charset="-122"/>
                <a:sym typeface="+mn-ea"/>
              </a:rPr>
              <a:t>2.“</a:t>
            </a:r>
            <a:r>
              <a:rPr lang="zh-CN" altLang="en-US" sz="2400" b="1">
                <a:latin typeface="楷体" pitchFamily="49" charset="-122"/>
                <a:ea typeface="楷体" pitchFamily="49" charset="-122"/>
                <a:sym typeface="+mn-ea"/>
              </a:rPr>
              <a:t>倘若我们去赌钱去吃</a:t>
            </a:r>
            <a:r>
              <a:rPr lang="zh-CN" altLang="en-US" sz="2400" b="1" smtClean="0">
                <a:latin typeface="楷体" pitchFamily="49" charset="-122"/>
                <a:ea typeface="楷体" pitchFamily="49" charset="-122"/>
                <a:sym typeface="+mn-ea"/>
              </a:rPr>
              <a:t>酒，还</a:t>
            </a:r>
            <a:r>
              <a:rPr lang="zh-CN" altLang="en-US" sz="2400" b="1">
                <a:latin typeface="楷体" pitchFamily="49" charset="-122"/>
                <a:ea typeface="楷体" pitchFamily="49" charset="-122"/>
                <a:sym typeface="+mn-ea"/>
              </a:rPr>
              <a:t>不是一样在淘神</a:t>
            </a:r>
            <a:r>
              <a:rPr lang="zh-CN" altLang="en-US" sz="2400" b="1" smtClean="0">
                <a:latin typeface="楷体" pitchFamily="49" charset="-122"/>
                <a:ea typeface="楷体" pitchFamily="49" charset="-122"/>
                <a:sym typeface="+mn-ea"/>
              </a:rPr>
              <a:t>费力？难道</a:t>
            </a:r>
            <a:r>
              <a:rPr lang="zh-CN" altLang="en-US" sz="2400" b="1">
                <a:latin typeface="楷体" pitchFamily="49" charset="-122"/>
                <a:ea typeface="楷体" pitchFamily="49" charset="-122"/>
                <a:sym typeface="+mn-ea"/>
              </a:rPr>
              <a:t>又不</a:t>
            </a:r>
            <a:r>
              <a:rPr lang="zh-CN" altLang="en-US" sz="2400" b="1" smtClean="0">
                <a:latin typeface="楷体" pitchFamily="49" charset="-122"/>
                <a:ea typeface="楷体" pitchFamily="49" charset="-122"/>
                <a:sym typeface="+mn-ea"/>
              </a:rPr>
              <a:t>苦？</a:t>
            </a:r>
            <a:r>
              <a:rPr lang="en-US" sz="2400" b="1" smtClean="0">
                <a:latin typeface="宋体" panose="02010600030101010101" pitchFamily="2" charset="-122"/>
                <a:cs typeface="Times New Roman" panose="02020603050405020304" charset="0"/>
                <a:sym typeface="+mn-ea"/>
              </a:rPr>
              <a:t>”</a:t>
            </a:r>
            <a:r>
              <a:rPr lang="zh-CN" altLang="en-US" sz="2400" b="1">
                <a:sym typeface="+mn-ea"/>
              </a:rPr>
              <a:t>这</a:t>
            </a:r>
            <a:r>
              <a:rPr lang="zh-CN" altLang="en-US" sz="2400" b="1" smtClean="0">
                <a:sym typeface="+mn-ea"/>
              </a:rPr>
              <a:t>句话改</a:t>
            </a:r>
            <a:r>
              <a:rPr lang="zh-CN" altLang="en-US" sz="2400" b="1">
                <a:sym typeface="+mn-ea"/>
              </a:rPr>
              <a:t>为“倘若我们去赌钱去吃酒，也是一样在淘神费力，也一样是苦。”</a:t>
            </a:r>
            <a:r>
              <a:rPr lang="zh-CN" altLang="en-US" sz="2400" b="1" smtClean="0">
                <a:solidFill>
                  <a:srgbClr val="FF0000"/>
                </a:solidFill>
                <a:latin typeface="楷体" pitchFamily="49" charset="-122"/>
                <a:ea typeface="楷体" pitchFamily="49" charset="-122"/>
                <a:sym typeface="+mn-ea"/>
              </a:rPr>
              <a:t> </a:t>
            </a:r>
            <a:r>
              <a:rPr lang="zh-CN" altLang="en-US" sz="2400" b="1" smtClean="0">
                <a:sym typeface="+mn-ea"/>
              </a:rPr>
              <a:t>可</a:t>
            </a:r>
            <a:r>
              <a:rPr lang="zh-CN" altLang="en-US" sz="2400" b="1">
                <a:sym typeface="+mn-ea"/>
              </a:rPr>
              <a:t>以</a:t>
            </a:r>
            <a:r>
              <a:rPr lang="zh-CN" altLang="en-US" sz="2400" b="1" smtClean="0">
                <a:sym typeface="+mn-ea"/>
              </a:rPr>
              <a:t>吗？为什么？</a:t>
            </a:r>
            <a:r>
              <a:rPr lang="zh-CN" altLang="en-US" sz="2400" b="1" smtClean="0">
                <a:ea typeface="楷体_GB2312" panose="02010609030101010101" pitchFamily="49" charset="-122"/>
                <a:sym typeface="+mn-ea"/>
              </a:rPr>
              <a:t>       </a:t>
            </a:r>
            <a:endParaRPr lang="zh-CN" altLang="en-US" sz="2400" b="1">
              <a:ea typeface="楷体_GB2312" panose="0201060903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3568" y="681540"/>
            <a:ext cx="7668852" cy="1731243"/>
          </a:xfrm>
          <a:prstGeom prst="rect">
            <a:avLst/>
          </a:prstGeom>
          <a:noFill/>
          <a:ln w="9525">
            <a:noFill/>
          </a:ln>
        </p:spPr>
        <p:txBody>
          <a:bodyPr wrap="square" lIns="68580" tIns="34290" rIns="68580" bIns="34290">
            <a:spAutoFit/>
          </a:bodyPr>
          <a:lstStyle/>
          <a:p>
            <a:pPr indent="200025">
              <a:lnSpc>
                <a:spcPct val="150000"/>
              </a:lnSpc>
            </a:pPr>
            <a:r>
              <a:rPr lang="en-US" sz="2400" b="1">
                <a:latin typeface="宋体" panose="02010600030101010101" pitchFamily="2" charset="-122"/>
                <a:cs typeface="楷体_GB2312" panose="02010609030101010101" pitchFamily="49" charset="-122"/>
              </a:rPr>
              <a:t>  </a:t>
            </a:r>
            <a:r>
              <a:rPr lang="en-US" sz="2400" b="1" smtClean="0">
                <a:latin typeface="宋体" panose="02010600030101010101" pitchFamily="2" charset="-122"/>
                <a:cs typeface="楷体_GB2312" panose="02010609030101010101" pitchFamily="49" charset="-122"/>
              </a:rPr>
              <a:t>3.“</a:t>
            </a:r>
            <a:r>
              <a:rPr lang="zh-CN" altLang="en-US" sz="2400" b="1">
                <a:latin typeface="楷体" pitchFamily="49" charset="-122"/>
                <a:ea typeface="楷体" pitchFamily="49" charset="-122"/>
                <a:cs typeface="楷体_GB2312" panose="02010609030101010101" pitchFamily="49" charset="-122"/>
              </a:rPr>
              <a:t>人生</a:t>
            </a:r>
            <a:r>
              <a:rPr lang="zh-CN" altLang="en-US" sz="2400" b="1" u="sng">
                <a:uFill>
                  <a:solidFill>
                    <a:srgbClr val="0000E1"/>
                  </a:solidFill>
                </a:uFill>
                <a:latin typeface="楷体" pitchFamily="49" charset="-122"/>
                <a:ea typeface="楷体" pitchFamily="49" charset="-122"/>
                <a:cs typeface="楷体_GB2312" panose="02010609030101010101" pitchFamily="49" charset="-122"/>
              </a:rPr>
              <a:t>从出胎的那一秒钟起到咽气的那一秒钟</a:t>
            </a:r>
            <a:r>
              <a:rPr lang="zh-CN" altLang="en-US" sz="2400" b="1" u="sng" smtClean="0">
                <a:uFill>
                  <a:solidFill>
                    <a:srgbClr val="0000E1"/>
                  </a:solidFill>
                </a:uFill>
                <a:latin typeface="楷体" pitchFamily="49" charset="-122"/>
                <a:ea typeface="楷体" pitchFamily="49" charset="-122"/>
                <a:cs typeface="楷体_GB2312" panose="02010609030101010101" pitchFamily="49" charset="-122"/>
              </a:rPr>
              <a:t>止</a:t>
            </a:r>
            <a:r>
              <a:rPr lang="zh-CN" altLang="en-US" sz="2400" b="1" smtClean="0">
                <a:latin typeface="楷体" pitchFamily="49" charset="-122"/>
                <a:ea typeface="楷体" pitchFamily="49" charset="-122"/>
                <a:cs typeface="楷体_GB2312" panose="02010609030101010101" pitchFamily="49" charset="-122"/>
              </a:rPr>
              <a:t>，除了</a:t>
            </a:r>
            <a:r>
              <a:rPr lang="zh-CN" altLang="en-US" sz="2400" b="1">
                <a:latin typeface="楷体" pitchFamily="49" charset="-122"/>
                <a:ea typeface="楷体" pitchFamily="49" charset="-122"/>
                <a:cs typeface="楷体_GB2312" panose="02010609030101010101" pitchFamily="49" charset="-122"/>
              </a:rPr>
              <a:t>睡觉</a:t>
            </a:r>
            <a:r>
              <a:rPr lang="zh-CN" altLang="en-US" sz="2400" b="1" smtClean="0">
                <a:latin typeface="楷体" pitchFamily="49" charset="-122"/>
                <a:ea typeface="楷体" pitchFamily="49" charset="-122"/>
                <a:cs typeface="楷体_GB2312" panose="02010609030101010101" pitchFamily="49" charset="-122"/>
              </a:rPr>
              <a:t>以外，总</a:t>
            </a:r>
            <a:r>
              <a:rPr lang="zh-CN" altLang="en-US" sz="2400" b="1">
                <a:latin typeface="楷体" pitchFamily="49" charset="-122"/>
                <a:ea typeface="楷体" pitchFamily="49" charset="-122"/>
                <a:cs typeface="楷体_GB2312" panose="02010609030101010101" pitchFamily="49" charset="-122"/>
              </a:rPr>
              <a:t>不能把四肢、五官都搁起不用。</a:t>
            </a:r>
            <a:r>
              <a:rPr lang="en-US" sz="2400" b="1">
                <a:latin typeface="宋体" panose="02010600030101010101" pitchFamily="2" charset="-122"/>
                <a:cs typeface="楷体_GB2312" panose="02010609030101010101" pitchFamily="49" charset="-122"/>
              </a:rPr>
              <a:t>”</a:t>
            </a:r>
            <a:r>
              <a:rPr lang="zh-CN" altLang="en-US" sz="2400" b="1">
                <a:latin typeface="宋体" panose="02010600030101010101" pitchFamily="2" charset="-122"/>
                <a:cs typeface="楷体_GB2312" panose="02010609030101010101" pitchFamily="49" charset="-122"/>
              </a:rPr>
              <a:t>删除画线的文字可以</a:t>
            </a:r>
            <a:r>
              <a:rPr lang="zh-CN" altLang="en-US" sz="2400" b="1" smtClean="0">
                <a:latin typeface="宋体" panose="02010600030101010101" pitchFamily="2" charset="-122"/>
                <a:cs typeface="楷体_GB2312" panose="02010609030101010101" pitchFamily="49" charset="-122"/>
              </a:rPr>
              <a:t>吗？为什么？</a:t>
            </a:r>
            <a:endParaRPr lang="zh-CN" altLang="en-US" sz="2400" b="1">
              <a:latin typeface="宋体" panose="02010600030101010101" pitchFamily="2" charset="-122"/>
              <a:cs typeface="楷体_GB2312" panose="02010609030101010101" pitchFamily="49" charset="-122"/>
            </a:endParaRPr>
          </a:p>
        </p:txBody>
      </p:sp>
      <p:sp>
        <p:nvSpPr>
          <p:cNvPr id="2" name="文本框 1"/>
          <p:cNvSpPr txBox="1"/>
          <p:nvPr/>
        </p:nvSpPr>
        <p:spPr>
          <a:xfrm>
            <a:off x="770645" y="2571750"/>
            <a:ext cx="7884876" cy="1315745"/>
          </a:xfrm>
          <a:prstGeom prst="rect">
            <a:avLst/>
          </a:prstGeom>
          <a:noFill/>
        </p:spPr>
        <p:txBody>
          <a:bodyPr wrap="square" lIns="68580" tIns="34290" rIns="68580" bIns="34290" rtlCol="0" anchor="t">
            <a:spAutoFit/>
          </a:bodyPr>
          <a:lstStyle/>
          <a:p>
            <a:pPr indent="200025">
              <a:lnSpc>
                <a:spcPct val="150000"/>
              </a:lnSpc>
            </a:pPr>
            <a:r>
              <a:rPr lang="en-US" altLang="zh-CN" sz="2700" b="1">
                <a:solidFill>
                  <a:srgbClr val="0000E1"/>
                </a:solidFill>
                <a:latin typeface="楷体" pitchFamily="49" charset="-122"/>
                <a:ea typeface="楷体" pitchFamily="49" charset="-122"/>
                <a:cs typeface="楷体_GB2312" panose="02010609030101010101" pitchFamily="49" charset="-122"/>
                <a:sym typeface="+mn-ea"/>
              </a:rPr>
              <a:t>  </a:t>
            </a:r>
            <a:r>
              <a:rPr lang="zh-CN" altLang="en-US" sz="2700" b="1" smtClean="0">
                <a:solidFill>
                  <a:srgbClr val="0000E1"/>
                </a:solidFill>
                <a:latin typeface="楷体" pitchFamily="49" charset="-122"/>
                <a:ea typeface="楷体" pitchFamily="49" charset="-122"/>
                <a:cs typeface="楷体_GB2312" panose="02010609030101010101" pitchFamily="49" charset="-122"/>
                <a:sym typeface="+mn-ea"/>
              </a:rPr>
              <a:t>不</a:t>
            </a:r>
            <a:r>
              <a:rPr lang="zh-CN" altLang="en-US" sz="2700" b="1">
                <a:solidFill>
                  <a:srgbClr val="0000E1"/>
                </a:solidFill>
                <a:latin typeface="楷体" pitchFamily="49" charset="-122"/>
                <a:ea typeface="楷体" pitchFamily="49" charset="-122"/>
                <a:cs typeface="楷体_GB2312" panose="02010609030101010101" pitchFamily="49" charset="-122"/>
                <a:sym typeface="+mn-ea"/>
              </a:rPr>
              <a:t>可以。原文不但语言</a:t>
            </a:r>
            <a:r>
              <a:rPr lang="zh-CN" altLang="en-US" sz="2700" b="1" smtClean="0">
                <a:solidFill>
                  <a:srgbClr val="0000E1"/>
                </a:solidFill>
                <a:latin typeface="楷体" pitchFamily="49" charset="-122"/>
                <a:ea typeface="楷体" pitchFamily="49" charset="-122"/>
                <a:cs typeface="楷体_GB2312" panose="02010609030101010101" pitchFamily="49" charset="-122"/>
                <a:sym typeface="+mn-ea"/>
              </a:rPr>
              <a:t>通俗，就</a:t>
            </a:r>
            <a:r>
              <a:rPr lang="zh-CN" altLang="en-US" sz="2700" b="1">
                <a:solidFill>
                  <a:srgbClr val="0000E1"/>
                </a:solidFill>
                <a:latin typeface="楷体" pitchFamily="49" charset="-122"/>
                <a:ea typeface="楷体" pitchFamily="49" charset="-122"/>
                <a:cs typeface="楷体_GB2312" panose="02010609030101010101" pitchFamily="49" charset="-122"/>
                <a:sym typeface="+mn-ea"/>
              </a:rPr>
              <a:t>像在和听众闲话家常</a:t>
            </a:r>
            <a:r>
              <a:rPr lang="zh-CN" altLang="en-US" sz="2700" b="1" smtClean="0">
                <a:solidFill>
                  <a:srgbClr val="0000E1"/>
                </a:solidFill>
                <a:latin typeface="楷体" pitchFamily="49" charset="-122"/>
                <a:ea typeface="楷体" pitchFamily="49" charset="-122"/>
                <a:cs typeface="楷体_GB2312" panose="02010609030101010101" pitchFamily="49" charset="-122"/>
                <a:sym typeface="+mn-ea"/>
              </a:rPr>
              <a:t>一般，有亲切感，而且</a:t>
            </a:r>
            <a:r>
              <a:rPr lang="zh-CN" altLang="en-US" sz="2700" b="1">
                <a:solidFill>
                  <a:srgbClr val="0000E1"/>
                </a:solidFill>
                <a:latin typeface="楷体" pitchFamily="49" charset="-122"/>
                <a:ea typeface="楷体" pitchFamily="49" charset="-122"/>
                <a:cs typeface="楷体_GB2312" panose="02010609030101010101" pitchFamily="49" charset="-122"/>
                <a:sym typeface="+mn-ea"/>
              </a:rPr>
              <a:t>有强调作用。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44" y="1250489"/>
            <a:ext cx="8280920" cy="1177245"/>
          </a:xfrm>
          <a:prstGeom prst="rect">
            <a:avLst/>
          </a:prstGeom>
          <a:noFill/>
        </p:spPr>
        <p:txBody>
          <a:bodyPr wrap="square" lIns="68580" tIns="34290" rIns="68580" bIns="34290" rtlCol="0">
            <a:spAutoFit/>
          </a:bodyPr>
          <a:lstStyle/>
          <a:p>
            <a:pPr>
              <a:lnSpc>
                <a:spcPct val="150000"/>
              </a:lnSpc>
            </a:pPr>
            <a:r>
              <a:rPr lang="en-US" altLang="zh-CN" sz="2400" b="1" smtClean="0">
                <a:latin typeface="宋体" panose="02010600030101010101" pitchFamily="2" charset="-122"/>
                <a:cs typeface="楷体_GB2312" panose="02010609030101010101" pitchFamily="49" charset="-122"/>
              </a:rPr>
              <a:t>1</a:t>
            </a:r>
            <a:r>
              <a:rPr lang="en-US" altLang="zh-CN" sz="2400" b="1">
                <a:latin typeface="宋体" panose="02010600030101010101" pitchFamily="2" charset="-122"/>
                <a:cs typeface="楷体_GB2312" panose="02010609030101010101" pitchFamily="49" charset="-122"/>
              </a:rPr>
              <a:t>.</a:t>
            </a:r>
            <a:r>
              <a:rPr lang="zh-CN" altLang="en-US" sz="2400" b="1">
                <a:latin typeface="宋体" panose="02010600030101010101" pitchFamily="2" charset="-122"/>
                <a:cs typeface="楷体_GB2312" panose="02010609030101010101" pitchFamily="49" charset="-122"/>
              </a:rPr>
              <a:t>文中说</a:t>
            </a:r>
            <a:r>
              <a:rPr lang="en-US" altLang="zh-CN" sz="2400" b="1">
                <a:latin typeface="宋体" panose="02010600030101010101" pitchFamily="2" charset="-122"/>
                <a:cs typeface="楷体_GB2312" panose="02010609030101010101" pitchFamily="49" charset="-122"/>
              </a:rPr>
              <a:t>“</a:t>
            </a:r>
            <a:r>
              <a:rPr lang="zh-CN" altLang="en-US" sz="2400" b="1">
                <a:latin typeface="楷体" pitchFamily="49" charset="-122"/>
                <a:ea typeface="楷体" pitchFamily="49" charset="-122"/>
                <a:cs typeface="楷体_GB2312" panose="02010609030101010101" pitchFamily="49" charset="-122"/>
              </a:rPr>
              <a:t>因自己的才能、</a:t>
            </a:r>
            <a:r>
              <a:rPr lang="zh-CN" altLang="en-US" sz="2400" b="1" smtClean="0">
                <a:latin typeface="楷体" pitchFamily="49" charset="-122"/>
                <a:ea typeface="楷体" pitchFamily="49" charset="-122"/>
                <a:cs typeface="楷体_GB2312" panose="02010609030101010101" pitchFamily="49" charset="-122"/>
              </a:rPr>
              <a:t>境地，做</a:t>
            </a:r>
            <a:r>
              <a:rPr lang="zh-CN" altLang="en-US" sz="2400" b="1">
                <a:latin typeface="楷体" pitchFamily="49" charset="-122"/>
                <a:ea typeface="楷体" pitchFamily="49" charset="-122"/>
                <a:cs typeface="楷体_GB2312" panose="02010609030101010101" pitchFamily="49" charset="-122"/>
              </a:rPr>
              <a:t>一种劳作做到</a:t>
            </a:r>
            <a:r>
              <a:rPr lang="zh-CN" altLang="en-US" sz="2400" b="1" smtClean="0">
                <a:latin typeface="楷体" pitchFamily="49" charset="-122"/>
                <a:ea typeface="楷体" pitchFamily="49" charset="-122"/>
                <a:cs typeface="楷体_GB2312" panose="02010609030101010101" pitchFamily="49" charset="-122"/>
              </a:rPr>
              <a:t>圆满，便是</a:t>
            </a:r>
            <a:r>
              <a:rPr lang="zh-CN" altLang="en-US" sz="2400" b="1">
                <a:latin typeface="楷体" pitchFamily="49" charset="-122"/>
                <a:ea typeface="楷体" pitchFamily="49" charset="-122"/>
                <a:cs typeface="楷体_GB2312" panose="02010609030101010101" pitchFamily="49" charset="-122"/>
              </a:rPr>
              <a:t>天地间第一等人</a:t>
            </a:r>
            <a:r>
              <a:rPr lang="en-US" altLang="zh-CN" sz="2400" b="1" smtClean="0">
                <a:latin typeface="宋体" panose="02010600030101010101" pitchFamily="2" charset="-122"/>
                <a:cs typeface="楷体_GB2312" panose="02010609030101010101" pitchFamily="49" charset="-122"/>
              </a:rPr>
              <a:t>”</a:t>
            </a:r>
            <a:r>
              <a:rPr lang="zh-CN" altLang="en-US" sz="2400" b="1" smtClean="0">
                <a:latin typeface="宋体" panose="02010600030101010101" pitchFamily="2" charset="-122"/>
                <a:cs typeface="楷体_GB2312" panose="02010609030101010101" pitchFamily="49" charset="-122"/>
              </a:rPr>
              <a:t>，你</a:t>
            </a:r>
            <a:r>
              <a:rPr lang="zh-CN" altLang="en-US" sz="2400" b="1">
                <a:latin typeface="宋体" panose="02010600030101010101" pitchFamily="2" charset="-122"/>
                <a:cs typeface="楷体_GB2312" panose="02010609030101010101" pitchFamily="49" charset="-122"/>
              </a:rPr>
              <a:t>认同作者的衡量标准</a:t>
            </a:r>
            <a:r>
              <a:rPr lang="zh-CN" altLang="en-US" sz="2400" b="1" smtClean="0">
                <a:latin typeface="宋体" panose="02010600030101010101" pitchFamily="2" charset="-122"/>
                <a:cs typeface="楷体_GB2312" panose="02010609030101010101" pitchFamily="49" charset="-122"/>
              </a:rPr>
              <a:t>吗？为什么？</a:t>
            </a:r>
            <a:endParaRPr lang="zh-CN" altLang="en-US" sz="2400" b="1">
              <a:latin typeface="宋体" panose="02010600030101010101" pitchFamily="2" charset="-122"/>
              <a:cs typeface="楷体_GB2312" panose="02010609030101010101" pitchFamily="49" charset="-122"/>
            </a:endParaRPr>
          </a:p>
        </p:txBody>
      </p:sp>
      <p:sp>
        <p:nvSpPr>
          <p:cNvPr id="4" name="文本框 3"/>
          <p:cNvSpPr txBox="1"/>
          <p:nvPr/>
        </p:nvSpPr>
        <p:spPr>
          <a:xfrm>
            <a:off x="449542" y="2461303"/>
            <a:ext cx="8154906" cy="2285241"/>
          </a:xfrm>
          <a:prstGeom prst="rect">
            <a:avLst/>
          </a:prstGeom>
          <a:noFill/>
        </p:spPr>
        <p:txBody>
          <a:bodyPr wrap="square" lIns="68580" tIns="34290" rIns="68580" bIns="34290" rtlCol="0">
            <a:spAutoFit/>
          </a:bodyPr>
          <a:lstStyle/>
          <a:p>
            <a:pPr>
              <a:lnSpc>
                <a:spcPct val="150000"/>
              </a:lnSpc>
            </a:pPr>
            <a:r>
              <a:rPr lang="en-US" altLang="zh-CN" sz="2400" b="1">
                <a:solidFill>
                  <a:srgbClr val="FF0000"/>
                </a:solidFill>
                <a:latin typeface="楷体" pitchFamily="49" charset="-122"/>
                <a:ea typeface="楷体" pitchFamily="49" charset="-122"/>
                <a:cs typeface="楷体_GB2312" panose="02010609030101010101" pitchFamily="49" charset="-122"/>
              </a:rPr>
              <a:t>    </a:t>
            </a:r>
            <a:r>
              <a:rPr lang="zh-CN" altLang="en-US" sz="2400" b="1" smtClean="0">
                <a:solidFill>
                  <a:srgbClr val="FF0000"/>
                </a:solidFill>
                <a:latin typeface="楷体" pitchFamily="49" charset="-122"/>
                <a:ea typeface="楷体" pitchFamily="49" charset="-122"/>
                <a:cs typeface="楷体_GB2312" panose="02010609030101010101" pitchFamily="49" charset="-122"/>
              </a:rPr>
              <a:t>示例一：</a:t>
            </a:r>
            <a:r>
              <a:rPr lang="zh-CN" altLang="en-US" sz="2400" b="1" smtClean="0">
                <a:solidFill>
                  <a:srgbClr val="0000CC"/>
                </a:solidFill>
                <a:latin typeface="楷体" pitchFamily="49" charset="-122"/>
                <a:ea typeface="楷体" pitchFamily="49" charset="-122"/>
                <a:cs typeface="楷体_GB2312" panose="02010609030101010101" pitchFamily="49" charset="-122"/>
              </a:rPr>
              <a:t>我</a:t>
            </a:r>
            <a:r>
              <a:rPr lang="zh-CN" altLang="en-US" sz="2400" b="1">
                <a:solidFill>
                  <a:srgbClr val="0000CC"/>
                </a:solidFill>
                <a:latin typeface="楷体" pitchFamily="49" charset="-122"/>
                <a:ea typeface="楷体" pitchFamily="49" charset="-122"/>
                <a:cs typeface="楷体_GB2312" panose="02010609030101010101" pitchFamily="49" charset="-122"/>
              </a:rPr>
              <a:t>认为作者的这种衡量标准是合理的。作者认为任何</a:t>
            </a:r>
            <a:r>
              <a:rPr lang="zh-CN" altLang="en-US" sz="2400" b="1" smtClean="0">
                <a:solidFill>
                  <a:srgbClr val="0000CC"/>
                </a:solidFill>
                <a:latin typeface="楷体" pitchFamily="49" charset="-122"/>
                <a:ea typeface="楷体" pitchFamily="49" charset="-122"/>
                <a:cs typeface="楷体_GB2312" panose="02010609030101010101" pitchFamily="49" charset="-122"/>
              </a:rPr>
              <a:t>职业，不分高下，只要</a:t>
            </a:r>
            <a:r>
              <a:rPr lang="zh-CN" altLang="en-US" sz="2400" b="1">
                <a:solidFill>
                  <a:srgbClr val="0000CC"/>
                </a:solidFill>
                <a:latin typeface="楷体" pitchFamily="49" charset="-122"/>
                <a:ea typeface="楷体" pitchFamily="49" charset="-122"/>
                <a:cs typeface="楷体_GB2312" panose="02010609030101010101" pitchFamily="49" charset="-122"/>
              </a:rPr>
              <a:t>尽自己的能力做到了</a:t>
            </a:r>
            <a:r>
              <a:rPr lang="zh-CN" altLang="en-US" sz="2400" b="1" smtClean="0">
                <a:solidFill>
                  <a:srgbClr val="0000CC"/>
                </a:solidFill>
                <a:latin typeface="楷体" pitchFamily="49" charset="-122"/>
                <a:ea typeface="楷体" pitchFamily="49" charset="-122"/>
                <a:cs typeface="楷体_GB2312" panose="02010609030101010101" pitchFamily="49" charset="-122"/>
              </a:rPr>
              <a:t>圆满，他</a:t>
            </a:r>
            <a:r>
              <a:rPr lang="en-US" altLang="zh-CN" sz="2400" b="1">
                <a:solidFill>
                  <a:srgbClr val="0000CC"/>
                </a:solidFill>
                <a:latin typeface="楷体" pitchFamily="49" charset="-122"/>
                <a:ea typeface="楷体" pitchFamily="49" charset="-122"/>
                <a:cs typeface="楷体_GB2312" panose="02010609030101010101" pitchFamily="49" charset="-122"/>
              </a:rPr>
              <a:t>“</a:t>
            </a:r>
            <a:r>
              <a:rPr lang="zh-CN" altLang="en-US" sz="2400" b="1">
                <a:solidFill>
                  <a:srgbClr val="0000CC"/>
                </a:solidFill>
                <a:latin typeface="楷体" pitchFamily="49" charset="-122"/>
                <a:ea typeface="楷体" pitchFamily="49" charset="-122"/>
                <a:cs typeface="楷体_GB2312" panose="02010609030101010101" pitchFamily="49" charset="-122"/>
              </a:rPr>
              <a:t>便是天地间第一等人</a:t>
            </a:r>
            <a:r>
              <a:rPr lang="en-US" altLang="zh-CN" sz="2400" b="1">
                <a:solidFill>
                  <a:srgbClr val="0000CC"/>
                </a:solidFill>
                <a:latin typeface="楷体" pitchFamily="49" charset="-122"/>
                <a:ea typeface="楷体" pitchFamily="49" charset="-122"/>
                <a:cs typeface="楷体_GB2312" panose="02010609030101010101" pitchFamily="49" charset="-122"/>
              </a:rPr>
              <a:t>”</a:t>
            </a:r>
            <a:r>
              <a:rPr lang="zh-CN" altLang="en-US" sz="2400" b="1">
                <a:solidFill>
                  <a:srgbClr val="0000CC"/>
                </a:solidFill>
                <a:latin typeface="楷体" pitchFamily="49" charset="-122"/>
                <a:ea typeface="楷体" pitchFamily="49" charset="-122"/>
                <a:cs typeface="楷体_GB2312" panose="02010609030101010101" pitchFamily="49" charset="-122"/>
              </a:rPr>
              <a:t>。这个标准立足于</a:t>
            </a:r>
            <a:r>
              <a:rPr lang="zh-CN" altLang="en-US" sz="2400" b="1" smtClean="0">
                <a:solidFill>
                  <a:srgbClr val="0000CC"/>
                </a:solidFill>
                <a:latin typeface="楷体" pitchFamily="49" charset="-122"/>
                <a:ea typeface="楷体" pitchFamily="49" charset="-122"/>
                <a:cs typeface="楷体_GB2312" panose="02010609030101010101" pitchFamily="49" charset="-122"/>
              </a:rPr>
              <a:t>现实，不好高骛远，容易</a:t>
            </a:r>
            <a:r>
              <a:rPr lang="zh-CN" altLang="en-US" sz="2400" b="1">
                <a:solidFill>
                  <a:srgbClr val="0000CC"/>
                </a:solidFill>
                <a:latin typeface="楷体" pitchFamily="49" charset="-122"/>
                <a:ea typeface="楷体" pitchFamily="49" charset="-122"/>
                <a:cs typeface="楷体_GB2312" panose="02010609030101010101" pitchFamily="49" charset="-122"/>
              </a:rPr>
              <a:t>让人获得心灵上的宁静与平和</a:t>
            </a:r>
            <a:r>
              <a:rPr lang="zh-CN" altLang="en-US" sz="2400" b="1" smtClean="0">
                <a:solidFill>
                  <a:srgbClr val="0000CC"/>
                </a:solidFill>
                <a:latin typeface="楷体" pitchFamily="49" charset="-122"/>
                <a:ea typeface="楷体" pitchFamily="49" charset="-122"/>
                <a:cs typeface="楷体_GB2312" panose="02010609030101010101" pitchFamily="49" charset="-122"/>
              </a:rPr>
              <a:t>。</a:t>
            </a:r>
            <a:endParaRPr lang="zh-CN" altLang="en-US" sz="2400" b="1">
              <a:solidFill>
                <a:srgbClr val="0000CC"/>
              </a:solidFill>
              <a:latin typeface="楷体" pitchFamily="49" charset="-122"/>
              <a:ea typeface="楷体" pitchFamily="49" charset="-122"/>
              <a:cs typeface="楷体_GB2312" panose="02010609030101010101" pitchFamily="49" charset="-122"/>
            </a:endParaRPr>
          </a:p>
        </p:txBody>
      </p:sp>
      <p:sp>
        <p:nvSpPr>
          <p:cNvPr id="13" name="矩形 1"/>
          <p:cNvSpPr>
            <a:spLocks noChangeArrowheads="1"/>
          </p:cNvSpPr>
          <p:nvPr/>
        </p:nvSpPr>
        <p:spPr bwMode="auto">
          <a:xfrm>
            <a:off x="3655462" y="493080"/>
            <a:ext cx="1743066" cy="566502"/>
          </a:xfrm>
          <a:prstGeom prst="rect">
            <a:avLst/>
          </a:prstGeom>
          <a:noFill/>
          <a:ln w="9525">
            <a:noFill/>
            <a:miter lim="800000"/>
          </a:ln>
        </p:spPr>
        <p:txBody>
          <a:bodyPr>
            <a:spAutoFit/>
          </a:bodyPr>
          <a:lstStyle/>
          <a:p>
            <a:pPr algn="dist">
              <a:lnSpc>
                <a:spcPts val="4300"/>
              </a:lnSpc>
            </a:pPr>
            <a:r>
              <a:rPr lang="zh-CN" altLang="en-US" sz="2800" b="1">
                <a:solidFill>
                  <a:srgbClr val="7030A0"/>
                </a:solidFill>
                <a:latin typeface="楷体" pitchFamily="49" charset="-122"/>
                <a:ea typeface="楷体" pitchFamily="49" charset="-122"/>
              </a:rPr>
              <a:t>文本探究</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0551" y="808900"/>
            <a:ext cx="8082898" cy="3185487"/>
          </a:xfrm>
          <a:prstGeom prst="rect">
            <a:avLst/>
          </a:prstGeom>
          <a:noFill/>
        </p:spPr>
        <p:txBody>
          <a:bodyPr wrap="square" lIns="68580" tIns="34290" rIns="68580" bIns="34290" rtlCol="0" anchor="t">
            <a:spAutoFit/>
          </a:bodyPr>
          <a:lstStyle/>
          <a:p>
            <a:pPr>
              <a:lnSpc>
                <a:spcPct val="150000"/>
              </a:lnSpc>
            </a:pPr>
            <a:r>
              <a:rPr lang="en-US" altLang="zh-CN" sz="2700" b="1">
                <a:solidFill>
                  <a:srgbClr val="FF0000"/>
                </a:solidFill>
                <a:latin typeface="楷体" pitchFamily="49" charset="-122"/>
                <a:ea typeface="楷体" pitchFamily="49" charset="-122"/>
                <a:cs typeface="楷体_GB2312" panose="02010609030101010101" pitchFamily="49" charset="-122"/>
                <a:sym typeface="+mn-ea"/>
              </a:rPr>
              <a:t>    </a:t>
            </a:r>
            <a:r>
              <a:rPr lang="zh-CN" altLang="en-US" sz="2700" b="1" smtClean="0">
                <a:solidFill>
                  <a:srgbClr val="FF0000"/>
                </a:solidFill>
                <a:latin typeface="楷体" pitchFamily="49" charset="-122"/>
                <a:ea typeface="楷体" pitchFamily="49" charset="-122"/>
                <a:cs typeface="楷体_GB2312" panose="02010609030101010101" pitchFamily="49" charset="-122"/>
                <a:sym typeface="+mn-ea"/>
              </a:rPr>
              <a:t>示例二：</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我认为作者</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的这种衡量标准不够合理。做出大成就者不但能充分发挥自己的</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才能，充分</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利用周围的</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环境条件，而且</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还能</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克服困难，充分</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创造</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条件，把</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事情做到</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圆满，做到</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极致。作者的这种观点很容易成为某些人的</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借口，削弱</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他们追求成功的积极性</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a:t>
            </a:r>
            <a:endParaRPr lang="zh-CN" altLang="en-US" sz="2700" b="1">
              <a:solidFill>
                <a:srgbClr val="0000CC"/>
              </a:solidFill>
              <a:latin typeface="楷体" pitchFamily="49" charset="-122"/>
              <a:ea typeface="楷体" pitchFamily="49" charset="-122"/>
              <a:cs typeface="楷体_GB2312" panose="0201060903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771550"/>
            <a:ext cx="8064896" cy="3808735"/>
          </a:xfrm>
          <a:prstGeom prst="rect">
            <a:avLst/>
          </a:prstGeom>
          <a:noFill/>
        </p:spPr>
        <p:txBody>
          <a:bodyPr wrap="square" lIns="68580" tIns="34290" rIns="68580" bIns="34290" rtlCol="0" anchor="t">
            <a:spAutoFit/>
          </a:bodyPr>
          <a:lstStyle/>
          <a:p>
            <a:pPr>
              <a:lnSpc>
                <a:spcPct val="150000"/>
              </a:lnSpc>
            </a:pPr>
            <a:r>
              <a:rPr lang="zh-CN" altLang="en-US" sz="27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700" b="1">
                <a:solidFill>
                  <a:srgbClr val="FF0000"/>
                </a:solidFill>
                <a:latin typeface="楷体" pitchFamily="49" charset="-122"/>
                <a:ea typeface="楷体" pitchFamily="49" charset="-122"/>
                <a:cs typeface="楷体_GB2312" panose="02010609030101010101" pitchFamily="49" charset="-122"/>
                <a:sym typeface="+mn-ea"/>
              </a:rPr>
              <a:t>示例</a:t>
            </a:r>
            <a:r>
              <a:rPr lang="zh-CN" altLang="en-US" sz="2700" b="1" smtClean="0">
                <a:solidFill>
                  <a:srgbClr val="FF0000"/>
                </a:solidFill>
                <a:latin typeface="楷体" pitchFamily="49" charset="-122"/>
                <a:ea typeface="楷体" pitchFamily="49" charset="-122"/>
                <a:cs typeface="楷体_GB2312" panose="02010609030101010101" pitchFamily="49" charset="-122"/>
                <a:sym typeface="+mn-ea"/>
              </a:rPr>
              <a:t>三：</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如何</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看待这个</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标准，语境不同，人生观不同，看法</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也不同。如果</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说，上</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时代梁启超教导人们要安于</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本职，不可好高骛远，体现</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了隐忍而自敛的中国人生哲学</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的话，那么</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这一标准是不适应于现代社会</a:t>
            </a:r>
            <a:r>
              <a:rPr lang="zh-CN" altLang="en-US" sz="2700" b="1" smtClean="0">
                <a:solidFill>
                  <a:srgbClr val="0000CC"/>
                </a:solidFill>
                <a:latin typeface="楷体" pitchFamily="49" charset="-122"/>
                <a:ea typeface="楷体" pitchFamily="49" charset="-122"/>
                <a:cs typeface="楷体_GB2312" panose="02010609030101010101" pitchFamily="49" charset="-122"/>
                <a:sym typeface="+mn-ea"/>
              </a:rPr>
              <a:t>的，因为</a:t>
            </a:r>
            <a:r>
              <a:rPr lang="zh-CN" altLang="en-US" sz="2700" b="1">
                <a:solidFill>
                  <a:srgbClr val="0000CC"/>
                </a:solidFill>
                <a:latin typeface="楷体" pitchFamily="49" charset="-122"/>
                <a:ea typeface="楷体" pitchFamily="49" charset="-122"/>
                <a:cs typeface="楷体_GB2312" panose="02010609030101010101" pitchFamily="49" charset="-122"/>
                <a:sym typeface="+mn-ea"/>
              </a:rPr>
              <a:t>现代社会更提倡主动进取、勇于挑战的人生观。</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83768" y="623791"/>
            <a:ext cx="5976664" cy="3762568"/>
          </a:xfrm>
          <a:prstGeom prst="rect">
            <a:avLst/>
          </a:prstGeom>
          <a:noFill/>
          <a:ln w="9525">
            <a:noFill/>
          </a:ln>
        </p:spPr>
        <p:txBody>
          <a:bodyPr wrap="square" lIns="68580" tIns="34290" rIns="68580" bIns="34290">
            <a:spAutoFit/>
          </a:bodyPr>
          <a:lstStyle/>
          <a:p>
            <a:pPr indent="200025">
              <a:lnSpc>
                <a:spcPct val="150000"/>
              </a:lnSpc>
            </a:pPr>
            <a:r>
              <a:rPr lang="zh-CN" altLang="en-US" sz="2000" b="1" smtClean="0">
                <a:solidFill>
                  <a:srgbClr val="0070C0"/>
                </a:solidFill>
                <a:latin typeface="楷体" pitchFamily="49" charset="-122"/>
                <a:ea typeface="楷体" pitchFamily="49" charset="-122"/>
                <a:cs typeface="楷体_GB2312" panose="02010609030101010101" pitchFamily="49" charset="-122"/>
              </a:rPr>
              <a:t>  是</a:t>
            </a:r>
            <a:r>
              <a:rPr lang="zh-CN" altLang="en-US" sz="2000" b="1">
                <a:solidFill>
                  <a:srgbClr val="0070C0"/>
                </a:solidFill>
                <a:latin typeface="楷体" pitchFamily="49" charset="-122"/>
                <a:ea typeface="楷体" pitchFamily="49" charset="-122"/>
                <a:cs typeface="楷体_GB2312" panose="02010609030101010101" pitchFamily="49" charset="-122"/>
              </a:rPr>
              <a:t>的，有必要，因为这正是他敬业精神的体现，正是他的敬业精神，让他的电影一次次取得成功。敬业，不仅是阿米尔</a:t>
            </a:r>
            <a:r>
              <a:rPr lang="en-US" altLang="zh-CN" sz="2000" b="1">
                <a:solidFill>
                  <a:srgbClr val="0070C0"/>
                </a:solidFill>
                <a:latin typeface="楷体" pitchFamily="49" charset="-122"/>
                <a:ea typeface="楷体" pitchFamily="49" charset="-122"/>
                <a:cs typeface="楷体_GB2312" panose="02010609030101010101" pitchFamily="49" charset="-122"/>
              </a:rPr>
              <a:t>·</a:t>
            </a:r>
            <a:r>
              <a:rPr lang="zh-CN" altLang="en-US" sz="2000" b="1">
                <a:solidFill>
                  <a:srgbClr val="0070C0"/>
                </a:solidFill>
                <a:latin typeface="楷体" pitchFamily="49" charset="-122"/>
                <a:ea typeface="楷体" pitchFamily="49" charset="-122"/>
                <a:cs typeface="楷体_GB2312" panose="02010609030101010101" pitchFamily="49" charset="-122"/>
              </a:rPr>
              <a:t>汗独有的话题，在近代，我国思想家梁启超就已经很深入地探讨了敬业甚至乐业的重要性。今天，就让我们一起学习这位思想家的演讲稿</a:t>
            </a:r>
            <a:r>
              <a:rPr lang="en-US" altLang="zh-CN" sz="2000" b="1">
                <a:solidFill>
                  <a:srgbClr val="0070C0"/>
                </a:solidFill>
                <a:latin typeface="楷体" pitchFamily="49" charset="-122"/>
                <a:ea typeface="楷体" pitchFamily="49" charset="-122"/>
                <a:cs typeface="楷体_GB2312" panose="02010609030101010101" pitchFamily="49" charset="-122"/>
              </a:rPr>
              <a:t>——《</a:t>
            </a:r>
            <a:r>
              <a:rPr lang="zh-CN" altLang="en-US" sz="2000" b="1">
                <a:solidFill>
                  <a:srgbClr val="0070C0"/>
                </a:solidFill>
                <a:latin typeface="楷体" pitchFamily="49" charset="-122"/>
                <a:ea typeface="楷体" pitchFamily="49" charset="-122"/>
                <a:cs typeface="楷体_GB2312" panose="02010609030101010101" pitchFamily="49" charset="-122"/>
              </a:rPr>
              <a:t>敬业与乐业</a:t>
            </a:r>
            <a:r>
              <a:rPr lang="en-US" altLang="zh-CN" sz="2000" b="1">
                <a:solidFill>
                  <a:srgbClr val="0070C0"/>
                </a:solidFill>
                <a:latin typeface="楷体" pitchFamily="49" charset="-122"/>
                <a:ea typeface="楷体" pitchFamily="49" charset="-122"/>
                <a:cs typeface="楷体_GB2312" panose="02010609030101010101" pitchFamily="49" charset="-122"/>
              </a:rPr>
              <a:t>》</a:t>
            </a:r>
            <a:r>
              <a:rPr lang="zh-CN" altLang="en-US" sz="2000" b="1">
                <a:solidFill>
                  <a:srgbClr val="0070C0"/>
                </a:solidFill>
                <a:latin typeface="楷体" pitchFamily="49" charset="-122"/>
                <a:ea typeface="楷体" pitchFamily="49" charset="-122"/>
                <a:cs typeface="楷体_GB2312" panose="02010609030101010101" pitchFamily="49" charset="-122"/>
              </a:rPr>
              <a:t>，在感知先哲思想风采中，去观照自己的学习精神和生活态度，领悟人生价值。</a:t>
            </a:r>
          </a:p>
        </p:txBody>
      </p:sp>
      <p:pic>
        <p:nvPicPr>
          <p:cNvPr id="2" name="图片 1"/>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631948" y="1491630"/>
            <a:ext cx="1851820" cy="2888230"/>
          </a:xfrm>
          <a:prstGeom prst="rect">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9819901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520" y="885929"/>
            <a:ext cx="8563580" cy="1037749"/>
          </a:xfrm>
          <a:prstGeom prst="rect">
            <a:avLst/>
          </a:prstGeom>
          <a:noFill/>
        </p:spPr>
        <p:txBody>
          <a:bodyPr wrap="square" lIns="68580" tIns="34290" rIns="68580" bIns="34290" rtlCol="0">
            <a:spAutoFit/>
          </a:bodyPr>
          <a:lstStyle/>
          <a:p>
            <a:pPr>
              <a:lnSpc>
                <a:spcPct val="150000"/>
              </a:lnSpc>
            </a:pPr>
            <a:r>
              <a:rPr lang="en-US" altLang="zh-CN" sz="2100" b="1">
                <a:latin typeface="宋体" panose="02010600030101010101" pitchFamily="2" charset="-122"/>
              </a:rPr>
              <a:t>    </a:t>
            </a:r>
            <a:r>
              <a:rPr lang="zh-CN" altLang="en-US" sz="2100" b="1">
                <a:latin typeface="宋体" panose="02010600030101010101" pitchFamily="2" charset="-122"/>
              </a:rPr>
              <a:t>议论文常用的论证方法有举例论证、对比论证、引用论证、比喻论证等。本文用了哪些论证</a:t>
            </a:r>
            <a:r>
              <a:rPr lang="zh-CN" altLang="en-US" sz="2100" b="1" smtClean="0">
                <a:latin typeface="宋体" panose="02010600030101010101" pitchFamily="2" charset="-122"/>
              </a:rPr>
              <a:t>方法？试</a:t>
            </a:r>
            <a:r>
              <a:rPr lang="zh-CN" altLang="en-US" sz="2100" b="1">
                <a:latin typeface="宋体" panose="02010600030101010101" pitchFamily="2" charset="-122"/>
              </a:rPr>
              <a:t>举例说明。</a:t>
            </a:r>
          </a:p>
        </p:txBody>
      </p:sp>
      <p:sp>
        <p:nvSpPr>
          <p:cNvPr id="4" name="文本框 3"/>
          <p:cNvSpPr txBox="1"/>
          <p:nvPr/>
        </p:nvSpPr>
        <p:spPr>
          <a:xfrm>
            <a:off x="899592" y="2036256"/>
            <a:ext cx="7032308" cy="391478"/>
          </a:xfrm>
          <a:prstGeom prst="rect">
            <a:avLst/>
          </a:prstGeom>
          <a:noFill/>
        </p:spPr>
        <p:txBody>
          <a:bodyPr wrap="square" lIns="68580" tIns="34290" rIns="68580" bIns="34290" rtlCol="0">
            <a:spAutoFit/>
          </a:bodyPr>
          <a:lstStyle/>
          <a:p>
            <a:r>
              <a:rPr lang="zh-CN" altLang="en-US" sz="2100" b="1">
                <a:solidFill>
                  <a:srgbClr val="0000CC"/>
                </a:solidFill>
                <a:latin typeface="楷体" pitchFamily="49" charset="-122"/>
                <a:ea typeface="楷体" pitchFamily="49" charset="-122"/>
              </a:rPr>
              <a:t>本文运用举例论证、对比论证、引用论证、比喻论证等。</a:t>
            </a:r>
          </a:p>
        </p:txBody>
      </p:sp>
      <p:sp>
        <p:nvSpPr>
          <p:cNvPr id="5" name="文本框 4"/>
          <p:cNvSpPr txBox="1"/>
          <p:nvPr/>
        </p:nvSpPr>
        <p:spPr>
          <a:xfrm>
            <a:off x="323528" y="2383016"/>
            <a:ext cx="8491572" cy="2492990"/>
          </a:xfrm>
          <a:prstGeom prst="rect">
            <a:avLst/>
          </a:prstGeom>
          <a:noFill/>
        </p:spPr>
        <p:txBody>
          <a:bodyPr wrap="square" lIns="68580" tIns="34290" rIns="68580" bIns="34290" rtlCol="0">
            <a:spAutoFit/>
          </a:bodyPr>
          <a:lstStyle/>
          <a:p>
            <a:pPr>
              <a:lnSpc>
                <a:spcPct val="150000"/>
              </a:lnSpc>
            </a:pPr>
            <a:r>
              <a:rPr lang="en-US" altLang="zh-CN" sz="2100" b="1">
                <a:solidFill>
                  <a:srgbClr val="3333FF"/>
                </a:solidFill>
                <a:latin typeface="楷体" pitchFamily="49" charset="-122"/>
                <a:ea typeface="楷体" pitchFamily="49" charset="-122"/>
              </a:rPr>
              <a:t>    </a:t>
            </a:r>
            <a:r>
              <a:rPr lang="zh-CN" altLang="en-US" sz="2100" b="1" u="sng">
                <a:solidFill>
                  <a:srgbClr val="FF0000"/>
                </a:solidFill>
                <a:latin typeface="楷体" pitchFamily="49" charset="-122"/>
                <a:ea typeface="楷体" pitchFamily="49" charset="-122"/>
              </a:rPr>
              <a:t>举例</a:t>
            </a:r>
            <a:r>
              <a:rPr lang="zh-CN" altLang="en-US" sz="2100" b="1" u="sng" smtClean="0">
                <a:solidFill>
                  <a:srgbClr val="FF0000"/>
                </a:solidFill>
                <a:latin typeface="楷体" pitchFamily="49" charset="-122"/>
                <a:ea typeface="楷体" pitchFamily="49" charset="-122"/>
              </a:rPr>
              <a:t>论证</a:t>
            </a:r>
            <a:r>
              <a:rPr lang="zh-CN" altLang="en-US" sz="2100" b="1" smtClean="0">
                <a:solidFill>
                  <a:srgbClr val="FF0000"/>
                </a:solidFill>
                <a:latin typeface="楷体" pitchFamily="49" charset="-122"/>
                <a:ea typeface="楷体" pitchFamily="49" charset="-122"/>
              </a:rPr>
              <a:t>：</a:t>
            </a:r>
            <a:r>
              <a:rPr lang="zh-CN" altLang="en-US" sz="2100" b="1" smtClean="0">
                <a:solidFill>
                  <a:srgbClr val="0000CC"/>
                </a:solidFill>
                <a:latin typeface="楷体" pitchFamily="49" charset="-122"/>
                <a:ea typeface="楷体" pitchFamily="49" charset="-122"/>
              </a:rPr>
              <a:t>举</a:t>
            </a:r>
            <a:r>
              <a:rPr lang="zh-CN" altLang="en-US" sz="2100" b="1">
                <a:solidFill>
                  <a:srgbClr val="0000CC"/>
                </a:solidFill>
                <a:latin typeface="楷体" pitchFamily="49" charset="-122"/>
                <a:ea typeface="楷体" pitchFamily="49" charset="-122"/>
              </a:rPr>
              <a:t>百丈禅师不做事就不吃饭的事例论证了</a:t>
            </a:r>
            <a:r>
              <a:rPr lang="en-US" altLang="zh-CN" sz="2100" b="1">
                <a:solidFill>
                  <a:srgbClr val="0000CC"/>
                </a:solidFill>
                <a:latin typeface="楷体" pitchFamily="49" charset="-122"/>
                <a:ea typeface="楷体" pitchFamily="49" charset="-122"/>
              </a:rPr>
              <a:t>“</a:t>
            </a:r>
            <a:r>
              <a:rPr lang="zh-CN" altLang="en-US" sz="2100" b="1">
                <a:solidFill>
                  <a:srgbClr val="0000CC"/>
                </a:solidFill>
                <a:latin typeface="楷体" pitchFamily="49" charset="-122"/>
                <a:ea typeface="楷体" pitchFamily="49" charset="-122"/>
              </a:rPr>
              <a:t>有业</a:t>
            </a:r>
            <a:r>
              <a:rPr lang="en-US" altLang="zh-CN" sz="2100" b="1">
                <a:solidFill>
                  <a:srgbClr val="0000CC"/>
                </a:solidFill>
                <a:latin typeface="楷体" pitchFamily="49" charset="-122"/>
                <a:ea typeface="楷体" pitchFamily="49" charset="-122"/>
              </a:rPr>
              <a:t>”</a:t>
            </a:r>
            <a:r>
              <a:rPr lang="zh-CN" altLang="en-US" sz="2100" b="1">
                <a:solidFill>
                  <a:srgbClr val="0000CC"/>
                </a:solidFill>
                <a:latin typeface="楷体" pitchFamily="49" charset="-122"/>
                <a:ea typeface="楷体" pitchFamily="49" charset="-122"/>
              </a:rPr>
              <a:t>的</a:t>
            </a:r>
            <a:r>
              <a:rPr lang="zh-CN" altLang="en-US" sz="2100" b="1" smtClean="0">
                <a:solidFill>
                  <a:srgbClr val="0000CC"/>
                </a:solidFill>
                <a:latin typeface="楷体" pitchFamily="49" charset="-122"/>
                <a:ea typeface="楷体" pitchFamily="49" charset="-122"/>
              </a:rPr>
              <a:t>必要性；列举</a:t>
            </a:r>
            <a:r>
              <a:rPr lang="zh-CN" altLang="en-US" sz="2100" b="1">
                <a:solidFill>
                  <a:srgbClr val="0000CC"/>
                </a:solidFill>
                <a:latin typeface="楷体" pitchFamily="49" charset="-122"/>
                <a:ea typeface="楷体" pitchFamily="49" charset="-122"/>
              </a:rPr>
              <a:t>佝偻丈人专心承蜩的事例论述了用心专一就能达到</a:t>
            </a:r>
            <a:r>
              <a:rPr lang="zh-CN" altLang="en-US" sz="2100" b="1" smtClean="0">
                <a:solidFill>
                  <a:srgbClr val="0000CC"/>
                </a:solidFill>
                <a:latin typeface="楷体" pitchFamily="49" charset="-122"/>
                <a:ea typeface="楷体" pitchFamily="49" charset="-122"/>
              </a:rPr>
              <a:t>目的，就</a:t>
            </a:r>
            <a:r>
              <a:rPr lang="zh-CN" altLang="en-US" sz="2100" b="1">
                <a:solidFill>
                  <a:srgbClr val="0000CC"/>
                </a:solidFill>
                <a:latin typeface="楷体" pitchFamily="49" charset="-122"/>
                <a:ea typeface="楷体" pitchFamily="49" charset="-122"/>
              </a:rPr>
              <a:t>能把一件事情做到</a:t>
            </a:r>
            <a:r>
              <a:rPr lang="zh-CN" altLang="en-US" sz="2100" b="1" smtClean="0">
                <a:solidFill>
                  <a:srgbClr val="0000CC"/>
                </a:solidFill>
                <a:latin typeface="楷体" pitchFamily="49" charset="-122"/>
                <a:ea typeface="楷体" pitchFamily="49" charset="-122"/>
              </a:rPr>
              <a:t>圆满；总统</a:t>
            </a:r>
            <a:r>
              <a:rPr lang="zh-CN" altLang="en-US" sz="2100" b="1">
                <a:solidFill>
                  <a:srgbClr val="0000CC"/>
                </a:solidFill>
                <a:latin typeface="楷体" pitchFamily="49" charset="-122"/>
                <a:ea typeface="楷体" pitchFamily="49" charset="-122"/>
              </a:rPr>
              <a:t>与黄包车夫做各自工作的</a:t>
            </a:r>
            <a:r>
              <a:rPr lang="zh-CN" altLang="en-US" sz="2100" b="1" smtClean="0">
                <a:solidFill>
                  <a:srgbClr val="0000CC"/>
                </a:solidFill>
                <a:latin typeface="楷体" pitchFamily="49" charset="-122"/>
                <a:ea typeface="楷体" pitchFamily="49" charset="-122"/>
              </a:rPr>
              <a:t>例子，有力</a:t>
            </a:r>
            <a:r>
              <a:rPr lang="zh-CN" altLang="en-US" sz="2100" b="1">
                <a:solidFill>
                  <a:srgbClr val="0000CC"/>
                </a:solidFill>
                <a:latin typeface="楷体" pitchFamily="49" charset="-122"/>
                <a:ea typeface="楷体" pitchFamily="49" charset="-122"/>
              </a:rPr>
              <a:t>地论证了</a:t>
            </a:r>
            <a:r>
              <a:rPr lang="en-US" altLang="zh-CN" sz="2100" b="1">
                <a:solidFill>
                  <a:srgbClr val="0000CC"/>
                </a:solidFill>
                <a:latin typeface="楷体" pitchFamily="49" charset="-122"/>
                <a:ea typeface="楷体" pitchFamily="49" charset="-122"/>
              </a:rPr>
              <a:t>“</a:t>
            </a:r>
            <a:r>
              <a:rPr lang="zh-CN" altLang="en-US" sz="2100" b="1">
                <a:solidFill>
                  <a:srgbClr val="0000CC"/>
                </a:solidFill>
                <a:latin typeface="楷体" pitchFamily="49" charset="-122"/>
                <a:ea typeface="楷体" pitchFamily="49" charset="-122"/>
              </a:rPr>
              <a:t>凡职业没有不是神圣</a:t>
            </a:r>
            <a:r>
              <a:rPr lang="zh-CN" altLang="en-US" sz="2100" b="1" smtClean="0">
                <a:solidFill>
                  <a:srgbClr val="0000CC"/>
                </a:solidFill>
                <a:latin typeface="楷体" pitchFamily="49" charset="-122"/>
                <a:ea typeface="楷体" pitchFamily="49" charset="-122"/>
              </a:rPr>
              <a:t>的，所以凡职业</a:t>
            </a:r>
            <a:r>
              <a:rPr lang="zh-CN" altLang="en-US" sz="2100" b="1">
                <a:solidFill>
                  <a:srgbClr val="0000CC"/>
                </a:solidFill>
                <a:latin typeface="楷体" pitchFamily="49" charset="-122"/>
                <a:ea typeface="楷体" pitchFamily="49" charset="-122"/>
              </a:rPr>
              <a:t>没有不是可敬的</a:t>
            </a:r>
            <a:r>
              <a:rPr lang="en-US" altLang="zh-CN" sz="2100" b="1">
                <a:solidFill>
                  <a:srgbClr val="0000CC"/>
                </a:solidFill>
                <a:latin typeface="楷体" pitchFamily="49" charset="-122"/>
                <a:ea typeface="楷体" pitchFamily="49" charset="-122"/>
              </a:rPr>
              <a:t>”</a:t>
            </a:r>
            <a:r>
              <a:rPr lang="zh-CN" altLang="en-US" sz="2100" b="1">
                <a:solidFill>
                  <a:srgbClr val="0000CC"/>
                </a:solidFill>
                <a:latin typeface="楷体" pitchFamily="49" charset="-122"/>
                <a:ea typeface="楷体" pitchFamily="49" charset="-122"/>
              </a:rPr>
              <a:t>的道理。运用具体事例来证明</a:t>
            </a:r>
            <a:r>
              <a:rPr lang="zh-CN" altLang="en-US" sz="2100" b="1" smtClean="0">
                <a:solidFill>
                  <a:srgbClr val="0000CC"/>
                </a:solidFill>
                <a:latin typeface="楷体" pitchFamily="49" charset="-122"/>
                <a:ea typeface="楷体" pitchFamily="49" charset="-122"/>
              </a:rPr>
              <a:t>观点，使</a:t>
            </a:r>
            <a:r>
              <a:rPr lang="zh-CN" altLang="en-US" sz="2100" b="1">
                <a:solidFill>
                  <a:srgbClr val="0000CC"/>
                </a:solidFill>
                <a:latin typeface="楷体" pitchFamily="49" charset="-122"/>
                <a:ea typeface="楷体" pitchFamily="49" charset="-122"/>
              </a:rPr>
              <a:t>论证更</a:t>
            </a:r>
            <a:r>
              <a:rPr lang="zh-CN" altLang="en-US" sz="2100" b="1" smtClean="0">
                <a:solidFill>
                  <a:srgbClr val="0000CC"/>
                </a:solidFill>
                <a:latin typeface="楷体" pitchFamily="49" charset="-122"/>
                <a:ea typeface="楷体" pitchFamily="49" charset="-122"/>
              </a:rPr>
              <a:t>具体，更</a:t>
            </a:r>
            <a:r>
              <a:rPr lang="zh-CN" altLang="en-US" sz="2100" b="1">
                <a:solidFill>
                  <a:srgbClr val="0000CC"/>
                </a:solidFill>
                <a:latin typeface="楷体" pitchFamily="49" charset="-122"/>
                <a:ea typeface="楷体" pitchFamily="49" charset="-122"/>
              </a:rPr>
              <a:t>有说服力。</a:t>
            </a:r>
          </a:p>
        </p:txBody>
      </p:sp>
      <p:sp>
        <p:nvSpPr>
          <p:cNvPr id="14" name="矩形 1"/>
          <p:cNvSpPr>
            <a:spLocks noChangeArrowheads="1"/>
          </p:cNvSpPr>
          <p:nvPr/>
        </p:nvSpPr>
        <p:spPr bwMode="auto">
          <a:xfrm>
            <a:off x="3697781" y="327182"/>
            <a:ext cx="1743066" cy="566502"/>
          </a:xfrm>
          <a:prstGeom prst="rect">
            <a:avLst/>
          </a:prstGeom>
          <a:noFill/>
          <a:ln w="9525">
            <a:noFill/>
            <a:miter lim="800000"/>
          </a:ln>
        </p:spPr>
        <p:txBody>
          <a:bodyPr>
            <a:spAutoFit/>
          </a:bodyPr>
          <a:lstStyle/>
          <a:p>
            <a:pPr algn="dist">
              <a:lnSpc>
                <a:spcPts val="4300"/>
              </a:lnSpc>
            </a:pPr>
            <a:r>
              <a:rPr lang="zh-CN" altLang="en-US" sz="2800" b="1">
                <a:solidFill>
                  <a:srgbClr val="7030A0"/>
                </a:solidFill>
                <a:latin typeface="楷体" pitchFamily="49" charset="-122"/>
                <a:ea typeface="楷体" pitchFamily="49" charset="-122"/>
              </a:rPr>
              <a:t>方法探究</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3528" y="655959"/>
            <a:ext cx="8375333" cy="1989775"/>
          </a:xfrm>
          <a:prstGeom prst="rect">
            <a:avLst/>
          </a:prstGeom>
          <a:noFill/>
        </p:spPr>
        <p:txBody>
          <a:bodyPr wrap="square" lIns="68580" tIns="34290" rIns="68580" bIns="34290" rtlCol="0">
            <a:spAutoFit/>
          </a:bodyPr>
          <a:lstStyle/>
          <a:p>
            <a:pPr>
              <a:lnSpc>
                <a:spcPct val="130000"/>
              </a:lnSpc>
            </a:pPr>
            <a:r>
              <a:rPr lang="en-US" altLang="zh-CN" sz="2400" b="1">
                <a:solidFill>
                  <a:srgbClr val="3333FF"/>
                </a:solidFill>
                <a:latin typeface="楷体" pitchFamily="49" charset="-122"/>
                <a:ea typeface="楷体" pitchFamily="49" charset="-122"/>
              </a:rPr>
              <a:t>    </a:t>
            </a:r>
            <a:r>
              <a:rPr lang="zh-CN" altLang="en-US" sz="2400" b="1" u="sng">
                <a:solidFill>
                  <a:srgbClr val="FF0000"/>
                </a:solidFill>
                <a:latin typeface="楷体" pitchFamily="49" charset="-122"/>
                <a:ea typeface="楷体" pitchFamily="49" charset="-122"/>
              </a:rPr>
              <a:t>对比</a:t>
            </a:r>
            <a:r>
              <a:rPr lang="zh-CN" altLang="en-US" sz="2400" b="1" u="sng" smtClean="0">
                <a:solidFill>
                  <a:srgbClr val="FF0000"/>
                </a:solidFill>
                <a:latin typeface="楷体" pitchFamily="49" charset="-122"/>
                <a:ea typeface="楷体" pitchFamily="49" charset="-122"/>
              </a:rPr>
              <a:t>论证</a:t>
            </a:r>
            <a:r>
              <a:rPr lang="zh-CN" altLang="en-US" sz="2400" b="1" smtClean="0">
                <a:solidFill>
                  <a:srgbClr val="FF0000"/>
                </a:solidFill>
                <a:latin typeface="楷体" pitchFamily="49" charset="-122"/>
                <a:ea typeface="楷体" pitchFamily="49" charset="-122"/>
              </a:rPr>
              <a:t>：</a:t>
            </a:r>
            <a:r>
              <a:rPr lang="zh-CN" altLang="en-US" sz="2400" b="1" smtClean="0">
                <a:solidFill>
                  <a:srgbClr val="0000CC"/>
                </a:solidFill>
                <a:latin typeface="楷体" pitchFamily="49" charset="-122"/>
                <a:ea typeface="楷体" pitchFamily="49" charset="-122"/>
              </a:rPr>
              <a:t>第</a:t>
            </a:r>
            <a:r>
              <a:rPr lang="en-US" altLang="zh-CN" sz="2400" b="1">
                <a:solidFill>
                  <a:srgbClr val="0000CC"/>
                </a:solidFill>
                <a:latin typeface="楷体" pitchFamily="49" charset="-122"/>
                <a:ea typeface="楷体" pitchFamily="49" charset="-122"/>
              </a:rPr>
              <a:t>3</a:t>
            </a:r>
            <a:r>
              <a:rPr lang="zh-CN" altLang="en-US" sz="2400" b="1" smtClean="0">
                <a:solidFill>
                  <a:srgbClr val="0000CC"/>
                </a:solidFill>
                <a:latin typeface="楷体" pitchFamily="49" charset="-122"/>
                <a:ea typeface="楷体" pitchFamily="49" charset="-122"/>
              </a:rPr>
              <a:t>段，引用</a:t>
            </a:r>
            <a:r>
              <a:rPr lang="zh-CN" altLang="en-US" sz="2400" b="1">
                <a:solidFill>
                  <a:srgbClr val="0000CC"/>
                </a:solidFill>
                <a:latin typeface="楷体" pitchFamily="49" charset="-122"/>
                <a:ea typeface="楷体" pitchFamily="49" charset="-122"/>
              </a:rPr>
              <a:t>儒门的</a:t>
            </a:r>
            <a:r>
              <a:rPr lang="zh-CN" altLang="en-US" sz="2400" b="1" smtClean="0">
                <a:solidFill>
                  <a:srgbClr val="0000CC"/>
                </a:solidFill>
                <a:latin typeface="楷体" pitchFamily="49" charset="-122"/>
                <a:ea typeface="楷体" pitchFamily="49" charset="-122"/>
              </a:rPr>
              <a:t>言论，从反面论证</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有业</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的</a:t>
            </a:r>
            <a:r>
              <a:rPr lang="zh-CN" altLang="en-US" sz="2400" b="1" smtClean="0">
                <a:solidFill>
                  <a:srgbClr val="0000CC"/>
                </a:solidFill>
                <a:latin typeface="楷体" pitchFamily="49" charset="-122"/>
                <a:ea typeface="楷体" pitchFamily="49" charset="-122"/>
              </a:rPr>
              <a:t>必要性；第</a:t>
            </a:r>
            <a:r>
              <a:rPr lang="en-US" altLang="zh-CN" sz="2400" b="1">
                <a:solidFill>
                  <a:srgbClr val="0000CC"/>
                </a:solidFill>
                <a:latin typeface="楷体" pitchFamily="49" charset="-122"/>
                <a:ea typeface="楷体" pitchFamily="49" charset="-122"/>
              </a:rPr>
              <a:t>4</a:t>
            </a:r>
            <a:r>
              <a:rPr lang="zh-CN" altLang="en-US" sz="2400" b="1" smtClean="0">
                <a:solidFill>
                  <a:srgbClr val="0000CC"/>
                </a:solidFill>
                <a:latin typeface="楷体" pitchFamily="49" charset="-122"/>
                <a:ea typeface="楷体" pitchFamily="49" charset="-122"/>
              </a:rPr>
              <a:t>段，引用</a:t>
            </a:r>
            <a:r>
              <a:rPr lang="zh-CN" altLang="en-US" sz="2400" b="1">
                <a:solidFill>
                  <a:srgbClr val="0000CC"/>
                </a:solidFill>
                <a:latin typeface="楷体" pitchFamily="49" charset="-122"/>
                <a:ea typeface="楷体" pitchFamily="49" charset="-122"/>
              </a:rPr>
              <a:t>佛门的言论和事例（百丈禅师不做事就不吃饭</a:t>
            </a:r>
            <a:r>
              <a:rPr lang="zh-CN" altLang="en-US" sz="2400" b="1" smtClean="0">
                <a:solidFill>
                  <a:srgbClr val="0000CC"/>
                </a:solidFill>
                <a:latin typeface="楷体" pitchFamily="49" charset="-122"/>
                <a:ea typeface="楷体" pitchFamily="49" charset="-122"/>
              </a:rPr>
              <a:t>），从</a:t>
            </a:r>
            <a:r>
              <a:rPr lang="zh-CN" altLang="en-US" sz="2400" b="1">
                <a:solidFill>
                  <a:srgbClr val="0000CC"/>
                </a:solidFill>
                <a:latin typeface="楷体" pitchFamily="49" charset="-122"/>
                <a:ea typeface="楷体" pitchFamily="49" charset="-122"/>
              </a:rPr>
              <a:t>正面论证</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有业</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的必要性。这两段运用正反对比</a:t>
            </a:r>
            <a:r>
              <a:rPr lang="zh-CN" altLang="en-US" sz="2400" b="1" smtClean="0">
                <a:solidFill>
                  <a:srgbClr val="0000CC"/>
                </a:solidFill>
                <a:latin typeface="楷体" pitchFamily="49" charset="-122"/>
                <a:ea typeface="楷体" pitchFamily="49" charset="-122"/>
              </a:rPr>
              <a:t>说理，具体</a:t>
            </a:r>
            <a:r>
              <a:rPr lang="zh-CN" altLang="en-US" sz="2400" b="1">
                <a:solidFill>
                  <a:srgbClr val="0000CC"/>
                </a:solidFill>
                <a:latin typeface="楷体" pitchFamily="49" charset="-122"/>
                <a:ea typeface="楷体" pitchFamily="49" charset="-122"/>
              </a:rPr>
              <a:t>论证了有业之必要性。</a:t>
            </a:r>
          </a:p>
        </p:txBody>
      </p:sp>
      <p:sp>
        <p:nvSpPr>
          <p:cNvPr id="3" name="文本框 2"/>
          <p:cNvSpPr txBox="1"/>
          <p:nvPr/>
        </p:nvSpPr>
        <p:spPr>
          <a:xfrm>
            <a:off x="323528" y="2643758"/>
            <a:ext cx="8539579" cy="2029786"/>
          </a:xfrm>
          <a:prstGeom prst="rect">
            <a:avLst/>
          </a:prstGeom>
          <a:noFill/>
        </p:spPr>
        <p:txBody>
          <a:bodyPr wrap="square" lIns="68580" tIns="34290" rIns="68580" bIns="34290" rtlCol="0">
            <a:spAutoFit/>
          </a:bodyPr>
          <a:lstStyle/>
          <a:p>
            <a:pPr>
              <a:lnSpc>
                <a:spcPct val="130000"/>
              </a:lnSpc>
            </a:pPr>
            <a:r>
              <a:rPr lang="en-US" altLang="zh-CN" sz="2600" b="1">
                <a:solidFill>
                  <a:srgbClr val="3333FF"/>
                </a:solidFill>
                <a:latin typeface="楷体_GB2312" panose="02010609030101010101" pitchFamily="49" charset="-122"/>
                <a:ea typeface="楷体_GB2312" panose="02010609030101010101" pitchFamily="49" charset="-122"/>
              </a:rPr>
              <a:t>    </a:t>
            </a:r>
            <a:r>
              <a:rPr lang="zh-CN" altLang="en-US" sz="2400" b="1" u="sng" smtClean="0">
                <a:solidFill>
                  <a:srgbClr val="FF0000"/>
                </a:solidFill>
                <a:latin typeface="楷体" pitchFamily="49" charset="-122"/>
                <a:ea typeface="楷体" pitchFamily="49" charset="-122"/>
              </a:rPr>
              <a:t>引用论证</a:t>
            </a:r>
            <a:r>
              <a:rPr lang="zh-CN" altLang="en-US" sz="2400" b="1" smtClean="0">
                <a:solidFill>
                  <a:srgbClr val="FF0000"/>
                </a:solidFill>
                <a:latin typeface="楷体" pitchFamily="49" charset="-122"/>
                <a:ea typeface="楷体" pitchFamily="49" charset="-122"/>
              </a:rPr>
              <a:t>：</a:t>
            </a:r>
            <a:r>
              <a:rPr lang="zh-CN" altLang="en-US" sz="2400" b="1" smtClean="0">
                <a:solidFill>
                  <a:srgbClr val="0000CC"/>
                </a:solidFill>
                <a:latin typeface="楷体" pitchFamily="49" charset="-122"/>
                <a:ea typeface="楷体" pitchFamily="49" charset="-122"/>
              </a:rPr>
              <a:t>文</a:t>
            </a:r>
            <a:r>
              <a:rPr lang="zh-CN" altLang="en-US" sz="2400" b="1">
                <a:solidFill>
                  <a:srgbClr val="0000CC"/>
                </a:solidFill>
                <a:latin typeface="楷体" pitchFamily="49" charset="-122"/>
                <a:ea typeface="楷体" pitchFamily="49" charset="-122"/>
              </a:rPr>
              <a:t>中引用孔子、朱子、庄子、曾文正等人的话就是运用了引用论证的论证方法。如孔子</a:t>
            </a:r>
            <a:r>
              <a:rPr lang="zh-CN" altLang="en-US" sz="2400" b="1" smtClean="0">
                <a:solidFill>
                  <a:srgbClr val="0000CC"/>
                </a:solidFill>
                <a:latin typeface="楷体" pitchFamily="49" charset="-122"/>
                <a:ea typeface="楷体" pitchFamily="49" charset="-122"/>
              </a:rPr>
              <a:t>说：</a:t>
            </a:r>
            <a:r>
              <a:rPr lang="en-US" altLang="zh-CN" sz="2400" b="1" smtClean="0">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知之者不如好之</a:t>
            </a:r>
            <a:r>
              <a:rPr lang="zh-CN" altLang="en-US" sz="2400" b="1" smtClean="0">
                <a:solidFill>
                  <a:srgbClr val="0000CC"/>
                </a:solidFill>
                <a:latin typeface="楷体" pitchFamily="49" charset="-122"/>
                <a:ea typeface="楷体" pitchFamily="49" charset="-122"/>
              </a:rPr>
              <a:t>者，好</a:t>
            </a:r>
            <a:r>
              <a:rPr lang="zh-CN" altLang="en-US" sz="2400" b="1">
                <a:solidFill>
                  <a:srgbClr val="0000CC"/>
                </a:solidFill>
                <a:latin typeface="楷体" pitchFamily="49" charset="-122"/>
                <a:ea typeface="楷体" pitchFamily="49" charset="-122"/>
              </a:rPr>
              <a:t>之者不如乐之</a:t>
            </a:r>
            <a:r>
              <a:rPr lang="zh-CN" altLang="en-US" sz="2400" b="1" smtClean="0">
                <a:solidFill>
                  <a:srgbClr val="0000CC"/>
                </a:solidFill>
                <a:latin typeface="楷体" pitchFamily="49" charset="-122"/>
                <a:ea typeface="楷体" pitchFamily="49" charset="-122"/>
              </a:rPr>
              <a:t>者。</a:t>
            </a:r>
            <a:r>
              <a:rPr lang="en-US" altLang="zh-CN" sz="2400" b="1" smtClean="0">
                <a:solidFill>
                  <a:srgbClr val="0000CC"/>
                </a:solidFill>
                <a:latin typeface="楷体" pitchFamily="49" charset="-122"/>
                <a:ea typeface="楷体" pitchFamily="49" charset="-122"/>
              </a:rPr>
              <a:t>”</a:t>
            </a:r>
            <a:r>
              <a:rPr lang="zh-CN" altLang="en-US" sz="2400" b="1" smtClean="0">
                <a:solidFill>
                  <a:srgbClr val="0000CC"/>
                </a:solidFill>
                <a:latin typeface="楷体" pitchFamily="49" charset="-122"/>
                <a:ea typeface="楷体" pitchFamily="49" charset="-122"/>
              </a:rPr>
              <a:t>引用</a:t>
            </a:r>
            <a:r>
              <a:rPr lang="zh-CN" altLang="en-US" sz="2400" b="1">
                <a:solidFill>
                  <a:srgbClr val="0000CC"/>
                </a:solidFill>
                <a:latin typeface="楷体" pitchFamily="49" charset="-122"/>
                <a:ea typeface="楷体" pitchFamily="49" charset="-122"/>
              </a:rPr>
              <a:t>孔子</a:t>
            </a:r>
            <a:r>
              <a:rPr lang="zh-CN" altLang="en-US" sz="2400" b="1" smtClean="0">
                <a:solidFill>
                  <a:srgbClr val="0000CC"/>
                </a:solidFill>
                <a:latin typeface="楷体" pitchFamily="49" charset="-122"/>
                <a:ea typeface="楷体" pitchFamily="49" charset="-122"/>
              </a:rPr>
              <a:t>的话，论证</a:t>
            </a:r>
            <a:r>
              <a:rPr lang="zh-CN" altLang="en-US" sz="2400" b="1">
                <a:solidFill>
                  <a:srgbClr val="0000CC"/>
                </a:solidFill>
                <a:latin typeface="楷体" pitchFamily="49" charset="-122"/>
                <a:ea typeface="楷体" pitchFamily="49" charset="-122"/>
              </a:rPr>
              <a:t>了</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乐业</a:t>
            </a:r>
            <a:r>
              <a:rPr lang="en-US" altLang="zh-CN" sz="2400" b="1">
                <a:solidFill>
                  <a:srgbClr val="0000CC"/>
                </a:solidFill>
                <a:latin typeface="楷体" pitchFamily="49" charset="-122"/>
                <a:ea typeface="楷体" pitchFamily="49" charset="-122"/>
              </a:rPr>
              <a:t>”</a:t>
            </a:r>
            <a:r>
              <a:rPr lang="zh-CN" altLang="en-US" sz="2400" b="1">
                <a:solidFill>
                  <a:srgbClr val="0000CC"/>
                </a:solidFill>
                <a:latin typeface="楷体" pitchFamily="49" charset="-122"/>
                <a:ea typeface="楷体" pitchFamily="49" charset="-122"/>
              </a:rPr>
              <a:t>的</a:t>
            </a:r>
            <a:r>
              <a:rPr lang="zh-CN" altLang="en-US" sz="2400" b="1" smtClean="0">
                <a:solidFill>
                  <a:srgbClr val="0000CC"/>
                </a:solidFill>
                <a:latin typeface="楷体" pitchFamily="49" charset="-122"/>
                <a:ea typeface="楷体" pitchFamily="49" charset="-122"/>
              </a:rPr>
              <a:t>价值，增强</a:t>
            </a:r>
            <a:r>
              <a:rPr lang="zh-CN" altLang="en-US" sz="2400" b="1">
                <a:solidFill>
                  <a:srgbClr val="0000CC"/>
                </a:solidFill>
                <a:latin typeface="楷体" pitchFamily="49" charset="-122"/>
                <a:ea typeface="楷体" pitchFamily="49" charset="-122"/>
              </a:rPr>
              <a:t>了论证的权威性和说服力。</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0042" y="973932"/>
            <a:ext cx="8283416" cy="3070071"/>
          </a:xfrm>
          <a:prstGeom prst="rect">
            <a:avLst/>
          </a:prstGeom>
          <a:noFill/>
        </p:spPr>
        <p:txBody>
          <a:bodyPr wrap="square" lIns="68580" tIns="34290" rIns="68580" bIns="34290" rtlCol="0">
            <a:spAutoFit/>
          </a:bodyPr>
          <a:lstStyle/>
          <a:p>
            <a:pPr>
              <a:lnSpc>
                <a:spcPct val="150000"/>
              </a:lnSpc>
            </a:pPr>
            <a:r>
              <a:rPr lang="en-US" altLang="zh-CN" sz="2600" b="1">
                <a:solidFill>
                  <a:srgbClr val="3333FF"/>
                </a:solidFill>
                <a:latin typeface="楷体" pitchFamily="49" charset="-122"/>
                <a:ea typeface="楷体" pitchFamily="49" charset="-122"/>
              </a:rPr>
              <a:t>     </a:t>
            </a:r>
            <a:r>
              <a:rPr lang="zh-CN" altLang="en-US" sz="2600" b="1" u="sng">
                <a:solidFill>
                  <a:srgbClr val="FF0000"/>
                </a:solidFill>
                <a:latin typeface="楷体" pitchFamily="49" charset="-122"/>
                <a:ea typeface="楷体" pitchFamily="49" charset="-122"/>
              </a:rPr>
              <a:t>比喻</a:t>
            </a:r>
            <a:r>
              <a:rPr lang="zh-CN" altLang="en-US" sz="2600" b="1" u="sng" smtClean="0">
                <a:solidFill>
                  <a:srgbClr val="FF0000"/>
                </a:solidFill>
                <a:latin typeface="楷体" pitchFamily="49" charset="-122"/>
                <a:ea typeface="楷体" pitchFamily="49" charset="-122"/>
              </a:rPr>
              <a:t>论证</a:t>
            </a:r>
            <a:r>
              <a:rPr lang="zh-CN" altLang="en-US" sz="2600" b="1" smtClean="0">
                <a:solidFill>
                  <a:srgbClr val="FF0000"/>
                </a:solidFill>
                <a:latin typeface="楷体" pitchFamily="49" charset="-122"/>
                <a:ea typeface="楷体" pitchFamily="49" charset="-122"/>
              </a:rPr>
              <a:t>：</a:t>
            </a:r>
            <a:r>
              <a:rPr lang="en-US" altLang="zh-CN" sz="2600" b="1" smtClean="0">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没有职业的懒</a:t>
            </a:r>
            <a:r>
              <a:rPr lang="zh-CN" altLang="en-US" sz="2600" b="1" smtClean="0">
                <a:solidFill>
                  <a:srgbClr val="0000CC"/>
                </a:solidFill>
                <a:latin typeface="楷体" pitchFamily="49" charset="-122"/>
                <a:ea typeface="楷体" pitchFamily="49" charset="-122"/>
              </a:rPr>
              <a:t>人，简直</a:t>
            </a:r>
            <a:r>
              <a:rPr lang="zh-CN" altLang="en-US" sz="2600" b="1">
                <a:solidFill>
                  <a:srgbClr val="0000CC"/>
                </a:solidFill>
                <a:latin typeface="楷体" pitchFamily="49" charset="-122"/>
                <a:ea typeface="楷体" pitchFamily="49" charset="-122"/>
              </a:rPr>
              <a:t>是社会上的蛀米</a:t>
            </a:r>
            <a:r>
              <a:rPr lang="zh-CN" altLang="en-US" sz="2600" b="1" smtClean="0">
                <a:solidFill>
                  <a:srgbClr val="0000CC"/>
                </a:solidFill>
                <a:latin typeface="楷体" pitchFamily="49" charset="-122"/>
                <a:ea typeface="楷体" pitchFamily="49" charset="-122"/>
              </a:rPr>
              <a:t>虫，简直</a:t>
            </a:r>
            <a:r>
              <a:rPr lang="zh-CN" altLang="en-US" sz="2600" b="1">
                <a:solidFill>
                  <a:srgbClr val="0000CC"/>
                </a:solidFill>
                <a:latin typeface="楷体" pitchFamily="49" charset="-122"/>
                <a:ea typeface="楷体" pitchFamily="49" charset="-122"/>
              </a:rPr>
              <a:t>是</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掠夺别人勤劳结果</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的盗贼</a:t>
            </a:r>
            <a:r>
              <a:rPr lang="en-US" altLang="zh-CN" sz="2600" b="1" smtClean="0">
                <a:solidFill>
                  <a:srgbClr val="0000CC"/>
                </a:solidFill>
                <a:latin typeface="楷体" pitchFamily="49" charset="-122"/>
                <a:ea typeface="楷体" pitchFamily="49" charset="-122"/>
              </a:rPr>
              <a:t>”</a:t>
            </a:r>
            <a:r>
              <a:rPr lang="zh-CN" altLang="en-US" sz="2600" b="1" smtClean="0">
                <a:solidFill>
                  <a:srgbClr val="0000CC"/>
                </a:solidFill>
                <a:latin typeface="楷体" pitchFamily="49" charset="-122"/>
                <a:ea typeface="楷体" pitchFamily="49" charset="-122"/>
              </a:rPr>
              <a:t>，运用</a:t>
            </a:r>
            <a:r>
              <a:rPr lang="zh-CN" altLang="en-US" sz="2600" b="1">
                <a:solidFill>
                  <a:srgbClr val="0000CC"/>
                </a:solidFill>
                <a:latin typeface="楷体" pitchFamily="49" charset="-122"/>
                <a:ea typeface="楷体" pitchFamily="49" charset="-122"/>
              </a:rPr>
              <a:t>比喻</a:t>
            </a:r>
            <a:r>
              <a:rPr lang="zh-CN" altLang="en-US" sz="2600" b="1" smtClean="0">
                <a:solidFill>
                  <a:srgbClr val="0000CC"/>
                </a:solidFill>
                <a:latin typeface="楷体" pitchFamily="49" charset="-122"/>
                <a:ea typeface="楷体" pitchFamily="49" charset="-122"/>
              </a:rPr>
              <a:t>论证，将</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没有职业的懒人</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比作</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蛀米虫</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和</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盗贼</a:t>
            </a:r>
            <a:r>
              <a:rPr lang="en-US" altLang="zh-CN" sz="2600" b="1" smtClean="0">
                <a:solidFill>
                  <a:srgbClr val="0000CC"/>
                </a:solidFill>
                <a:latin typeface="楷体" pitchFamily="49" charset="-122"/>
                <a:ea typeface="楷体" pitchFamily="49" charset="-122"/>
              </a:rPr>
              <a:t>”</a:t>
            </a:r>
            <a:r>
              <a:rPr lang="zh-CN" altLang="en-US" sz="2600" b="1" smtClean="0">
                <a:solidFill>
                  <a:srgbClr val="0000CC"/>
                </a:solidFill>
                <a:latin typeface="楷体" pitchFamily="49" charset="-122"/>
                <a:ea typeface="楷体" pitchFamily="49" charset="-122"/>
              </a:rPr>
              <a:t>，且</a:t>
            </a:r>
            <a:r>
              <a:rPr lang="zh-CN" altLang="en-US" sz="2600" b="1">
                <a:solidFill>
                  <a:srgbClr val="0000CC"/>
                </a:solidFill>
                <a:latin typeface="楷体" pitchFamily="49" charset="-122"/>
                <a:ea typeface="楷体" pitchFamily="49" charset="-122"/>
              </a:rPr>
              <a:t>连用两个</a:t>
            </a:r>
            <a:r>
              <a:rPr lang="en-US" altLang="zh-CN" sz="2600" b="1">
                <a:solidFill>
                  <a:srgbClr val="0000CC"/>
                </a:solidFill>
                <a:latin typeface="楷体" pitchFamily="49" charset="-122"/>
                <a:ea typeface="楷体" pitchFamily="49" charset="-122"/>
              </a:rPr>
              <a:t>“</a:t>
            </a:r>
            <a:r>
              <a:rPr lang="zh-CN" altLang="en-US" sz="2600" b="1">
                <a:solidFill>
                  <a:srgbClr val="0000CC"/>
                </a:solidFill>
                <a:latin typeface="楷体" pitchFamily="49" charset="-122"/>
                <a:ea typeface="楷体" pitchFamily="49" charset="-122"/>
              </a:rPr>
              <a:t>简直</a:t>
            </a:r>
            <a:r>
              <a:rPr lang="en-US" altLang="zh-CN" sz="2600" b="1" smtClean="0">
                <a:solidFill>
                  <a:srgbClr val="0000CC"/>
                </a:solidFill>
                <a:latin typeface="楷体" pitchFamily="49" charset="-122"/>
                <a:ea typeface="楷体" pitchFamily="49" charset="-122"/>
              </a:rPr>
              <a:t>”</a:t>
            </a:r>
            <a:r>
              <a:rPr lang="zh-CN" altLang="en-US" sz="2600" b="1" smtClean="0">
                <a:solidFill>
                  <a:srgbClr val="0000CC"/>
                </a:solidFill>
                <a:latin typeface="楷体" pitchFamily="49" charset="-122"/>
                <a:ea typeface="楷体" pitchFamily="49" charset="-122"/>
              </a:rPr>
              <a:t>，生动</a:t>
            </a:r>
            <a:r>
              <a:rPr lang="zh-CN" altLang="en-US" sz="2600" b="1">
                <a:solidFill>
                  <a:srgbClr val="0000CC"/>
                </a:solidFill>
                <a:latin typeface="楷体" pitchFamily="49" charset="-122"/>
                <a:ea typeface="楷体" pitchFamily="49" charset="-122"/>
              </a:rPr>
              <a:t>形象地论述了作者对这种人厌恶、鄙弃的程度之深。</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 1"/>
          <p:cNvGrpSpPr/>
          <p:nvPr/>
        </p:nvGrpSpPr>
        <p:grpSpPr>
          <a:xfrm>
            <a:off x="3182779" y="400925"/>
            <a:ext cx="3134678" cy="514641"/>
            <a:chOff x="7647436" y="3815009"/>
            <a:chExt cx="2515853" cy="685586"/>
          </a:xfrm>
        </p:grpSpPr>
        <p:sp>
          <p:nvSpPr>
            <p:cNvPr id="38915" name="文本框 30"/>
            <p:cNvSpPr txBox="1"/>
            <p:nvPr/>
          </p:nvSpPr>
          <p:spPr>
            <a:xfrm>
              <a:off x="8613224" y="3885582"/>
              <a:ext cx="1550065" cy="615013"/>
            </a:xfrm>
            <a:prstGeom prst="rect">
              <a:avLst/>
            </a:prstGeom>
            <a:noFill/>
            <a:ln w="9525">
              <a:noFill/>
            </a:ln>
          </p:spPr>
          <p:txBody>
            <a:bodyPr anchor="t">
              <a:spAutoFit/>
            </a:bodyPr>
            <a:lstStyle/>
            <a:p>
              <a:pPr eaLnBrk="0" hangingPunct="0"/>
              <a:r>
                <a:rPr lang="zh-CN" altLang="en-US" sz="2400">
                  <a:latin typeface="黑体" panose="02010609060101010101" pitchFamily="49" charset="-122"/>
                  <a:ea typeface="黑体" panose="02010609060101010101" pitchFamily="49" charset="-122"/>
                </a:rPr>
                <a:t>方法指导</a:t>
              </a:r>
            </a:p>
          </p:txBody>
        </p:sp>
        <p:pic>
          <p:nvPicPr>
            <p:cNvPr id="38916" name="图片 9" descr="book.gif"/>
            <p:cNvPicPr>
              <a:picLocks noChangeAspect="1"/>
            </p:cNvPicPr>
            <p:nvPr/>
          </p:nvPicPr>
          <p:blipFill>
            <a:blip r:embed="rId2"/>
            <a:stretch>
              <a:fillRect/>
            </a:stretch>
          </p:blipFill>
          <p:spPr>
            <a:xfrm>
              <a:off x="7647436" y="3815009"/>
              <a:ext cx="977957" cy="601051"/>
            </a:xfrm>
            <a:prstGeom prst="rect">
              <a:avLst/>
            </a:prstGeom>
            <a:noFill/>
            <a:ln w="9525">
              <a:noFill/>
            </a:ln>
          </p:spPr>
        </p:pic>
      </p:grpSp>
      <p:sp>
        <p:nvSpPr>
          <p:cNvPr id="38917" name="矩形 8"/>
          <p:cNvSpPr/>
          <p:nvPr/>
        </p:nvSpPr>
        <p:spPr>
          <a:xfrm>
            <a:off x="197514" y="681540"/>
            <a:ext cx="2333625" cy="417678"/>
          </a:xfrm>
          <a:prstGeom prst="rect">
            <a:avLst/>
          </a:prstGeom>
          <a:noFill/>
          <a:ln w="9525">
            <a:noFill/>
          </a:ln>
        </p:spPr>
        <p:txBody>
          <a:bodyPr wrap="square" lIns="68580" tIns="34290" rIns="68580" bIns="34290" anchor="t">
            <a:spAutoFit/>
          </a:bodyPr>
          <a:lstStyle/>
          <a:p>
            <a:pPr eaLnBrk="0" hangingPunct="0">
              <a:lnSpc>
                <a:spcPct val="125000"/>
              </a:lnSpc>
            </a:pPr>
            <a:r>
              <a:rPr lang="zh-CN" altLang="en-US" sz="2100">
                <a:solidFill>
                  <a:srgbClr val="FF0000"/>
                </a:solidFill>
                <a:latin typeface="黑体" panose="02010609060101010101" pitchFamily="49" charset="-122"/>
                <a:ea typeface="黑体" panose="02010609060101010101" pitchFamily="49" charset="-122"/>
              </a:rPr>
              <a:t>论证方法及其作用</a:t>
            </a:r>
          </a:p>
        </p:txBody>
      </p:sp>
      <p:sp>
        <p:nvSpPr>
          <p:cNvPr id="2" name="文本框 1"/>
          <p:cNvSpPr txBox="1"/>
          <p:nvPr/>
        </p:nvSpPr>
        <p:spPr>
          <a:xfrm>
            <a:off x="167024" y="1059582"/>
            <a:ext cx="8797464" cy="3614836"/>
          </a:xfrm>
          <a:prstGeom prst="rect">
            <a:avLst/>
          </a:prstGeom>
          <a:noFill/>
        </p:spPr>
        <p:txBody>
          <a:bodyPr wrap="square" lIns="68580" tIns="34290" rIns="68580" bIns="34290" rtlCol="0" anchor="t">
            <a:spAutoFit/>
          </a:bodyPr>
          <a:lstStyle/>
          <a:p>
            <a:pPr>
              <a:lnSpc>
                <a:spcPct val="120000"/>
              </a:lnSpc>
            </a:pPr>
            <a:r>
              <a:rPr lang="en-US" altLang="zh-CN" sz="2400" b="1">
                <a:latin typeface="楷体" pitchFamily="49" charset="-122"/>
                <a:ea typeface="楷体" pitchFamily="49" charset="-122"/>
                <a:cs typeface="楷体_GB2312" panose="02010609030101010101" pitchFamily="49" charset="-122"/>
              </a:rPr>
              <a:t>   </a:t>
            </a:r>
            <a:r>
              <a:rPr lang="zh-CN" altLang="en-US" sz="2400" b="1">
                <a:latin typeface="楷体" pitchFamily="49" charset="-122"/>
                <a:ea typeface="楷体" pitchFamily="49" charset="-122"/>
                <a:cs typeface="楷体_GB2312" panose="02010609030101010101" pitchFamily="49" charset="-122"/>
              </a:rPr>
              <a:t>（1）</a:t>
            </a:r>
            <a:r>
              <a:rPr lang="zh-CN" altLang="en-US" sz="2400" b="1">
                <a:solidFill>
                  <a:srgbClr val="FF0000"/>
                </a:solidFill>
                <a:latin typeface="楷体" pitchFamily="49" charset="-122"/>
                <a:ea typeface="楷体" pitchFamily="49" charset="-122"/>
                <a:cs typeface="楷体_GB2312" panose="02010609030101010101" pitchFamily="49" charset="-122"/>
              </a:rPr>
              <a:t>举例</a:t>
            </a:r>
            <a:r>
              <a:rPr lang="zh-CN" altLang="en-US" sz="2400" b="1" smtClean="0">
                <a:solidFill>
                  <a:srgbClr val="FF0000"/>
                </a:solidFill>
                <a:latin typeface="楷体" pitchFamily="49" charset="-122"/>
                <a:ea typeface="楷体" pitchFamily="49" charset="-122"/>
                <a:cs typeface="楷体_GB2312" panose="02010609030101010101" pitchFamily="49" charset="-122"/>
              </a:rPr>
              <a:t>论证</a:t>
            </a:r>
            <a:r>
              <a:rPr lang="zh-CN" altLang="en-US" sz="2400" b="1" smtClean="0">
                <a:latin typeface="楷体" pitchFamily="49" charset="-122"/>
                <a:ea typeface="楷体" pitchFamily="49" charset="-122"/>
                <a:cs typeface="楷体_GB2312" panose="02010609030101010101" pitchFamily="49" charset="-122"/>
              </a:rPr>
              <a:t>：列举</a:t>
            </a:r>
            <a:r>
              <a:rPr lang="zh-CN" altLang="en-US" sz="2400" b="1">
                <a:latin typeface="楷体" pitchFamily="49" charset="-122"/>
                <a:ea typeface="楷体" pitchFamily="49" charset="-122"/>
                <a:cs typeface="楷体_GB2312" panose="02010609030101010101" pitchFamily="49" charset="-122"/>
              </a:rPr>
              <a:t>确凿、充分、有代表性的事例证明论点。</a:t>
            </a:r>
          </a:p>
          <a:p>
            <a:pPr>
              <a:lnSpc>
                <a:spcPct val="120000"/>
              </a:lnSpc>
            </a:pPr>
            <a:r>
              <a:rPr lang="zh-CN" altLang="en-US" sz="2400" b="1">
                <a:latin typeface="楷体" pitchFamily="49" charset="-122"/>
                <a:ea typeface="楷体" pitchFamily="49" charset="-122"/>
                <a:cs typeface="楷体_GB2312" panose="02010609030101010101" pitchFamily="49" charset="-122"/>
              </a:rPr>
              <a:t>    </a:t>
            </a:r>
            <a:r>
              <a:rPr lang="zh-CN" altLang="en-US" sz="2400" b="1" smtClean="0">
                <a:solidFill>
                  <a:srgbClr val="0000CC"/>
                </a:solidFill>
                <a:latin typeface="楷体" pitchFamily="49" charset="-122"/>
                <a:ea typeface="楷体" pitchFamily="49" charset="-122"/>
                <a:cs typeface="楷体_GB2312" panose="02010609030101010101" pitchFamily="49" charset="-122"/>
              </a:rPr>
              <a:t>作用：</a:t>
            </a:r>
            <a:r>
              <a:rPr lang="zh-CN" altLang="en-US" sz="2400" b="1" smtClean="0">
                <a:latin typeface="楷体" pitchFamily="49" charset="-122"/>
                <a:ea typeface="楷体" pitchFamily="49" charset="-122"/>
                <a:cs typeface="楷体_GB2312" panose="02010609030101010101" pitchFamily="49" charset="-122"/>
              </a:rPr>
              <a:t>具体</a:t>
            </a:r>
            <a:r>
              <a:rPr lang="zh-CN" altLang="en-US" sz="2400" b="1">
                <a:latin typeface="楷体" pitchFamily="49" charset="-122"/>
                <a:ea typeface="楷体" pitchFamily="49" charset="-122"/>
                <a:cs typeface="楷体_GB2312" panose="02010609030101010101" pitchFamily="49" charset="-122"/>
              </a:rPr>
              <a:t>有力地论证了</a:t>
            </a:r>
            <a:r>
              <a:rPr lang="zh-CN" altLang="en-US" sz="2400" b="1" smtClean="0">
                <a:latin typeface="楷体" pitchFamily="49" charset="-122"/>
                <a:ea typeface="楷体" pitchFamily="49" charset="-122"/>
                <a:cs typeface="楷体_GB2312" panose="02010609030101010101" pitchFamily="49" charset="-122"/>
              </a:rPr>
              <a:t>观点，增强</a:t>
            </a:r>
            <a:r>
              <a:rPr lang="zh-CN" altLang="en-US" sz="2400" b="1">
                <a:latin typeface="楷体" pitchFamily="49" charset="-122"/>
                <a:ea typeface="楷体" pitchFamily="49" charset="-122"/>
                <a:cs typeface="楷体_GB2312" panose="02010609030101010101" pitchFamily="49" charset="-122"/>
              </a:rPr>
              <a:t>文章的</a:t>
            </a:r>
            <a:r>
              <a:rPr lang="zh-CN" altLang="en-US" sz="2400" b="1" smtClean="0">
                <a:latin typeface="楷体" pitchFamily="49" charset="-122"/>
                <a:ea typeface="楷体" pitchFamily="49" charset="-122"/>
                <a:cs typeface="楷体_GB2312" panose="02010609030101010101" pitchFamily="49" charset="-122"/>
              </a:rPr>
              <a:t>说服力。</a:t>
            </a:r>
            <a:endParaRPr lang="zh-CN" altLang="en-US" sz="2400" b="1">
              <a:latin typeface="楷体" pitchFamily="49" charset="-122"/>
              <a:ea typeface="楷体" pitchFamily="49" charset="-122"/>
              <a:cs typeface="楷体_GB2312" panose="02010609030101010101" pitchFamily="49" charset="-122"/>
            </a:endParaRPr>
          </a:p>
          <a:p>
            <a:pPr>
              <a:lnSpc>
                <a:spcPct val="120000"/>
              </a:lnSpc>
            </a:pPr>
            <a:r>
              <a:rPr lang="zh-CN" altLang="en-US" sz="2400" b="1">
                <a:latin typeface="楷体" pitchFamily="49" charset="-122"/>
                <a:ea typeface="楷体" pitchFamily="49" charset="-122"/>
                <a:cs typeface="楷体_GB2312" panose="02010609030101010101" pitchFamily="49" charset="-122"/>
              </a:rPr>
              <a:t>   （2）</a:t>
            </a:r>
            <a:r>
              <a:rPr lang="zh-CN" altLang="en-US" sz="2400" b="1">
                <a:solidFill>
                  <a:srgbClr val="FF0000"/>
                </a:solidFill>
                <a:latin typeface="楷体" pitchFamily="49" charset="-122"/>
                <a:ea typeface="楷体" pitchFamily="49" charset="-122"/>
                <a:cs typeface="楷体_GB2312" panose="02010609030101010101" pitchFamily="49" charset="-122"/>
              </a:rPr>
              <a:t>道理</a:t>
            </a:r>
            <a:r>
              <a:rPr lang="zh-CN" altLang="en-US" sz="2400" b="1" smtClean="0">
                <a:solidFill>
                  <a:srgbClr val="FF0000"/>
                </a:solidFill>
                <a:latin typeface="楷体" pitchFamily="49" charset="-122"/>
                <a:ea typeface="楷体" pitchFamily="49" charset="-122"/>
                <a:cs typeface="楷体_GB2312" panose="02010609030101010101" pitchFamily="49" charset="-122"/>
              </a:rPr>
              <a:t>论证</a:t>
            </a:r>
            <a:r>
              <a:rPr lang="zh-CN" altLang="en-US" sz="2400" b="1" smtClean="0">
                <a:latin typeface="楷体" pitchFamily="49" charset="-122"/>
                <a:ea typeface="楷体" pitchFamily="49" charset="-122"/>
                <a:cs typeface="楷体_GB2312" panose="02010609030101010101" pitchFamily="49" charset="-122"/>
              </a:rPr>
              <a:t>：用</a:t>
            </a:r>
            <a:r>
              <a:rPr lang="zh-CN" altLang="en-US" sz="2400" b="1">
                <a:latin typeface="楷体" pitchFamily="49" charset="-122"/>
                <a:ea typeface="楷体" pitchFamily="49" charset="-122"/>
                <a:cs typeface="楷体_GB2312" panose="02010609030101010101" pitchFamily="49" charset="-122"/>
              </a:rPr>
              <a:t>马列主义经典著作中的精辟</a:t>
            </a:r>
            <a:r>
              <a:rPr lang="zh-CN" altLang="en-US" sz="2400" b="1" smtClean="0">
                <a:latin typeface="楷体" pitchFamily="49" charset="-122"/>
                <a:ea typeface="楷体" pitchFamily="49" charset="-122"/>
                <a:cs typeface="楷体_GB2312" panose="02010609030101010101" pitchFamily="49" charset="-122"/>
              </a:rPr>
              <a:t>见解，古今中外</a:t>
            </a:r>
            <a:r>
              <a:rPr lang="zh-CN" altLang="en-US" sz="2400" b="1">
                <a:latin typeface="楷体" pitchFamily="49" charset="-122"/>
                <a:ea typeface="楷体" pitchFamily="49" charset="-122"/>
                <a:cs typeface="楷体_GB2312" panose="02010609030101010101" pitchFamily="49" charset="-122"/>
              </a:rPr>
              <a:t>名人的名言警句以及人们公认的定理公式等来证明论点。</a:t>
            </a:r>
          </a:p>
          <a:p>
            <a:pPr>
              <a:lnSpc>
                <a:spcPct val="120000"/>
              </a:lnSpc>
            </a:pPr>
            <a:r>
              <a:rPr lang="zh-CN" altLang="en-US" sz="2400" b="1">
                <a:latin typeface="楷体" pitchFamily="49" charset="-122"/>
                <a:ea typeface="楷体" pitchFamily="49" charset="-122"/>
                <a:cs typeface="楷体_GB2312" panose="02010609030101010101" pitchFamily="49" charset="-122"/>
              </a:rPr>
              <a:t>    </a:t>
            </a:r>
            <a:r>
              <a:rPr lang="zh-CN" altLang="en-US" sz="2400" b="1" smtClean="0">
                <a:solidFill>
                  <a:srgbClr val="0000CC"/>
                </a:solidFill>
                <a:latin typeface="楷体" pitchFamily="49" charset="-122"/>
                <a:ea typeface="楷体" pitchFamily="49" charset="-122"/>
                <a:cs typeface="楷体_GB2312" panose="02010609030101010101" pitchFamily="49" charset="-122"/>
              </a:rPr>
              <a:t>作用：</a:t>
            </a:r>
            <a:r>
              <a:rPr lang="zh-CN" altLang="en-US" sz="2400" b="1" smtClean="0">
                <a:latin typeface="楷体" pitchFamily="49" charset="-122"/>
                <a:ea typeface="楷体" pitchFamily="49" charset="-122"/>
                <a:cs typeface="楷体_GB2312" panose="02010609030101010101" pitchFamily="49" charset="-122"/>
              </a:rPr>
              <a:t>有力</a:t>
            </a:r>
            <a:r>
              <a:rPr lang="zh-CN" altLang="en-US" sz="2400" b="1">
                <a:latin typeface="楷体" pitchFamily="49" charset="-122"/>
                <a:ea typeface="楷体" pitchFamily="49" charset="-122"/>
                <a:cs typeface="楷体_GB2312" panose="02010609030101010101" pitchFamily="49" charset="-122"/>
              </a:rPr>
              <a:t>地论证了</a:t>
            </a:r>
            <a:r>
              <a:rPr lang="zh-CN" altLang="en-US" sz="2400" b="1" smtClean="0">
                <a:latin typeface="楷体" pitchFamily="49" charset="-122"/>
                <a:ea typeface="楷体" pitchFamily="49" charset="-122"/>
                <a:cs typeface="楷体_GB2312" panose="02010609030101010101" pitchFamily="49" charset="-122"/>
              </a:rPr>
              <a:t>观点，增强</a:t>
            </a:r>
            <a:r>
              <a:rPr lang="zh-CN" altLang="en-US" sz="2400" b="1">
                <a:latin typeface="楷体" pitchFamily="49" charset="-122"/>
                <a:ea typeface="楷体" pitchFamily="49" charset="-122"/>
                <a:cs typeface="楷体_GB2312" panose="02010609030101010101" pitchFamily="49" charset="-122"/>
              </a:rPr>
              <a:t>文章的权威性和</a:t>
            </a:r>
            <a:r>
              <a:rPr lang="zh-CN" altLang="en-US" sz="2400" b="1" smtClean="0">
                <a:latin typeface="楷体" pitchFamily="49" charset="-122"/>
                <a:ea typeface="楷体" pitchFamily="49" charset="-122"/>
                <a:cs typeface="楷体_GB2312" panose="02010609030101010101" pitchFamily="49" charset="-122"/>
              </a:rPr>
              <a:t>说服力。</a:t>
            </a:r>
            <a:endParaRPr lang="zh-CN" altLang="en-US" sz="2400" b="1">
              <a:latin typeface="楷体" pitchFamily="49" charset="-122"/>
              <a:ea typeface="楷体" pitchFamily="49" charset="-122"/>
              <a:cs typeface="楷体_GB2312" panose="02010609030101010101" pitchFamily="49" charset="-122"/>
            </a:endParaRPr>
          </a:p>
          <a:p>
            <a:pPr>
              <a:lnSpc>
                <a:spcPct val="120000"/>
              </a:lnSpc>
            </a:pPr>
            <a:r>
              <a:rPr lang="zh-CN" altLang="en-US" sz="2400" b="1">
                <a:latin typeface="楷体" pitchFamily="49" charset="-122"/>
                <a:ea typeface="楷体" pitchFamily="49" charset="-122"/>
                <a:cs typeface="楷体_GB2312" panose="02010609030101010101" pitchFamily="49" charset="-122"/>
              </a:rPr>
              <a:t>   （3）</a:t>
            </a:r>
            <a:r>
              <a:rPr lang="zh-CN" altLang="en-US" sz="2400" b="1">
                <a:solidFill>
                  <a:srgbClr val="FF0000"/>
                </a:solidFill>
                <a:latin typeface="楷体" pitchFamily="49" charset="-122"/>
                <a:ea typeface="楷体" pitchFamily="49" charset="-122"/>
                <a:cs typeface="楷体_GB2312" panose="02010609030101010101" pitchFamily="49" charset="-122"/>
              </a:rPr>
              <a:t>对比</a:t>
            </a:r>
            <a:r>
              <a:rPr lang="zh-CN" altLang="en-US" sz="2400" b="1" smtClean="0">
                <a:solidFill>
                  <a:srgbClr val="FF0000"/>
                </a:solidFill>
                <a:latin typeface="楷体" pitchFamily="49" charset="-122"/>
                <a:ea typeface="楷体" pitchFamily="49" charset="-122"/>
                <a:cs typeface="楷体_GB2312" panose="02010609030101010101" pitchFamily="49" charset="-122"/>
              </a:rPr>
              <a:t>论证</a:t>
            </a:r>
            <a:r>
              <a:rPr lang="zh-CN" altLang="en-US" sz="2400" b="1" smtClean="0">
                <a:latin typeface="楷体" pitchFamily="49" charset="-122"/>
                <a:ea typeface="楷体" pitchFamily="49" charset="-122"/>
                <a:cs typeface="楷体_GB2312" panose="02010609030101010101" pitchFamily="49" charset="-122"/>
              </a:rPr>
              <a:t>：拿</a:t>
            </a:r>
            <a:r>
              <a:rPr lang="zh-CN" altLang="en-US" sz="2400" b="1">
                <a:latin typeface="楷体" pitchFamily="49" charset="-122"/>
                <a:ea typeface="楷体" pitchFamily="49" charset="-122"/>
                <a:cs typeface="楷体_GB2312" panose="02010609030101010101" pitchFamily="49" charset="-122"/>
              </a:rPr>
              <a:t>正反两方面的论点或论据作</a:t>
            </a:r>
            <a:r>
              <a:rPr lang="zh-CN" altLang="en-US" sz="2400" b="1" smtClean="0">
                <a:latin typeface="楷体" pitchFamily="49" charset="-122"/>
                <a:ea typeface="楷体" pitchFamily="49" charset="-122"/>
                <a:cs typeface="楷体_GB2312" panose="02010609030101010101" pitchFamily="49" charset="-122"/>
              </a:rPr>
              <a:t>对比，在</a:t>
            </a:r>
            <a:r>
              <a:rPr lang="zh-CN" altLang="en-US" sz="2400" b="1">
                <a:latin typeface="楷体" pitchFamily="49" charset="-122"/>
                <a:ea typeface="楷体" pitchFamily="49" charset="-122"/>
                <a:cs typeface="楷体_GB2312" panose="02010609030101010101" pitchFamily="49" charset="-122"/>
              </a:rPr>
              <a:t>对比中证明论点。</a:t>
            </a:r>
          </a:p>
          <a:p>
            <a:pPr>
              <a:lnSpc>
                <a:spcPct val="120000"/>
              </a:lnSpc>
            </a:pPr>
            <a:r>
              <a:rPr lang="zh-CN" altLang="en-US" sz="2400" b="1">
                <a:latin typeface="楷体" pitchFamily="49" charset="-122"/>
                <a:ea typeface="楷体" pitchFamily="49" charset="-122"/>
                <a:cs typeface="楷体_GB2312" panose="02010609030101010101" pitchFamily="49" charset="-122"/>
              </a:rPr>
              <a:t>    </a:t>
            </a:r>
            <a:r>
              <a:rPr lang="zh-CN" altLang="en-US" sz="2400" b="1" smtClean="0">
                <a:solidFill>
                  <a:srgbClr val="0000CC"/>
                </a:solidFill>
                <a:latin typeface="楷体" pitchFamily="49" charset="-122"/>
                <a:ea typeface="楷体" pitchFamily="49" charset="-122"/>
                <a:cs typeface="楷体_GB2312" panose="02010609030101010101" pitchFamily="49" charset="-122"/>
              </a:rPr>
              <a:t>作用：</a:t>
            </a:r>
            <a:r>
              <a:rPr lang="zh-CN" altLang="en-US" sz="2400" b="1" smtClean="0">
                <a:latin typeface="楷体" pitchFamily="49" charset="-122"/>
                <a:ea typeface="楷体" pitchFamily="49" charset="-122"/>
                <a:cs typeface="楷体_GB2312" panose="02010609030101010101" pitchFamily="49" charset="-122"/>
              </a:rPr>
              <a:t>突出</a:t>
            </a:r>
            <a:r>
              <a:rPr lang="zh-CN" altLang="en-US" sz="2400" b="1">
                <a:latin typeface="楷体" pitchFamily="49" charset="-122"/>
                <a:ea typeface="楷体" pitchFamily="49" charset="-122"/>
                <a:cs typeface="楷体_GB2312" panose="02010609030101010101" pitchFamily="49" charset="-122"/>
              </a:rPr>
              <a:t>强调论证了</a:t>
            </a:r>
            <a:r>
              <a:rPr lang="zh-CN" altLang="en-US" sz="2400" b="1" smtClean="0">
                <a:latin typeface="楷体" pitchFamily="49" charset="-122"/>
                <a:ea typeface="楷体" pitchFamily="49" charset="-122"/>
                <a:cs typeface="楷体_GB2312" panose="02010609030101010101" pitchFamily="49" charset="-122"/>
              </a:rPr>
              <a:t>观点，让</a:t>
            </a:r>
            <a:r>
              <a:rPr lang="zh-CN" altLang="en-US" sz="2400" b="1">
                <a:latin typeface="楷体" pitchFamily="49" charset="-122"/>
                <a:ea typeface="楷体" pitchFamily="49" charset="-122"/>
                <a:cs typeface="楷体_GB2312" panose="02010609030101010101" pitchFamily="49" charset="-122"/>
              </a:rPr>
              <a:t>人印象</a:t>
            </a:r>
            <a:r>
              <a:rPr lang="zh-CN" altLang="en-US" sz="2400" b="1" smtClean="0">
                <a:latin typeface="楷体" pitchFamily="49" charset="-122"/>
                <a:ea typeface="楷体" pitchFamily="49" charset="-122"/>
                <a:cs typeface="楷体_GB2312" panose="02010609030101010101" pitchFamily="49" charset="-122"/>
              </a:rPr>
              <a:t>深刻。  </a:t>
            </a:r>
            <a:endParaRPr lang="zh-CN" altLang="en-US" sz="2400" b="1">
              <a:latin typeface="楷体" pitchFamily="49" charset="-122"/>
              <a:ea typeface="楷体" pitchFamily="49" charset="-122"/>
              <a:cs typeface="楷体_GB2312" panose="0201060903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3473" y="627534"/>
            <a:ext cx="8569007" cy="4058034"/>
          </a:xfrm>
          <a:prstGeom prst="rect">
            <a:avLst/>
          </a:prstGeom>
          <a:noFill/>
        </p:spPr>
        <p:txBody>
          <a:bodyPr wrap="square" lIns="68580" tIns="34290" rIns="68580" bIns="34290" rtlCol="0" anchor="t">
            <a:spAutoFit/>
          </a:bodyPr>
          <a:lstStyle/>
          <a:p>
            <a:pPr>
              <a:lnSpc>
                <a:spcPct val="120000"/>
              </a:lnSpc>
            </a:pPr>
            <a:r>
              <a:rPr lang="en-US" altLang="zh-CN" sz="2400" b="1">
                <a:latin typeface="楷体" pitchFamily="49" charset="-122"/>
                <a:ea typeface="楷体" pitchFamily="49" charset="-122"/>
                <a:cs typeface="楷体_GB2312" panose="02010609030101010101" pitchFamily="49" charset="-122"/>
              </a:rPr>
              <a:t>   </a:t>
            </a:r>
            <a:r>
              <a:rPr lang="zh-CN" altLang="en-US" sz="2400" b="1">
                <a:latin typeface="楷体" pitchFamily="49" charset="-122"/>
                <a:ea typeface="楷体" pitchFamily="49" charset="-122"/>
                <a:cs typeface="楷体_GB2312" panose="02010609030101010101" pitchFamily="49" charset="-122"/>
              </a:rPr>
              <a:t>（</a:t>
            </a:r>
            <a:r>
              <a:rPr lang="en-US" altLang="zh-CN" sz="2400" b="1">
                <a:latin typeface="楷体" pitchFamily="49" charset="-122"/>
                <a:ea typeface="楷体" pitchFamily="49" charset="-122"/>
                <a:cs typeface="楷体_GB2312" panose="02010609030101010101" pitchFamily="49" charset="-122"/>
              </a:rPr>
              <a:t>4</a:t>
            </a:r>
            <a:r>
              <a:rPr lang="zh-CN" altLang="en-US" sz="2400" b="1">
                <a:latin typeface="楷体" pitchFamily="49" charset="-122"/>
                <a:ea typeface="楷体" pitchFamily="49" charset="-122"/>
                <a:cs typeface="楷体_GB2312" panose="02010609030101010101" pitchFamily="49" charset="-122"/>
              </a:rPr>
              <a:t>）</a:t>
            </a:r>
            <a:r>
              <a:rPr lang="zh-CN" altLang="en-US" sz="2400" b="1">
                <a:solidFill>
                  <a:srgbClr val="FF0000"/>
                </a:solidFill>
                <a:latin typeface="楷体" pitchFamily="49" charset="-122"/>
                <a:ea typeface="楷体" pitchFamily="49" charset="-122"/>
                <a:cs typeface="楷体_GB2312" panose="02010609030101010101" pitchFamily="49" charset="-122"/>
              </a:rPr>
              <a:t>比喻</a:t>
            </a:r>
            <a:r>
              <a:rPr lang="zh-CN" altLang="en-US" sz="2400" b="1" smtClean="0">
                <a:solidFill>
                  <a:srgbClr val="FF0000"/>
                </a:solidFill>
                <a:latin typeface="楷体" pitchFamily="49" charset="-122"/>
                <a:ea typeface="楷体" pitchFamily="49" charset="-122"/>
                <a:cs typeface="楷体_GB2312" panose="02010609030101010101" pitchFamily="49" charset="-122"/>
              </a:rPr>
              <a:t>论证</a:t>
            </a:r>
            <a:r>
              <a:rPr lang="zh-CN" altLang="en-US" sz="2400" b="1" smtClean="0">
                <a:latin typeface="楷体" pitchFamily="49" charset="-122"/>
                <a:ea typeface="楷体" pitchFamily="49" charset="-122"/>
                <a:cs typeface="楷体_GB2312" panose="02010609030101010101" pitchFamily="49" charset="-122"/>
              </a:rPr>
              <a:t>：用</a:t>
            </a:r>
            <a:r>
              <a:rPr lang="zh-CN" altLang="en-US" sz="2400" b="1">
                <a:latin typeface="楷体" pitchFamily="49" charset="-122"/>
                <a:ea typeface="楷体" pitchFamily="49" charset="-122"/>
                <a:cs typeface="楷体_GB2312" panose="02010609030101010101" pitchFamily="49" charset="-122"/>
              </a:rPr>
              <a:t>人们熟知的事物作比喻来证明论点。</a:t>
            </a:r>
          </a:p>
          <a:p>
            <a:pPr>
              <a:lnSpc>
                <a:spcPct val="120000"/>
              </a:lnSpc>
            </a:pPr>
            <a:r>
              <a:rPr lang="zh-CN" altLang="en-US" sz="2400" b="1">
                <a:latin typeface="楷体" pitchFamily="49" charset="-122"/>
                <a:ea typeface="楷体" pitchFamily="49" charset="-122"/>
                <a:cs typeface="楷体_GB2312" panose="02010609030101010101" pitchFamily="49" charset="-122"/>
              </a:rPr>
              <a:t>    </a:t>
            </a:r>
            <a:r>
              <a:rPr lang="zh-CN" altLang="en-US" sz="2400" b="1" smtClean="0">
                <a:solidFill>
                  <a:srgbClr val="0000CC"/>
                </a:solidFill>
                <a:latin typeface="楷体" pitchFamily="49" charset="-122"/>
                <a:ea typeface="楷体" pitchFamily="49" charset="-122"/>
                <a:cs typeface="楷体_GB2312" panose="02010609030101010101" pitchFamily="49" charset="-122"/>
              </a:rPr>
              <a:t>作用：</a:t>
            </a:r>
            <a:r>
              <a:rPr lang="zh-CN" altLang="en-US" sz="2400" b="1" smtClean="0">
                <a:latin typeface="楷体" pitchFamily="49" charset="-122"/>
                <a:ea typeface="楷体" pitchFamily="49" charset="-122"/>
                <a:cs typeface="楷体_GB2312" panose="02010609030101010101" pitchFamily="49" charset="-122"/>
              </a:rPr>
              <a:t>生动</a:t>
            </a:r>
            <a:r>
              <a:rPr lang="zh-CN" altLang="en-US" sz="2400" b="1">
                <a:latin typeface="楷体" pitchFamily="49" charset="-122"/>
                <a:ea typeface="楷体" pitchFamily="49" charset="-122"/>
                <a:cs typeface="楷体_GB2312" panose="02010609030101010101" pitchFamily="49" charset="-122"/>
              </a:rPr>
              <a:t>形象地论证了</a:t>
            </a:r>
            <a:r>
              <a:rPr lang="zh-CN" altLang="en-US" sz="2400" b="1" smtClean="0">
                <a:latin typeface="楷体" pitchFamily="49" charset="-122"/>
                <a:ea typeface="楷体" pitchFamily="49" charset="-122"/>
                <a:cs typeface="楷体_GB2312" panose="02010609030101010101" pitchFamily="49" charset="-122"/>
              </a:rPr>
              <a:t>观点，使</a:t>
            </a:r>
            <a:r>
              <a:rPr lang="zh-CN" altLang="en-US" sz="2400" b="1">
                <a:latin typeface="楷体" pitchFamily="49" charset="-122"/>
                <a:ea typeface="楷体" pitchFamily="49" charset="-122"/>
                <a:cs typeface="楷体_GB2312" panose="02010609030101010101" pitchFamily="49" charset="-122"/>
              </a:rPr>
              <a:t>文章浅显</a:t>
            </a:r>
            <a:r>
              <a:rPr lang="zh-CN" altLang="en-US" sz="2400" b="1" smtClean="0">
                <a:latin typeface="楷体" pitchFamily="49" charset="-122"/>
                <a:ea typeface="楷体" pitchFamily="49" charset="-122"/>
                <a:cs typeface="楷体_GB2312" panose="02010609030101010101" pitchFamily="49" charset="-122"/>
              </a:rPr>
              <a:t>易懂，易于</a:t>
            </a:r>
            <a:r>
              <a:rPr lang="zh-CN" altLang="en-US" sz="2400" b="1">
                <a:latin typeface="楷体" pitchFamily="49" charset="-122"/>
                <a:ea typeface="楷体" pitchFamily="49" charset="-122"/>
                <a:cs typeface="楷体_GB2312" panose="02010609030101010101" pitchFamily="49" charset="-122"/>
              </a:rPr>
              <a:t>理解和</a:t>
            </a:r>
            <a:r>
              <a:rPr lang="zh-CN" altLang="en-US" sz="2400" b="1" smtClean="0">
                <a:latin typeface="楷体" pitchFamily="49" charset="-122"/>
                <a:ea typeface="楷体" pitchFamily="49" charset="-122"/>
                <a:cs typeface="楷体_GB2312" panose="02010609030101010101" pitchFamily="49" charset="-122"/>
              </a:rPr>
              <a:t>接受。</a:t>
            </a:r>
            <a:endParaRPr lang="zh-CN" altLang="en-US" sz="2400" b="1">
              <a:latin typeface="楷体" pitchFamily="49" charset="-122"/>
              <a:ea typeface="楷体" pitchFamily="49" charset="-122"/>
              <a:cs typeface="楷体_GB2312" panose="02010609030101010101" pitchFamily="49" charset="-122"/>
            </a:endParaRPr>
          </a:p>
          <a:p>
            <a:pPr>
              <a:lnSpc>
                <a:spcPct val="120000"/>
              </a:lnSpc>
            </a:pPr>
            <a:r>
              <a:rPr lang="zh-CN" altLang="en-US" sz="2400" b="1">
                <a:latin typeface="楷体" pitchFamily="49" charset="-122"/>
                <a:ea typeface="楷体" pitchFamily="49" charset="-122"/>
                <a:cs typeface="楷体_GB2312" panose="02010609030101010101" pitchFamily="49" charset="-122"/>
              </a:rPr>
              <a:t>    (5)</a:t>
            </a:r>
            <a:r>
              <a:rPr lang="zh-CN" altLang="en-US" sz="2400" b="1">
                <a:solidFill>
                  <a:srgbClr val="FF0000"/>
                </a:solidFill>
                <a:latin typeface="楷体" pitchFamily="49" charset="-122"/>
                <a:ea typeface="楷体" pitchFamily="49" charset="-122"/>
                <a:cs typeface="楷体_GB2312" panose="02010609030101010101" pitchFamily="49" charset="-122"/>
              </a:rPr>
              <a:t>引用</a:t>
            </a:r>
            <a:r>
              <a:rPr lang="zh-CN" altLang="en-US" sz="2400" b="1" smtClean="0">
                <a:solidFill>
                  <a:srgbClr val="FF0000"/>
                </a:solidFill>
                <a:latin typeface="楷体" pitchFamily="49" charset="-122"/>
                <a:ea typeface="楷体" pitchFamily="49" charset="-122"/>
                <a:cs typeface="楷体_GB2312" panose="02010609030101010101" pitchFamily="49" charset="-122"/>
              </a:rPr>
              <a:t>论证</a:t>
            </a:r>
            <a:r>
              <a:rPr lang="zh-CN" altLang="en-US" sz="2400" b="1" smtClean="0">
                <a:latin typeface="楷体" pitchFamily="49" charset="-122"/>
                <a:ea typeface="楷体" pitchFamily="49" charset="-122"/>
                <a:cs typeface="楷体_GB2312" panose="02010609030101010101" pitchFamily="49" charset="-122"/>
              </a:rPr>
              <a:t>：引用</a:t>
            </a:r>
            <a:r>
              <a:rPr lang="zh-CN" altLang="en-US" sz="2400" b="1">
                <a:latin typeface="楷体" pitchFamily="49" charset="-122"/>
                <a:ea typeface="楷体" pitchFamily="49" charset="-122"/>
                <a:cs typeface="楷体_GB2312" panose="02010609030101010101" pitchFamily="49" charset="-122"/>
              </a:rPr>
              <a:t>论证比较</a:t>
            </a:r>
            <a:r>
              <a:rPr lang="zh-CN" altLang="en-US" sz="2400" b="1" smtClean="0">
                <a:latin typeface="楷体" pitchFamily="49" charset="-122"/>
                <a:ea typeface="楷体" pitchFamily="49" charset="-122"/>
                <a:cs typeface="楷体_GB2312" panose="02010609030101010101" pitchFamily="49" charset="-122"/>
              </a:rPr>
              <a:t>复杂，这</a:t>
            </a:r>
            <a:r>
              <a:rPr lang="zh-CN" altLang="en-US" sz="2400" b="1">
                <a:latin typeface="楷体" pitchFamily="49" charset="-122"/>
                <a:ea typeface="楷体" pitchFamily="49" charset="-122"/>
                <a:cs typeface="楷体_GB2312" panose="02010609030101010101" pitchFamily="49" charset="-122"/>
              </a:rPr>
              <a:t>与具体的引用材料</a:t>
            </a:r>
            <a:r>
              <a:rPr lang="zh-CN" altLang="en-US" sz="2400" b="1" smtClean="0">
                <a:latin typeface="楷体" pitchFamily="49" charset="-122"/>
                <a:ea typeface="楷体" pitchFamily="49" charset="-122"/>
                <a:cs typeface="楷体_GB2312" panose="02010609030101010101" pitchFamily="49" charset="-122"/>
              </a:rPr>
              <a:t>有关，有</a:t>
            </a:r>
            <a:r>
              <a:rPr lang="zh-CN" altLang="en-US" sz="2400" b="1">
                <a:latin typeface="楷体" pitchFamily="49" charset="-122"/>
                <a:ea typeface="楷体" pitchFamily="49" charset="-122"/>
                <a:cs typeface="楷体_GB2312" panose="02010609030101010101" pitchFamily="49" charset="-122"/>
              </a:rPr>
              <a:t>引用名人名言、格言警句、权威数据、名人佚事、笑话趣闻等各种情况。</a:t>
            </a:r>
          </a:p>
          <a:p>
            <a:pPr>
              <a:lnSpc>
                <a:spcPct val="120000"/>
              </a:lnSpc>
            </a:pPr>
            <a:r>
              <a:rPr lang="zh-CN" altLang="en-US" sz="2400" b="1">
                <a:latin typeface="楷体" pitchFamily="49" charset="-122"/>
                <a:ea typeface="楷体" pitchFamily="49" charset="-122"/>
                <a:cs typeface="楷体_GB2312" panose="02010609030101010101" pitchFamily="49" charset="-122"/>
              </a:rPr>
              <a:t>    </a:t>
            </a:r>
            <a:r>
              <a:rPr lang="zh-CN" altLang="en-US" sz="2400" b="1" smtClean="0">
                <a:solidFill>
                  <a:srgbClr val="0000CC"/>
                </a:solidFill>
                <a:latin typeface="楷体" pitchFamily="49" charset="-122"/>
                <a:ea typeface="楷体" pitchFamily="49" charset="-122"/>
                <a:cs typeface="楷体_GB2312" panose="02010609030101010101" pitchFamily="49" charset="-122"/>
              </a:rPr>
              <a:t>作用：</a:t>
            </a:r>
            <a:r>
              <a:rPr lang="zh-CN" altLang="en-US" sz="2400" b="1" smtClean="0">
                <a:latin typeface="楷体" pitchFamily="49" charset="-122"/>
                <a:ea typeface="楷体" pitchFamily="49" charset="-122"/>
                <a:cs typeface="楷体_GB2312" panose="02010609030101010101" pitchFamily="49" charset="-122"/>
              </a:rPr>
              <a:t>如</a:t>
            </a:r>
            <a:r>
              <a:rPr lang="zh-CN" altLang="en-US" sz="2400" b="1">
                <a:latin typeface="楷体" pitchFamily="49" charset="-122"/>
                <a:ea typeface="楷体" pitchFamily="49" charset="-122"/>
                <a:cs typeface="楷体_GB2312" panose="02010609030101010101" pitchFamily="49" charset="-122"/>
              </a:rPr>
              <a:t>引用名人名言、格言警句、权威</a:t>
            </a:r>
            <a:r>
              <a:rPr lang="zh-CN" altLang="en-US" sz="2400" b="1" smtClean="0">
                <a:latin typeface="楷体" pitchFamily="49" charset="-122"/>
                <a:ea typeface="楷体" pitchFamily="49" charset="-122"/>
                <a:cs typeface="楷体_GB2312" panose="02010609030101010101" pitchFamily="49" charset="-122"/>
              </a:rPr>
              <a:t>数据，可以</a:t>
            </a:r>
            <a:r>
              <a:rPr lang="zh-CN" altLang="en-US" sz="2400" b="1">
                <a:latin typeface="楷体" pitchFamily="49" charset="-122"/>
                <a:ea typeface="楷体" pitchFamily="49" charset="-122"/>
                <a:cs typeface="楷体_GB2312" panose="02010609030101010101" pitchFamily="49" charset="-122"/>
              </a:rPr>
              <a:t>增强论证的说服力和</a:t>
            </a:r>
            <a:r>
              <a:rPr lang="zh-CN" altLang="en-US" sz="2400" b="1" smtClean="0">
                <a:latin typeface="楷体" pitchFamily="49" charset="-122"/>
                <a:ea typeface="楷体" pitchFamily="49" charset="-122"/>
                <a:cs typeface="楷体_GB2312" panose="02010609030101010101" pitchFamily="49" charset="-122"/>
              </a:rPr>
              <a:t>权威性；引用</a:t>
            </a:r>
            <a:r>
              <a:rPr lang="zh-CN" altLang="en-US" sz="2400" b="1">
                <a:latin typeface="楷体" pitchFamily="49" charset="-122"/>
                <a:ea typeface="楷体" pitchFamily="49" charset="-122"/>
                <a:cs typeface="楷体_GB2312" panose="02010609030101010101" pitchFamily="49" charset="-122"/>
              </a:rPr>
              <a:t>名人佚事、奇闻</a:t>
            </a:r>
            <a:r>
              <a:rPr lang="zh-CN" altLang="en-US" sz="2400" b="1" smtClean="0">
                <a:latin typeface="楷体" pitchFamily="49" charset="-122"/>
                <a:ea typeface="楷体" pitchFamily="49" charset="-122"/>
                <a:cs typeface="楷体_GB2312" panose="02010609030101010101" pitchFamily="49" charset="-122"/>
              </a:rPr>
              <a:t>趣事，可以</a:t>
            </a:r>
            <a:r>
              <a:rPr lang="zh-CN" altLang="en-US" sz="2400" b="1">
                <a:latin typeface="楷体" pitchFamily="49" charset="-122"/>
                <a:ea typeface="楷体" pitchFamily="49" charset="-122"/>
                <a:cs typeface="楷体_GB2312" panose="02010609030101010101" pitchFamily="49" charset="-122"/>
              </a:rPr>
              <a:t>增强论证的</a:t>
            </a:r>
            <a:r>
              <a:rPr lang="zh-CN" altLang="en-US" sz="2400" b="1" smtClean="0">
                <a:latin typeface="楷体" pitchFamily="49" charset="-122"/>
                <a:ea typeface="楷体" pitchFamily="49" charset="-122"/>
                <a:cs typeface="楷体_GB2312" panose="02010609030101010101" pitchFamily="49" charset="-122"/>
              </a:rPr>
              <a:t>趣味性，吸引</a:t>
            </a:r>
            <a:r>
              <a:rPr lang="zh-CN" altLang="en-US" sz="2400" b="1">
                <a:latin typeface="楷体" pitchFamily="49" charset="-122"/>
                <a:ea typeface="楷体" pitchFamily="49" charset="-122"/>
                <a:cs typeface="楷体_GB2312" panose="02010609030101010101" pitchFamily="49" charset="-122"/>
              </a:rPr>
              <a:t>读者下读</a:t>
            </a:r>
            <a:r>
              <a:rPr lang="zh-CN" altLang="en-US" sz="2400" b="1" smtClean="0">
                <a:latin typeface="楷体" pitchFamily="49" charset="-122"/>
                <a:ea typeface="楷体" pitchFamily="49" charset="-122"/>
                <a:cs typeface="楷体_GB2312" panose="02010609030101010101" pitchFamily="49" charset="-122"/>
              </a:rPr>
              <a:t>。  </a:t>
            </a:r>
            <a:endParaRPr lang="zh-CN" altLang="en-US" sz="2400" b="1">
              <a:latin typeface="楷体" pitchFamily="49" charset="-122"/>
              <a:ea typeface="楷体" pitchFamily="49" charset="-122"/>
              <a:cs typeface="楷体_GB2312" panose="0201060903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p:cNvSpPr txBox="1"/>
          <p:nvPr/>
        </p:nvSpPr>
        <p:spPr>
          <a:xfrm>
            <a:off x="1006997" y="813742"/>
            <a:ext cx="6282698" cy="500137"/>
          </a:xfrm>
          <a:prstGeom prst="rect">
            <a:avLst/>
          </a:prstGeom>
          <a:noFill/>
          <a:ln w="9525">
            <a:noFill/>
          </a:ln>
        </p:spPr>
        <p:txBody>
          <a:bodyPr wrap="square" lIns="68580" tIns="34290" rIns="68580" bIns="34290" anchor="t">
            <a:spAutoFit/>
          </a:bodyPr>
          <a:lstStyle/>
          <a:p>
            <a:pPr eaLnBrk="0" hangingPunct="0"/>
            <a:r>
              <a:rPr lang="zh-CN" altLang="en-US" sz="2800" b="1" smtClean="0">
                <a:solidFill>
                  <a:srgbClr val="FF0000"/>
                </a:solidFill>
                <a:latin typeface="宋体" panose="02010600030101010101" pitchFamily="2" charset="-122"/>
              </a:rPr>
              <a:t>讨论</a:t>
            </a:r>
            <a:r>
              <a:rPr lang="zh-CN" altLang="en-US" sz="2800" b="1" smtClean="0">
                <a:latin typeface="宋体" panose="02010600030101010101" pitchFamily="2" charset="-122"/>
              </a:rPr>
              <a:t>：遇到</a:t>
            </a:r>
            <a:r>
              <a:rPr lang="zh-CN" altLang="en-US" sz="2800" b="1">
                <a:latin typeface="宋体" panose="02010600030101010101" pitchFamily="2" charset="-122"/>
              </a:rPr>
              <a:t>此类问题该如何解答</a:t>
            </a:r>
            <a:r>
              <a:rPr lang="zh-CN" altLang="en-US" sz="2800" b="1" smtClean="0">
                <a:latin typeface="宋体" panose="02010600030101010101" pitchFamily="2" charset="-122"/>
              </a:rPr>
              <a:t>呢？</a:t>
            </a:r>
            <a:endParaRPr lang="zh-CN" altLang="en-US" sz="2800" b="1">
              <a:latin typeface="宋体" panose="02010600030101010101" pitchFamily="2" charset="-122"/>
            </a:endParaRPr>
          </a:p>
        </p:txBody>
      </p:sp>
      <p:sp>
        <p:nvSpPr>
          <p:cNvPr id="2" name="文本框 1"/>
          <p:cNvSpPr txBox="1"/>
          <p:nvPr/>
        </p:nvSpPr>
        <p:spPr>
          <a:xfrm>
            <a:off x="971600" y="1624320"/>
            <a:ext cx="7740859" cy="1523494"/>
          </a:xfrm>
          <a:prstGeom prst="rect">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lIns="68580" tIns="34290" rIns="68580" bIns="34290" rtlCol="0" anchor="t">
            <a:spAutoFit/>
          </a:bodyPr>
          <a:lstStyle/>
          <a:p>
            <a:pPr>
              <a:lnSpc>
                <a:spcPct val="150000"/>
              </a:lnSpc>
            </a:pPr>
            <a:r>
              <a:rPr lang="en-US" altLang="zh-CN" sz="21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en-US" altLang="zh-CN" sz="2100" b="1">
                <a:solidFill>
                  <a:srgbClr val="3333FF"/>
                </a:solidFill>
                <a:latin typeface="楷体" pitchFamily="49" charset="-122"/>
                <a:ea typeface="楷体" pitchFamily="49" charset="-122"/>
                <a:cs typeface="楷体_GB2312" panose="02010609030101010101" pitchFamily="49" charset="-122"/>
                <a:sym typeface="+mn-ea"/>
              </a:rPr>
              <a:t>1</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zh-CN" altLang="en-US" sz="2100" b="1">
                <a:solidFill>
                  <a:srgbClr val="FF0000"/>
                </a:solidFill>
                <a:latin typeface="楷体" pitchFamily="49" charset="-122"/>
                <a:ea typeface="楷体" pitchFamily="49" charset="-122"/>
                <a:cs typeface="楷体_GB2312" panose="02010609030101010101" pitchFamily="49" charset="-122"/>
                <a:sym typeface="+mn-ea"/>
              </a:rPr>
              <a:t>举例</a:t>
            </a:r>
            <a:r>
              <a:rPr lang="zh-CN" altLang="en-US" sz="2100" b="1" smtClean="0">
                <a:solidFill>
                  <a:srgbClr val="FF0000"/>
                </a:solidFill>
                <a:latin typeface="楷体" pitchFamily="49" charset="-122"/>
                <a:ea typeface="楷体" pitchFamily="49" charset="-122"/>
                <a:cs typeface="楷体_GB2312" panose="02010609030101010101" pitchFamily="49" charset="-122"/>
                <a:sym typeface="+mn-ea"/>
              </a:rPr>
              <a:t>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：使用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了举例论证的论证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方法，列举</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……（概括事例）具体有力地证明了……（如果有分</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论点，则</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写出它证明的分</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论点，否则</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写中心论点</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），从而</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增强了文章的说服力。</a:t>
            </a:r>
          </a:p>
        </p:txBody>
      </p:sp>
      <p:sp>
        <p:nvSpPr>
          <p:cNvPr id="3" name="文本框 2"/>
          <p:cNvSpPr txBox="1"/>
          <p:nvPr/>
        </p:nvSpPr>
        <p:spPr>
          <a:xfrm>
            <a:off x="971600" y="3273828"/>
            <a:ext cx="7740859" cy="1038746"/>
          </a:xfrm>
          <a:prstGeom prst="rect">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lIns="68580" tIns="34290" rIns="68580" bIns="34290" rtlCol="0" anchor="t">
            <a:spAutoFit/>
          </a:bodyPr>
          <a:lstStyle/>
          <a:p>
            <a:pPr>
              <a:lnSpc>
                <a:spcPct val="150000"/>
              </a:lnSpc>
            </a:pPr>
            <a:r>
              <a:rPr lang="en-US" altLang="zh-CN" sz="21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en-US" altLang="zh-CN" sz="2100" b="1">
                <a:solidFill>
                  <a:srgbClr val="3333FF"/>
                </a:solidFill>
                <a:latin typeface="楷体" pitchFamily="49" charset="-122"/>
                <a:ea typeface="楷体" pitchFamily="49" charset="-122"/>
                <a:cs typeface="楷体_GB2312" panose="02010609030101010101" pitchFamily="49" charset="-122"/>
                <a:sym typeface="+mn-ea"/>
              </a:rPr>
              <a:t>2</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zh-CN" altLang="en-US" sz="2100" b="1">
                <a:solidFill>
                  <a:srgbClr val="FF0000"/>
                </a:solidFill>
                <a:latin typeface="楷体" pitchFamily="49" charset="-122"/>
                <a:ea typeface="楷体" pitchFamily="49" charset="-122"/>
                <a:cs typeface="楷体_GB2312" panose="02010609030101010101" pitchFamily="49" charset="-122"/>
                <a:sym typeface="+mn-ea"/>
              </a:rPr>
              <a:t>道理</a:t>
            </a:r>
            <a:r>
              <a:rPr lang="zh-CN" altLang="en-US" sz="2100" b="1" smtClean="0">
                <a:solidFill>
                  <a:srgbClr val="FF0000"/>
                </a:solidFill>
                <a:latin typeface="楷体" pitchFamily="49" charset="-122"/>
                <a:ea typeface="楷体" pitchFamily="49" charset="-122"/>
                <a:cs typeface="楷体_GB2312" panose="02010609030101010101" pitchFamily="49" charset="-122"/>
                <a:sym typeface="+mn-ea"/>
              </a:rPr>
              <a:t>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：使用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了道理论证的论证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方法，有力</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地论证了</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……的观点，从而</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增强文章的权威性和说服力。</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683568" y="699542"/>
            <a:ext cx="7502843" cy="1038746"/>
          </a:xfrm>
          <a:prstGeom prst="rect">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lIns="68580" tIns="34290" rIns="68580" bIns="34290" rtlCol="0" anchor="t">
            <a:spAutoFit/>
          </a:bodyPr>
          <a:lstStyle/>
          <a:p>
            <a:pPr>
              <a:lnSpc>
                <a:spcPct val="150000"/>
              </a:lnSpc>
            </a:pPr>
            <a:r>
              <a:rPr lang="en-US" altLang="zh-CN" sz="21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en-US" altLang="zh-CN" sz="2100" b="1">
                <a:solidFill>
                  <a:srgbClr val="3333FF"/>
                </a:solidFill>
                <a:latin typeface="楷体" pitchFamily="49" charset="-122"/>
                <a:ea typeface="楷体" pitchFamily="49" charset="-122"/>
                <a:cs typeface="楷体_GB2312" panose="02010609030101010101" pitchFamily="49" charset="-122"/>
                <a:sym typeface="+mn-ea"/>
              </a:rPr>
              <a:t>3</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zh-CN" altLang="en-US" sz="2100" b="1">
                <a:solidFill>
                  <a:srgbClr val="FF0000"/>
                </a:solidFill>
                <a:latin typeface="楷体" pitchFamily="49" charset="-122"/>
                <a:ea typeface="楷体" pitchFamily="49" charset="-122"/>
                <a:cs typeface="楷体_GB2312" panose="02010609030101010101" pitchFamily="49" charset="-122"/>
                <a:sym typeface="+mn-ea"/>
              </a:rPr>
              <a:t>对比</a:t>
            </a:r>
            <a:r>
              <a:rPr lang="zh-CN" altLang="en-US" sz="2100" b="1" smtClean="0">
                <a:solidFill>
                  <a:srgbClr val="FF0000"/>
                </a:solidFill>
                <a:latin typeface="楷体" pitchFamily="49" charset="-122"/>
                <a:ea typeface="楷体" pitchFamily="49" charset="-122"/>
                <a:cs typeface="楷体_GB2312" panose="02010609030101010101" pitchFamily="49" charset="-122"/>
                <a:sym typeface="+mn-ea"/>
              </a:rPr>
              <a:t>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：使用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了对比论证的论证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方法，将</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……和……加以</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比较，突出论</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证了……的</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观点，让</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人印象深刻。</a:t>
            </a:r>
          </a:p>
        </p:txBody>
      </p:sp>
      <p:sp>
        <p:nvSpPr>
          <p:cNvPr id="3" name="文本框 4"/>
          <p:cNvSpPr txBox="1"/>
          <p:nvPr/>
        </p:nvSpPr>
        <p:spPr>
          <a:xfrm>
            <a:off x="683568" y="1905676"/>
            <a:ext cx="7501890" cy="1523494"/>
          </a:xfrm>
          <a:prstGeom prst="rect">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lIns="68580" tIns="34290" rIns="68580" bIns="34290" rtlCol="0" anchor="t">
            <a:spAutoFit/>
          </a:bodyPr>
          <a:lstStyle/>
          <a:p>
            <a:pPr>
              <a:lnSpc>
                <a:spcPct val="150000"/>
              </a:lnSpc>
            </a:pPr>
            <a:r>
              <a:rPr lang="en-US" altLang="zh-CN" sz="21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en-US" altLang="zh-CN" sz="2100" b="1">
                <a:solidFill>
                  <a:srgbClr val="3333FF"/>
                </a:solidFill>
                <a:latin typeface="楷体" pitchFamily="49" charset="-122"/>
                <a:ea typeface="楷体" pitchFamily="49" charset="-122"/>
                <a:cs typeface="楷体_GB2312" panose="02010609030101010101" pitchFamily="49" charset="-122"/>
                <a:sym typeface="+mn-ea"/>
              </a:rPr>
              <a:t>4</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zh-CN" altLang="en-US" sz="2100" b="1">
                <a:solidFill>
                  <a:srgbClr val="FF0000"/>
                </a:solidFill>
                <a:latin typeface="楷体" pitchFamily="49" charset="-122"/>
                <a:ea typeface="楷体" pitchFamily="49" charset="-122"/>
                <a:cs typeface="楷体_GB2312" panose="02010609030101010101" pitchFamily="49" charset="-122"/>
                <a:sym typeface="+mn-ea"/>
              </a:rPr>
              <a:t>比喻</a:t>
            </a:r>
            <a:r>
              <a:rPr lang="zh-CN" altLang="en-US" sz="2100" b="1" smtClean="0">
                <a:solidFill>
                  <a:srgbClr val="FF0000"/>
                </a:solidFill>
                <a:latin typeface="楷体" pitchFamily="49" charset="-122"/>
                <a:ea typeface="楷体" pitchFamily="49" charset="-122"/>
                <a:cs typeface="楷体_GB2312" panose="02010609030101010101" pitchFamily="49" charset="-122"/>
                <a:sym typeface="+mn-ea"/>
              </a:rPr>
              <a:t>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：使用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了比喻论证的论证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方法，将</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……比作</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……，生动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形象地证明了……的</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观点，从而</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使文章浅显</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易懂，易于</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理解和接受。</a:t>
            </a:r>
          </a:p>
        </p:txBody>
      </p:sp>
      <p:sp>
        <p:nvSpPr>
          <p:cNvPr id="4" name="文本框 5"/>
          <p:cNvSpPr txBox="1"/>
          <p:nvPr/>
        </p:nvSpPr>
        <p:spPr>
          <a:xfrm>
            <a:off x="683568" y="3561860"/>
            <a:ext cx="7501414" cy="1038746"/>
          </a:xfrm>
          <a:prstGeom prst="rect">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lIns="68580" tIns="34290" rIns="68580" bIns="34290" rtlCol="0" anchor="t">
            <a:spAutoFit/>
          </a:bodyPr>
          <a:lstStyle/>
          <a:p>
            <a:r>
              <a:rPr lang="en-US" altLang="zh-CN" sz="2100" b="1">
                <a:solidFill>
                  <a:srgbClr val="3333FF"/>
                </a:solidFill>
                <a:latin typeface="楷体" pitchFamily="49" charset="-122"/>
                <a:ea typeface="楷体" pitchFamily="49" charset="-122"/>
                <a:cs typeface="楷体_GB2312" panose="02010609030101010101" pitchFamily="49" charset="-122"/>
                <a:sym typeface="+mn-ea"/>
              </a:rPr>
              <a:t>    </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en-US" altLang="zh-CN" sz="2100" b="1">
                <a:solidFill>
                  <a:srgbClr val="3333FF"/>
                </a:solidFill>
                <a:latin typeface="楷体" pitchFamily="49" charset="-122"/>
                <a:ea typeface="楷体" pitchFamily="49" charset="-122"/>
                <a:cs typeface="楷体_GB2312" panose="02010609030101010101" pitchFamily="49" charset="-122"/>
                <a:sym typeface="+mn-ea"/>
              </a:rPr>
              <a:t>5</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a:t>
            </a:r>
            <a:r>
              <a:rPr lang="zh-CN" altLang="en-US" sz="2100" b="1">
                <a:solidFill>
                  <a:srgbClr val="FF0000"/>
                </a:solidFill>
                <a:latin typeface="楷体" pitchFamily="49" charset="-122"/>
                <a:ea typeface="楷体" pitchFamily="49" charset="-122"/>
                <a:cs typeface="楷体_GB2312" panose="02010609030101010101" pitchFamily="49" charset="-122"/>
                <a:sym typeface="+mn-ea"/>
              </a:rPr>
              <a:t>引用</a:t>
            </a:r>
            <a:r>
              <a:rPr lang="zh-CN" altLang="en-US" sz="2100" b="1" smtClean="0">
                <a:solidFill>
                  <a:srgbClr val="FF0000"/>
                </a:solidFill>
                <a:latin typeface="楷体" pitchFamily="49" charset="-122"/>
                <a:ea typeface="楷体" pitchFamily="49" charset="-122"/>
                <a:cs typeface="楷体_GB2312" panose="02010609030101010101" pitchFamily="49" charset="-122"/>
                <a:sym typeface="+mn-ea"/>
              </a:rPr>
              <a:t>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：使用</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了引用论证的论证</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方法，通过</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引用……证明……的</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观点，使</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论证更有</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说服力（</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或更有</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趣味性，激发</a:t>
            </a:r>
            <a:r>
              <a:rPr lang="zh-CN" altLang="en-US" sz="2100" b="1">
                <a:solidFill>
                  <a:srgbClr val="3333FF"/>
                </a:solidFill>
                <a:latin typeface="楷体" pitchFamily="49" charset="-122"/>
                <a:ea typeface="楷体" pitchFamily="49" charset="-122"/>
                <a:cs typeface="楷体_GB2312" panose="02010609030101010101" pitchFamily="49" charset="-122"/>
                <a:sym typeface="+mn-ea"/>
              </a:rPr>
              <a:t>读者阅读兴趣</a:t>
            </a:r>
            <a:r>
              <a:rPr lang="zh-CN" altLang="en-US" sz="2100" b="1" smtClean="0">
                <a:solidFill>
                  <a:srgbClr val="3333FF"/>
                </a:solidFill>
                <a:latin typeface="楷体" pitchFamily="49" charset="-122"/>
                <a:ea typeface="楷体" pitchFamily="49" charset="-122"/>
                <a:cs typeface="楷体_GB2312" panose="02010609030101010101" pitchFamily="49" charset="-122"/>
                <a:sym typeface="+mn-ea"/>
              </a:rPr>
              <a:t>）。</a:t>
            </a:r>
            <a:endParaRPr lang="zh-CN" altLang="en-US" sz="2100" b="1">
              <a:solidFill>
                <a:srgbClr val="3333FF"/>
              </a:solidFill>
              <a:latin typeface="楷体" pitchFamily="49" charset="-122"/>
              <a:ea typeface="楷体" pitchFamily="49" charset="-122"/>
              <a:cs typeface="楷体_GB2312" panose="0201060903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7574" y="1582653"/>
            <a:ext cx="7528084" cy="2376100"/>
          </a:xfrm>
          <a:prstGeom prst="rect">
            <a:avLst/>
          </a:prstGeom>
          <a:noFill/>
        </p:spPr>
        <p:txBody>
          <a:bodyPr wrap="square" lIns="68580" tIns="34290" rIns="68580" bIns="34290" rtlCol="0">
            <a:spAutoFit/>
          </a:bodyPr>
          <a:lstStyle/>
          <a:p>
            <a:pPr>
              <a:lnSpc>
                <a:spcPct val="150000"/>
              </a:lnSpc>
            </a:pPr>
            <a:r>
              <a:rPr lang="en-US" altLang="zh-CN" sz="2600" b="1">
                <a:solidFill>
                  <a:srgbClr val="0000CC"/>
                </a:solidFill>
                <a:latin typeface="楷体" pitchFamily="49" charset="-122"/>
                <a:ea typeface="楷体" pitchFamily="49" charset="-122"/>
                <a:cs typeface="楷体_GB2312" panose="02010609030101010101" pitchFamily="49" charset="-122"/>
              </a:rPr>
              <a:t>     </a:t>
            </a:r>
            <a:r>
              <a:rPr lang="zh-CN" altLang="en-US" sz="2600" b="1">
                <a:solidFill>
                  <a:srgbClr val="0000CC"/>
                </a:solidFill>
                <a:latin typeface="楷体" pitchFamily="49" charset="-122"/>
                <a:ea typeface="楷体" pitchFamily="49" charset="-122"/>
                <a:cs typeface="楷体_GB2312" panose="02010609030101010101" pitchFamily="49" charset="-122"/>
              </a:rPr>
              <a:t>这篇演讲词针对听众的</a:t>
            </a:r>
            <a:r>
              <a:rPr lang="zh-CN" altLang="en-US" sz="2600" b="1" smtClean="0">
                <a:solidFill>
                  <a:srgbClr val="0000CC"/>
                </a:solidFill>
                <a:latin typeface="楷体" pitchFamily="49" charset="-122"/>
                <a:ea typeface="楷体" pitchFamily="49" charset="-122"/>
                <a:cs typeface="楷体_GB2312" panose="02010609030101010101" pitchFamily="49" charset="-122"/>
              </a:rPr>
              <a:t>实际情况，深入</a:t>
            </a:r>
            <a:r>
              <a:rPr lang="zh-CN" altLang="en-US" sz="2600" b="1">
                <a:solidFill>
                  <a:srgbClr val="0000CC"/>
                </a:solidFill>
                <a:latin typeface="楷体" pitchFamily="49" charset="-122"/>
                <a:ea typeface="楷体" pitchFamily="49" charset="-122"/>
                <a:cs typeface="楷体_GB2312" panose="02010609030101010101" pitchFamily="49" charset="-122"/>
              </a:rPr>
              <a:t>地论述了</a:t>
            </a:r>
            <a:r>
              <a:rPr lang="en-US" altLang="zh-CN" sz="2600" b="1">
                <a:solidFill>
                  <a:srgbClr val="0000CC"/>
                </a:solidFill>
                <a:latin typeface="楷体" pitchFamily="49" charset="-122"/>
                <a:ea typeface="楷体" pitchFamily="49" charset="-122"/>
                <a:cs typeface="楷体_GB2312" panose="02010609030101010101" pitchFamily="49" charset="-122"/>
              </a:rPr>
              <a:t>“</a:t>
            </a:r>
            <a:r>
              <a:rPr lang="zh-CN" altLang="en-US" sz="2600" b="1">
                <a:solidFill>
                  <a:srgbClr val="0000CC"/>
                </a:solidFill>
                <a:latin typeface="楷体" pitchFamily="49" charset="-122"/>
                <a:ea typeface="楷体" pitchFamily="49" charset="-122"/>
                <a:cs typeface="楷体_GB2312" panose="02010609030101010101" pitchFamily="49" charset="-122"/>
              </a:rPr>
              <a:t>敬业</a:t>
            </a:r>
            <a:r>
              <a:rPr lang="en-US" altLang="zh-CN" sz="2600" b="1">
                <a:solidFill>
                  <a:srgbClr val="0000CC"/>
                </a:solidFill>
                <a:latin typeface="楷体" pitchFamily="49" charset="-122"/>
                <a:ea typeface="楷体" pitchFamily="49" charset="-122"/>
                <a:cs typeface="楷体_GB2312" panose="02010609030101010101" pitchFamily="49" charset="-122"/>
              </a:rPr>
              <a:t>”</a:t>
            </a:r>
            <a:r>
              <a:rPr lang="zh-CN" altLang="en-US" sz="2600" b="1">
                <a:solidFill>
                  <a:srgbClr val="0000CC"/>
                </a:solidFill>
                <a:latin typeface="楷体" pitchFamily="49" charset="-122"/>
                <a:ea typeface="楷体" pitchFamily="49" charset="-122"/>
                <a:cs typeface="楷体_GB2312" panose="02010609030101010101" pitchFamily="49" charset="-122"/>
              </a:rPr>
              <a:t>与</a:t>
            </a:r>
            <a:r>
              <a:rPr lang="en-US" altLang="zh-CN" sz="2600" b="1">
                <a:solidFill>
                  <a:srgbClr val="0000CC"/>
                </a:solidFill>
                <a:latin typeface="楷体" pitchFamily="49" charset="-122"/>
                <a:ea typeface="楷体" pitchFamily="49" charset="-122"/>
                <a:cs typeface="楷体_GB2312" panose="02010609030101010101" pitchFamily="49" charset="-122"/>
              </a:rPr>
              <a:t>“</a:t>
            </a:r>
            <a:r>
              <a:rPr lang="zh-CN" altLang="en-US" sz="2600" b="1">
                <a:solidFill>
                  <a:srgbClr val="0000CC"/>
                </a:solidFill>
                <a:latin typeface="楷体" pitchFamily="49" charset="-122"/>
                <a:ea typeface="楷体" pitchFamily="49" charset="-122"/>
                <a:cs typeface="楷体_GB2312" panose="02010609030101010101" pitchFamily="49" charset="-122"/>
              </a:rPr>
              <a:t>乐业</a:t>
            </a:r>
            <a:r>
              <a:rPr lang="en-US" altLang="zh-CN" sz="2600" b="1">
                <a:solidFill>
                  <a:srgbClr val="0000CC"/>
                </a:solidFill>
                <a:latin typeface="楷体" pitchFamily="49" charset="-122"/>
                <a:ea typeface="楷体" pitchFamily="49" charset="-122"/>
                <a:cs typeface="楷体_GB2312" panose="02010609030101010101" pitchFamily="49" charset="-122"/>
              </a:rPr>
              <a:t>”</a:t>
            </a:r>
            <a:r>
              <a:rPr lang="zh-CN" altLang="en-US" sz="2600" b="1">
                <a:solidFill>
                  <a:srgbClr val="0000CC"/>
                </a:solidFill>
                <a:latin typeface="楷体" pitchFamily="49" charset="-122"/>
                <a:ea typeface="楷体" pitchFamily="49" charset="-122"/>
                <a:cs typeface="楷体_GB2312" panose="02010609030101010101" pitchFamily="49" charset="-122"/>
              </a:rPr>
              <a:t>的</a:t>
            </a:r>
            <a:r>
              <a:rPr lang="zh-CN" altLang="en-US" sz="2600" b="1" smtClean="0">
                <a:solidFill>
                  <a:srgbClr val="0000CC"/>
                </a:solidFill>
                <a:latin typeface="楷体" pitchFamily="49" charset="-122"/>
                <a:ea typeface="楷体" pitchFamily="49" charset="-122"/>
                <a:cs typeface="楷体_GB2312" panose="02010609030101010101" pitchFamily="49" charset="-122"/>
              </a:rPr>
              <a:t>重要性，以及</a:t>
            </a:r>
            <a:r>
              <a:rPr lang="zh-CN" altLang="en-US" sz="2600" b="1">
                <a:solidFill>
                  <a:srgbClr val="0000CC"/>
                </a:solidFill>
                <a:latin typeface="楷体" pitchFamily="49" charset="-122"/>
                <a:ea typeface="楷体" pitchFamily="49" charset="-122"/>
                <a:cs typeface="楷体_GB2312" panose="02010609030101010101" pitchFamily="49" charset="-122"/>
              </a:rPr>
              <a:t>怎样才能做到</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敬业</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与</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乐业</a:t>
            </a:r>
            <a:r>
              <a:rPr lang="en-US" altLang="zh-CN" sz="2600" b="1" smtClean="0">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smtClean="0">
                <a:solidFill>
                  <a:srgbClr val="0000CC"/>
                </a:solidFill>
                <a:latin typeface="楷体" pitchFamily="49" charset="-122"/>
                <a:ea typeface="楷体" pitchFamily="49" charset="-122"/>
                <a:cs typeface="楷体_GB2312" panose="02010609030101010101" pitchFamily="49" charset="-122"/>
                <a:sym typeface="+mn-ea"/>
              </a:rPr>
              <a:t>，并</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殷切地期望大家发扬</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敬业</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与</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乐业</a:t>
            </a:r>
            <a:r>
              <a:rPr lang="en-US" altLang="zh-CN" sz="2600" b="1">
                <a:solidFill>
                  <a:srgbClr val="0000CC"/>
                </a:solidFill>
                <a:latin typeface="楷体" pitchFamily="49" charset="-122"/>
                <a:ea typeface="楷体" pitchFamily="49" charset="-122"/>
                <a:cs typeface="楷体_GB2312" panose="02010609030101010101" pitchFamily="49" charset="-122"/>
                <a:sym typeface="+mn-ea"/>
              </a:rPr>
              <a:t>”</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的</a:t>
            </a:r>
            <a:r>
              <a:rPr lang="zh-CN" altLang="en-US" sz="2600" b="1" smtClean="0">
                <a:solidFill>
                  <a:srgbClr val="0000CC"/>
                </a:solidFill>
                <a:latin typeface="楷体" pitchFamily="49" charset="-122"/>
                <a:ea typeface="楷体" pitchFamily="49" charset="-122"/>
                <a:cs typeface="楷体_GB2312" panose="02010609030101010101" pitchFamily="49" charset="-122"/>
                <a:sym typeface="+mn-ea"/>
              </a:rPr>
              <a:t>精神，过</a:t>
            </a:r>
            <a:r>
              <a:rPr lang="zh-CN" altLang="en-US" sz="2600" b="1">
                <a:solidFill>
                  <a:srgbClr val="0000CC"/>
                </a:solidFill>
                <a:latin typeface="楷体" pitchFamily="49" charset="-122"/>
                <a:ea typeface="楷体" pitchFamily="49" charset="-122"/>
                <a:cs typeface="楷体_GB2312" panose="02010609030101010101" pitchFamily="49" charset="-122"/>
                <a:sym typeface="+mn-ea"/>
              </a:rPr>
              <a:t>人类理想的生活。</a:t>
            </a:r>
          </a:p>
        </p:txBody>
      </p:sp>
      <p:sp>
        <p:nvSpPr>
          <p:cNvPr id="16"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概括主题</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
          <p:cNvSpPr txBox="1"/>
          <p:nvPr/>
        </p:nvSpPr>
        <p:spPr>
          <a:xfrm>
            <a:off x="807958" y="1422083"/>
            <a:ext cx="7528084" cy="2469907"/>
          </a:xfrm>
          <a:prstGeom prst="rect">
            <a:avLst/>
          </a:prstGeom>
          <a:noFill/>
        </p:spPr>
        <p:txBody>
          <a:bodyPr wrap="square" lIns="68580" tIns="34290" rIns="68580" bIns="34290" rtlCol="0">
            <a:spAutoFit/>
          </a:bodyPr>
          <a:lstStyle/>
          <a:p>
            <a:pPr>
              <a:lnSpc>
                <a:spcPct val="150000"/>
              </a:lnSpc>
            </a:pPr>
            <a:r>
              <a:rPr lang="en-US" altLang="zh-CN" sz="2600" b="1">
                <a:solidFill>
                  <a:srgbClr val="0000CC"/>
                </a:solidFill>
                <a:latin typeface="楷体" pitchFamily="49" charset="-122"/>
                <a:ea typeface="楷体" pitchFamily="49" charset="-122"/>
                <a:cs typeface="楷体_GB2312" panose="02010609030101010101" pitchFamily="49" charset="-122"/>
              </a:rPr>
              <a:t>     </a:t>
            </a:r>
            <a:r>
              <a:rPr lang="zh-CN" altLang="en-US" sz="2600" b="1">
                <a:solidFill>
                  <a:srgbClr val="0000CC"/>
                </a:solidFill>
                <a:latin typeface="楷体" pitchFamily="49" charset="-122"/>
                <a:ea typeface="楷体" pitchFamily="49" charset="-122"/>
                <a:cs typeface="楷体_GB2312" panose="02010609030101010101" pitchFamily="49" charset="-122"/>
              </a:rPr>
              <a:t>作者在谈职业趣味时提到</a:t>
            </a:r>
            <a:r>
              <a:rPr lang="en-US" altLang="zh-CN" sz="2600" b="1">
                <a:solidFill>
                  <a:srgbClr val="0000CC"/>
                </a:solidFill>
                <a:latin typeface="楷体" pitchFamily="49" charset="-122"/>
                <a:ea typeface="楷体" pitchFamily="49" charset="-122"/>
                <a:cs typeface="楷体_GB2312" panose="02010609030101010101" pitchFamily="49" charset="-122"/>
              </a:rPr>
              <a:t>“</a:t>
            </a:r>
            <a:r>
              <a:rPr lang="zh-CN" altLang="en-US" sz="2600" b="1">
                <a:solidFill>
                  <a:srgbClr val="0000CC"/>
                </a:solidFill>
                <a:latin typeface="楷体" pitchFamily="49" charset="-122"/>
                <a:ea typeface="楷体" pitchFamily="49" charset="-122"/>
                <a:cs typeface="楷体_GB2312" panose="02010609030101010101" pitchFamily="49" charset="-122"/>
              </a:rPr>
              <a:t>职业</a:t>
            </a:r>
            <a:r>
              <a:rPr lang="zh-CN" altLang="en-US" sz="2600" b="1" smtClean="0">
                <a:solidFill>
                  <a:srgbClr val="0000CC"/>
                </a:solidFill>
                <a:latin typeface="楷体" pitchFamily="49" charset="-122"/>
                <a:ea typeface="楷体" pitchFamily="49" charset="-122"/>
                <a:cs typeface="楷体_GB2312" panose="02010609030101010101" pitchFamily="49" charset="-122"/>
              </a:rPr>
              <a:t>性质，常常</a:t>
            </a:r>
            <a:r>
              <a:rPr lang="zh-CN" altLang="en-US" sz="2600" b="1">
                <a:solidFill>
                  <a:srgbClr val="0000CC"/>
                </a:solidFill>
                <a:latin typeface="楷体" pitchFamily="49" charset="-122"/>
                <a:ea typeface="楷体" pitchFamily="49" charset="-122"/>
                <a:cs typeface="楷体_GB2312" panose="02010609030101010101" pitchFamily="49" charset="-122"/>
              </a:rPr>
              <a:t>要和同业的人比较骈</a:t>
            </a:r>
            <a:r>
              <a:rPr lang="zh-CN" altLang="en-US" sz="2600" b="1" smtClean="0">
                <a:solidFill>
                  <a:srgbClr val="0000CC"/>
                </a:solidFill>
                <a:latin typeface="楷体" pitchFamily="49" charset="-122"/>
                <a:ea typeface="楷体" pitchFamily="49" charset="-122"/>
                <a:cs typeface="楷体_GB2312" panose="02010609030101010101" pitchFamily="49" charset="-122"/>
              </a:rPr>
              <a:t>进，好像</a:t>
            </a:r>
            <a:r>
              <a:rPr lang="zh-CN" altLang="en-US" sz="2600" b="1">
                <a:solidFill>
                  <a:srgbClr val="0000CC"/>
                </a:solidFill>
                <a:latin typeface="楷体" pitchFamily="49" charset="-122"/>
                <a:ea typeface="楷体" pitchFamily="49" charset="-122"/>
                <a:cs typeface="楷体_GB2312" panose="02010609030101010101" pitchFamily="49" charset="-122"/>
              </a:rPr>
              <a:t>赛球</a:t>
            </a:r>
            <a:r>
              <a:rPr lang="zh-CN" altLang="en-US" sz="2600" b="1" smtClean="0">
                <a:solidFill>
                  <a:srgbClr val="0000CC"/>
                </a:solidFill>
                <a:latin typeface="楷体" pitchFamily="49" charset="-122"/>
                <a:ea typeface="楷体" pitchFamily="49" charset="-122"/>
                <a:cs typeface="楷体_GB2312" panose="02010609030101010101" pitchFamily="49" charset="-122"/>
              </a:rPr>
              <a:t>一般，因</a:t>
            </a:r>
            <a:r>
              <a:rPr lang="zh-CN" altLang="en-US" sz="2600" b="1">
                <a:solidFill>
                  <a:srgbClr val="0000CC"/>
                </a:solidFill>
                <a:latin typeface="楷体" pitchFamily="49" charset="-122"/>
                <a:ea typeface="楷体" pitchFamily="49" charset="-122"/>
                <a:cs typeface="楷体_GB2312" panose="02010609030101010101" pitchFamily="49" charset="-122"/>
              </a:rPr>
              <a:t>竞胜而得快乐</a:t>
            </a:r>
            <a:r>
              <a:rPr lang="en-US" altLang="zh-CN" sz="2600" b="1" smtClean="0">
                <a:solidFill>
                  <a:srgbClr val="0000CC"/>
                </a:solidFill>
                <a:latin typeface="楷体" pitchFamily="49" charset="-122"/>
                <a:ea typeface="楷体" pitchFamily="49" charset="-122"/>
                <a:cs typeface="楷体_GB2312" panose="02010609030101010101" pitchFamily="49" charset="-122"/>
              </a:rPr>
              <a:t>”</a:t>
            </a:r>
            <a:r>
              <a:rPr lang="zh-CN" altLang="en-US" sz="2600" b="1" smtClean="0">
                <a:solidFill>
                  <a:srgbClr val="0000CC"/>
                </a:solidFill>
                <a:latin typeface="楷体" pitchFamily="49" charset="-122"/>
                <a:ea typeface="楷体" pitchFamily="49" charset="-122"/>
                <a:cs typeface="楷体_GB2312" panose="02010609030101010101" pitchFamily="49" charset="-122"/>
              </a:rPr>
              <a:t>，在</a:t>
            </a:r>
            <a:r>
              <a:rPr lang="zh-CN" altLang="en-US" sz="2600" b="1">
                <a:solidFill>
                  <a:srgbClr val="0000CC"/>
                </a:solidFill>
                <a:latin typeface="楷体" pitchFamily="49" charset="-122"/>
                <a:ea typeface="楷体" pitchFamily="49" charset="-122"/>
                <a:cs typeface="楷体_GB2312" panose="02010609030101010101" pitchFamily="49" charset="-122"/>
              </a:rPr>
              <a:t>学习</a:t>
            </a:r>
            <a:r>
              <a:rPr lang="zh-CN" altLang="en-US" sz="2600" b="1" smtClean="0">
                <a:solidFill>
                  <a:srgbClr val="0000CC"/>
                </a:solidFill>
                <a:latin typeface="楷体" pitchFamily="49" charset="-122"/>
                <a:ea typeface="楷体" pitchFamily="49" charset="-122"/>
                <a:cs typeface="楷体_GB2312" panose="02010609030101010101" pitchFamily="49" charset="-122"/>
              </a:rPr>
              <a:t>中，我们</a:t>
            </a:r>
            <a:r>
              <a:rPr lang="zh-CN" altLang="en-US" sz="2600" b="1">
                <a:solidFill>
                  <a:srgbClr val="0000CC"/>
                </a:solidFill>
                <a:latin typeface="楷体" pitchFamily="49" charset="-122"/>
                <a:ea typeface="楷体" pitchFamily="49" charset="-122"/>
                <a:cs typeface="楷体_GB2312" panose="02010609030101010101" pitchFamily="49" charset="-122"/>
              </a:rPr>
              <a:t>喜欢互相比成绩、比</a:t>
            </a:r>
            <a:r>
              <a:rPr lang="zh-CN" altLang="en-US" sz="2600" b="1" smtClean="0">
                <a:solidFill>
                  <a:srgbClr val="0000CC"/>
                </a:solidFill>
                <a:latin typeface="楷体" pitchFamily="49" charset="-122"/>
                <a:ea typeface="楷体" pitchFamily="49" charset="-122"/>
                <a:cs typeface="楷体_GB2312" panose="02010609030101010101" pitchFamily="49" charset="-122"/>
              </a:rPr>
              <a:t>干劲儿、</a:t>
            </a:r>
            <a:r>
              <a:rPr lang="zh-CN" altLang="en-US" sz="2600" b="1">
                <a:solidFill>
                  <a:srgbClr val="0000CC"/>
                </a:solidFill>
                <a:latin typeface="楷体" pitchFamily="49" charset="-122"/>
                <a:ea typeface="楷体" pitchFamily="49" charset="-122"/>
                <a:cs typeface="楷体_GB2312" panose="02010609030101010101" pitchFamily="49" charset="-122"/>
              </a:rPr>
              <a:t>比</a:t>
            </a:r>
            <a:r>
              <a:rPr lang="zh-CN" altLang="en-US" sz="2600" b="1" smtClean="0">
                <a:solidFill>
                  <a:srgbClr val="0000CC"/>
                </a:solidFill>
                <a:latin typeface="楷体" pitchFamily="49" charset="-122"/>
                <a:ea typeface="楷体" pitchFamily="49" charset="-122"/>
                <a:cs typeface="楷体_GB2312" panose="02010609030101010101" pitchFamily="49" charset="-122"/>
              </a:rPr>
              <a:t>进步，在</a:t>
            </a:r>
            <a:r>
              <a:rPr lang="zh-CN" altLang="en-US" sz="2600" b="1">
                <a:solidFill>
                  <a:srgbClr val="0000CC"/>
                </a:solidFill>
                <a:latin typeface="楷体" pitchFamily="49" charset="-122"/>
                <a:ea typeface="楷体" pitchFamily="49" charset="-122"/>
                <a:cs typeface="楷体_GB2312" panose="02010609030101010101" pitchFamily="49" charset="-122"/>
              </a:rPr>
              <a:t>竞争中我们体会到了学习的乐趣。</a:t>
            </a:r>
            <a:endParaRPr lang="zh-CN" altLang="en-US" sz="2600" b="1">
              <a:solidFill>
                <a:srgbClr val="0000CC"/>
              </a:solidFill>
              <a:latin typeface="楷体" pitchFamily="49" charset="-122"/>
              <a:ea typeface="楷体" pitchFamily="49" charset="-122"/>
              <a:cs typeface="楷体_GB2312" panose="02010609030101010101" pitchFamily="49" charset="-122"/>
              <a:sym typeface="+mn-ea"/>
            </a:endParaRPr>
          </a:p>
        </p:txBody>
      </p:sp>
      <p:sp>
        <p:nvSpPr>
          <p:cNvPr id="13"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学后感悟</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1" name="矩形 2"/>
          <p:cNvSpPr>
            <a:spLocks noChangeArrowheads="1"/>
          </p:cNvSpPr>
          <p:nvPr/>
        </p:nvSpPr>
        <p:spPr bwMode="auto">
          <a:xfrm>
            <a:off x="1223629" y="843558"/>
            <a:ext cx="4399757" cy="553995"/>
          </a:xfrm>
          <a:prstGeom prst="rect">
            <a:avLst/>
          </a:prstGeom>
          <a:noFill/>
          <a:ln w="9525">
            <a:noFill/>
            <a:miter lim="800000"/>
          </a:ln>
        </p:spPr>
        <p:txBody>
          <a:bodyPr wrap="none" lIns="91438" tIns="45719" rIns="91438" bIns="45719">
            <a:spAutoFit/>
          </a:bodyPr>
          <a:lstStyle/>
          <a:p>
            <a:r>
              <a:rPr lang="zh-CN" altLang="en-US" sz="2800">
                <a:solidFill>
                  <a:srgbClr val="FF0000"/>
                </a:solidFill>
                <a:latin typeface="黑体" panose="02010609060101010101" pitchFamily="49" charset="-122"/>
                <a:ea typeface="黑体" panose="02010609060101010101" pitchFamily="49" charset="-122"/>
              </a:rPr>
              <a:t>❶</a:t>
            </a:r>
            <a:r>
              <a:rPr lang="zh-CN" altLang="en-US" sz="3000">
                <a:solidFill>
                  <a:srgbClr val="0000CC"/>
                </a:solidFill>
                <a:latin typeface="黑体" panose="02010609060101010101" pitchFamily="49" charset="-122"/>
                <a:ea typeface="黑体" panose="02010609060101010101" pitchFamily="49" charset="-122"/>
                <a:cs typeface="宋体" panose="02010600030101010101" pitchFamily="2" charset="-122"/>
              </a:rPr>
              <a:t>条理</a:t>
            </a:r>
            <a:r>
              <a:rPr lang="zh-CN" altLang="en-US" sz="3000" smtClean="0">
                <a:solidFill>
                  <a:srgbClr val="0000CC"/>
                </a:solidFill>
                <a:latin typeface="黑体" panose="02010609060101010101" pitchFamily="49" charset="-122"/>
                <a:ea typeface="黑体" panose="02010609060101010101" pitchFamily="49" charset="-122"/>
                <a:cs typeface="宋体" panose="02010600030101010101" pitchFamily="2" charset="-122"/>
              </a:rPr>
              <a:t>清晰，思路</a:t>
            </a:r>
            <a:r>
              <a:rPr lang="zh-CN" altLang="en-US" sz="3000">
                <a:solidFill>
                  <a:srgbClr val="0000CC"/>
                </a:solidFill>
                <a:latin typeface="黑体" panose="02010609060101010101" pitchFamily="49" charset="-122"/>
                <a:ea typeface="黑体" panose="02010609060101010101" pitchFamily="49" charset="-122"/>
                <a:cs typeface="宋体" panose="02010600030101010101" pitchFamily="2" charset="-122"/>
              </a:rPr>
              <a:t>严密。</a:t>
            </a:r>
            <a:endParaRPr lang="en-US" altLang="zh-CN" sz="2800">
              <a:solidFill>
                <a:srgbClr val="0000CC"/>
              </a:solidFill>
              <a:latin typeface="黑体" panose="02010609060101010101" pitchFamily="49" charset="-122"/>
              <a:ea typeface="黑体" panose="02010609060101010101" pitchFamily="49" charset="-122"/>
            </a:endParaRPr>
          </a:p>
        </p:txBody>
      </p:sp>
      <p:sp>
        <p:nvSpPr>
          <p:cNvPr id="7" name="TextBox 6"/>
          <p:cNvSpPr txBox="1"/>
          <p:nvPr/>
        </p:nvSpPr>
        <p:spPr>
          <a:xfrm>
            <a:off x="701570" y="1491631"/>
            <a:ext cx="8046894" cy="2769989"/>
          </a:xfrm>
          <a:prstGeom prst="rect">
            <a:avLst/>
          </a:prstGeom>
          <a:noFill/>
          <a:ln w="9525">
            <a:noFill/>
          </a:ln>
        </p:spPr>
        <p:txBody>
          <a:bodyPr wrap="square" lIns="68580" tIns="34290" rIns="68580" bIns="34290">
            <a:spAutoFit/>
          </a:bodyPr>
          <a:lstStyle/>
          <a:p>
            <a:pPr eaLnBrk="1" hangingPunct="1">
              <a:lnSpc>
                <a:spcPct val="130000"/>
              </a:lnSpc>
            </a:pPr>
            <a:r>
              <a:rPr lang="zh-CN" altLang="en-US" sz="2700" b="1">
                <a:solidFill>
                  <a:srgbClr val="0000FF"/>
                </a:solidFill>
                <a:latin typeface="楷体" pitchFamily="49" charset="-122"/>
                <a:ea typeface="楷体" pitchFamily="49" charset="-122"/>
                <a:cs typeface="宋体" panose="02010600030101010101" pitchFamily="2" charset="-122"/>
              </a:rPr>
              <a:t>    </a:t>
            </a:r>
            <a:r>
              <a:rPr lang="zh-CN" altLang="en-US" sz="2700" b="1">
                <a:latin typeface="楷体" pitchFamily="49" charset="-122"/>
                <a:ea typeface="楷体" pitchFamily="49" charset="-122"/>
                <a:cs typeface="宋体" panose="02010600030101010101" pitchFamily="2" charset="-122"/>
              </a:rPr>
              <a:t>文章结构严格按“引论</a:t>
            </a:r>
            <a:r>
              <a:rPr lang="en-US" altLang="zh-CN" sz="2700" b="1">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本论</a:t>
            </a:r>
            <a:r>
              <a:rPr lang="en-US" altLang="zh-CN" sz="2700" b="1">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结论”的</a:t>
            </a:r>
            <a:r>
              <a:rPr lang="zh-CN" altLang="en-US" sz="2700" b="1" smtClean="0">
                <a:latin typeface="楷体" pitchFamily="49" charset="-122"/>
                <a:ea typeface="楷体" pitchFamily="49" charset="-122"/>
                <a:cs typeface="宋体" panose="02010600030101010101" pitchFamily="2" charset="-122"/>
              </a:rPr>
              <a:t>顺序排列，在</a:t>
            </a:r>
            <a:r>
              <a:rPr lang="zh-CN" altLang="en-US" sz="2700" b="1">
                <a:latin typeface="楷体" pitchFamily="49" charset="-122"/>
                <a:ea typeface="楷体" pitchFamily="49" charset="-122"/>
                <a:cs typeface="宋体" panose="02010600030101010101" pitchFamily="2" charset="-122"/>
              </a:rPr>
              <a:t>“本论”</a:t>
            </a:r>
            <a:r>
              <a:rPr lang="zh-CN" altLang="en-US" sz="2700" b="1" smtClean="0">
                <a:latin typeface="楷体" pitchFamily="49" charset="-122"/>
                <a:ea typeface="楷体" pitchFamily="49" charset="-122"/>
                <a:cs typeface="宋体" panose="02010600030101010101" pitchFamily="2" charset="-122"/>
              </a:rPr>
              <a:t>中，又</a:t>
            </a:r>
            <a:r>
              <a:rPr lang="zh-CN" altLang="en-US" sz="2700" b="1">
                <a:latin typeface="楷体" pitchFamily="49" charset="-122"/>
                <a:ea typeface="楷体" pitchFamily="49" charset="-122"/>
                <a:cs typeface="宋体" panose="02010600030101010101" pitchFamily="2" charset="-122"/>
              </a:rPr>
              <a:t>分别论述了有业、敬业、乐业的</a:t>
            </a:r>
            <a:r>
              <a:rPr lang="zh-CN" altLang="en-US" sz="2700" b="1" smtClean="0">
                <a:latin typeface="楷体" pitchFamily="49" charset="-122"/>
                <a:ea typeface="楷体" pitchFamily="49" charset="-122"/>
                <a:cs typeface="宋体" panose="02010600030101010101" pitchFamily="2" charset="-122"/>
              </a:rPr>
              <a:t>重要性，另外</a:t>
            </a:r>
            <a:r>
              <a:rPr lang="zh-CN" altLang="en-US" sz="2700" b="1">
                <a:latin typeface="楷体" pitchFamily="49" charset="-122"/>
                <a:ea typeface="楷体" pitchFamily="49" charset="-122"/>
                <a:cs typeface="宋体" panose="02010600030101010101" pitchFamily="2" charset="-122"/>
              </a:rPr>
              <a:t>一些标志性词语“先要说说”“第一”“第二”的运用和过渡句连缀</a:t>
            </a:r>
            <a:r>
              <a:rPr lang="zh-CN" altLang="en-US" sz="2700" b="1" smtClean="0">
                <a:latin typeface="楷体" pitchFamily="49" charset="-122"/>
                <a:ea typeface="楷体" pitchFamily="49" charset="-122"/>
                <a:cs typeface="宋体" panose="02010600030101010101" pitchFamily="2" charset="-122"/>
              </a:rPr>
              <a:t>全篇，使</a:t>
            </a:r>
            <a:r>
              <a:rPr lang="zh-CN" altLang="en-US" sz="2700" b="1">
                <a:latin typeface="楷体" pitchFamily="49" charset="-122"/>
                <a:ea typeface="楷体" pitchFamily="49" charset="-122"/>
                <a:cs typeface="宋体" panose="02010600030101010101" pitchFamily="2" charset="-122"/>
              </a:rPr>
              <a:t>全文</a:t>
            </a:r>
            <a:r>
              <a:rPr lang="zh-CN" altLang="en-US" sz="2700" b="1" smtClean="0">
                <a:latin typeface="楷体" pitchFamily="49" charset="-122"/>
                <a:ea typeface="楷体" pitchFamily="49" charset="-122"/>
                <a:cs typeface="宋体" panose="02010600030101010101" pitchFamily="2" charset="-122"/>
              </a:rPr>
              <a:t>有条有理，思路</a:t>
            </a:r>
            <a:r>
              <a:rPr lang="zh-CN" altLang="en-US" sz="2700" b="1">
                <a:latin typeface="楷体" pitchFamily="49" charset="-122"/>
                <a:ea typeface="楷体" pitchFamily="49" charset="-122"/>
                <a:cs typeface="宋体" panose="02010600030101010101" pitchFamily="2" charset="-122"/>
              </a:rPr>
              <a:t>严密。</a:t>
            </a:r>
          </a:p>
        </p:txBody>
      </p:sp>
      <p:sp>
        <p:nvSpPr>
          <p:cNvPr id="11"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写作特色</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3"/>
          <p:cNvSpPr>
            <a:spLocks noChangeArrowheads="1"/>
          </p:cNvSpPr>
          <p:nvPr/>
        </p:nvSpPr>
        <p:spPr bwMode="auto">
          <a:xfrm>
            <a:off x="819099" y="1010058"/>
            <a:ext cx="7440319" cy="3425553"/>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square">
            <a:spAutoFit/>
          </a:bodyPr>
          <a:lstStyle>
            <a:lvl1pPr indent="457200">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nSpc>
                <a:spcPct val="120000"/>
              </a:lnSpc>
              <a:spcBef>
                <a:spcPts val="600"/>
              </a:spcBef>
            </a:pPr>
            <a:r>
              <a:rPr lang="en-US" altLang="zh-CN" sz="2400" b="1">
                <a:latin typeface="楷体" pitchFamily="49" charset="-122"/>
                <a:ea typeface="楷体" pitchFamily="49" charset="-122"/>
              </a:rPr>
              <a:t>1</a:t>
            </a:r>
            <a:r>
              <a:rPr lang="en-US" altLang="zh-CN" sz="2400" b="1" smtClean="0">
                <a:latin typeface="楷体" pitchFamily="49" charset="-122"/>
                <a:ea typeface="楷体" pitchFamily="49" charset="-122"/>
              </a:rPr>
              <a:t>.</a:t>
            </a:r>
            <a:r>
              <a:rPr lang="zh-CN" altLang="en-US" sz="2400" b="1">
                <a:latin typeface="楷体" pitchFamily="49" charset="-122"/>
                <a:ea typeface="楷体" pitchFamily="49" charset="-122"/>
              </a:rPr>
              <a:t>把握文章的主要观点和思路，培养科学的学习精神和生活态度</a:t>
            </a:r>
            <a:r>
              <a:rPr lang="zh-CN" altLang="en-US" sz="2400" b="1" smtClean="0">
                <a:latin typeface="楷体" pitchFamily="49" charset="-122"/>
                <a:ea typeface="楷体" pitchFamily="49" charset="-122"/>
              </a:rPr>
              <a:t>。</a:t>
            </a:r>
            <a:endParaRPr lang="en-US" altLang="zh-CN" sz="2400" b="1" smtClean="0">
              <a:latin typeface="楷体" pitchFamily="49" charset="-122"/>
              <a:ea typeface="楷体" pitchFamily="49" charset="-122"/>
            </a:endParaRPr>
          </a:p>
          <a:p>
            <a:pPr>
              <a:lnSpc>
                <a:spcPct val="120000"/>
              </a:lnSpc>
              <a:spcBef>
                <a:spcPts val="600"/>
              </a:spcBef>
            </a:pPr>
            <a:r>
              <a:rPr lang="en-US" altLang="zh-CN" sz="2400" b="1" smtClean="0">
                <a:latin typeface="楷体" pitchFamily="49" charset="-122"/>
                <a:ea typeface="楷体" pitchFamily="49" charset="-122"/>
              </a:rPr>
              <a:t>2.</a:t>
            </a:r>
            <a:r>
              <a:rPr lang="zh-CN" altLang="en-US" sz="2400" b="1" smtClean="0">
                <a:latin typeface="楷体" pitchFamily="49" charset="-122"/>
                <a:ea typeface="楷体" pitchFamily="49" charset="-122"/>
              </a:rPr>
              <a:t>初</a:t>
            </a:r>
            <a:r>
              <a:rPr lang="zh-CN" altLang="en-US" sz="2400" b="1">
                <a:latin typeface="楷体" pitchFamily="49" charset="-122"/>
                <a:ea typeface="楷体" pitchFamily="49" charset="-122"/>
              </a:rPr>
              <a:t>步学习“摆事实，讲道理”的论证方法</a:t>
            </a:r>
            <a:r>
              <a:rPr lang="zh-CN" altLang="en-US" sz="2400" b="1" smtClean="0">
                <a:latin typeface="楷体" pitchFamily="49" charset="-122"/>
                <a:ea typeface="楷体" pitchFamily="49" charset="-122"/>
              </a:rPr>
              <a:t>。</a:t>
            </a:r>
            <a:endParaRPr lang="en-US" altLang="zh-CN" sz="2400" b="1" smtClean="0">
              <a:latin typeface="楷体" pitchFamily="49" charset="-122"/>
              <a:ea typeface="楷体" pitchFamily="49" charset="-122"/>
            </a:endParaRPr>
          </a:p>
          <a:p>
            <a:pPr>
              <a:lnSpc>
                <a:spcPct val="120000"/>
              </a:lnSpc>
              <a:spcBef>
                <a:spcPts val="600"/>
              </a:spcBef>
            </a:pPr>
            <a:r>
              <a:rPr lang="en-US" altLang="zh-CN" sz="2400" b="1" smtClean="0">
                <a:latin typeface="楷体" pitchFamily="49" charset="-122"/>
                <a:ea typeface="楷体" pitchFamily="49" charset="-122"/>
              </a:rPr>
              <a:t>3.</a:t>
            </a:r>
            <a:r>
              <a:rPr lang="zh-CN" altLang="en-US" sz="2400" b="1" smtClean="0">
                <a:latin typeface="楷体" pitchFamily="49" charset="-122"/>
                <a:ea typeface="楷体" pitchFamily="49" charset="-122"/>
              </a:rPr>
              <a:t>品</a:t>
            </a:r>
            <a:r>
              <a:rPr lang="zh-CN" altLang="en-US" sz="2400" b="1">
                <a:latin typeface="楷体" pitchFamily="49" charset="-122"/>
                <a:ea typeface="楷体" pitchFamily="49" charset="-122"/>
              </a:rPr>
              <a:t>味文中意蕴深刻的名言警句，品读论述过程中起话题转换和推进作用的词语和句子</a:t>
            </a:r>
            <a:r>
              <a:rPr lang="zh-CN" altLang="en-US" sz="2400" b="1" smtClean="0">
                <a:latin typeface="楷体" pitchFamily="49" charset="-122"/>
                <a:ea typeface="楷体" pitchFamily="49" charset="-122"/>
              </a:rPr>
              <a:t>。</a:t>
            </a:r>
            <a:endParaRPr lang="en-US" altLang="zh-CN" sz="2400" b="1" smtClean="0">
              <a:latin typeface="楷体" pitchFamily="49" charset="-122"/>
              <a:ea typeface="楷体" pitchFamily="49" charset="-122"/>
            </a:endParaRPr>
          </a:p>
          <a:p>
            <a:pPr>
              <a:lnSpc>
                <a:spcPct val="120000"/>
              </a:lnSpc>
              <a:spcBef>
                <a:spcPts val="600"/>
              </a:spcBef>
            </a:pPr>
            <a:r>
              <a:rPr lang="en-US" altLang="zh-CN" sz="2400" b="1" smtClean="0">
                <a:latin typeface="楷体" pitchFamily="49" charset="-122"/>
                <a:ea typeface="楷体" pitchFamily="49" charset="-122"/>
              </a:rPr>
              <a:t>4.</a:t>
            </a:r>
            <a:r>
              <a:rPr lang="zh-CN" altLang="en-US" sz="2400" b="1" smtClean="0">
                <a:latin typeface="楷体" pitchFamily="49" charset="-122"/>
                <a:ea typeface="楷体" pitchFamily="49" charset="-122"/>
              </a:rPr>
              <a:t>把</a:t>
            </a:r>
            <a:r>
              <a:rPr lang="zh-CN" altLang="en-US" sz="2400" b="1">
                <a:latin typeface="楷体" pitchFamily="49" charset="-122"/>
                <a:ea typeface="楷体" pitchFamily="49" charset="-122"/>
              </a:rPr>
              <a:t>握文本主旨，认识到敬业与乐业的重要性，形成正确的劳动价值观</a:t>
            </a:r>
            <a:r>
              <a:rPr lang="zh-CN" altLang="en-US" sz="2400" b="1" smtClean="0">
                <a:ea typeface="楷体" pitchFamily="49" charset="-122"/>
                <a:cs typeface="楷体" panose="02010609060101010101" pitchFamily="49" charset="-122"/>
                <a:sym typeface="+mn-ea"/>
              </a:rPr>
              <a:t>。</a:t>
            </a:r>
            <a:endParaRPr lang="zh-CN" altLang="zh-CN" sz="2400" b="1">
              <a:latin typeface="楷体" pitchFamily="49" charset="-122"/>
              <a:ea typeface="楷体" pitchFamily="49" charset="-122"/>
            </a:endParaRPr>
          </a:p>
        </p:txBody>
      </p:sp>
      <p:sp>
        <p:nvSpPr>
          <p:cNvPr id="4"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学习目标</a:t>
            </a:r>
            <a:endParaRPr lang="zh-CN" altLang="en-US" sz="2100" b="1">
              <a:solidFill>
                <a:srgbClr val="0099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960852504"/>
      </p:ext>
    </p:ext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5" name="矩形 2"/>
          <p:cNvSpPr>
            <a:spLocks noChangeArrowheads="1"/>
          </p:cNvSpPr>
          <p:nvPr/>
        </p:nvSpPr>
        <p:spPr bwMode="auto">
          <a:xfrm>
            <a:off x="1153269" y="699542"/>
            <a:ext cx="4786883" cy="553995"/>
          </a:xfrm>
          <a:prstGeom prst="rect">
            <a:avLst/>
          </a:prstGeom>
          <a:noFill/>
          <a:ln w="9525">
            <a:noFill/>
            <a:miter lim="800000"/>
          </a:ln>
        </p:spPr>
        <p:txBody>
          <a:bodyPr wrap="none" lIns="91438" tIns="45719" rIns="91438" bIns="45719">
            <a:spAutoFit/>
          </a:bodyPr>
          <a:lstStyle/>
          <a:p>
            <a:r>
              <a:rPr lang="zh-CN" altLang="en-US" sz="2800">
                <a:solidFill>
                  <a:srgbClr val="FF0000"/>
                </a:solidFill>
                <a:latin typeface="黑体" panose="02010609060101010101" pitchFamily="49" charset="-122"/>
                <a:ea typeface="黑体" panose="02010609060101010101" pitchFamily="49" charset="-122"/>
              </a:rPr>
              <a:t>❷</a:t>
            </a:r>
            <a:r>
              <a:rPr lang="zh-CN" altLang="en-US" sz="3000" smtClean="0">
                <a:solidFill>
                  <a:srgbClr val="3333FF"/>
                </a:solidFill>
                <a:latin typeface="黑体" panose="02010609060101010101" pitchFamily="49" charset="-122"/>
                <a:ea typeface="黑体" panose="02010609060101010101" pitchFamily="49" charset="-122"/>
                <a:cs typeface="宋体" panose="02010600030101010101" pitchFamily="2" charset="-122"/>
              </a:rPr>
              <a:t>引经据典，生动</a:t>
            </a:r>
            <a:r>
              <a:rPr lang="zh-CN" altLang="en-US" sz="3000">
                <a:solidFill>
                  <a:srgbClr val="3333FF"/>
                </a:solidFill>
                <a:latin typeface="黑体" panose="02010609060101010101" pitchFamily="49" charset="-122"/>
                <a:ea typeface="黑体" panose="02010609060101010101" pitchFamily="49" charset="-122"/>
                <a:cs typeface="宋体" panose="02010600030101010101" pitchFamily="2" charset="-122"/>
              </a:rPr>
              <a:t>有力。</a:t>
            </a:r>
            <a:r>
              <a:rPr lang="en-US" altLang="zh-CN" sz="3000">
                <a:solidFill>
                  <a:srgbClr val="3333FF"/>
                </a:solidFill>
                <a:latin typeface="黑体" panose="02010609060101010101" pitchFamily="49" charset="-122"/>
                <a:ea typeface="黑体" panose="02010609060101010101" pitchFamily="49" charset="-122"/>
                <a:cs typeface="宋体" panose="02010600030101010101" pitchFamily="2" charset="-122"/>
              </a:rPr>
              <a:t>  </a:t>
            </a:r>
          </a:p>
        </p:txBody>
      </p:sp>
      <p:sp>
        <p:nvSpPr>
          <p:cNvPr id="7" name="TextBox 6"/>
          <p:cNvSpPr txBox="1"/>
          <p:nvPr/>
        </p:nvSpPr>
        <p:spPr>
          <a:xfrm>
            <a:off x="467544" y="1275606"/>
            <a:ext cx="8215313" cy="3310137"/>
          </a:xfrm>
          <a:prstGeom prst="rect">
            <a:avLst/>
          </a:prstGeom>
          <a:noFill/>
          <a:ln w="9525">
            <a:noFill/>
          </a:ln>
        </p:spPr>
        <p:txBody>
          <a:bodyPr wrap="square" lIns="68580" tIns="34290" rIns="68580" bIns="34290">
            <a:spAutoFit/>
          </a:bodyPr>
          <a:lstStyle/>
          <a:p>
            <a:pPr eaLnBrk="1" hangingPunct="1">
              <a:lnSpc>
                <a:spcPct val="130000"/>
              </a:lnSpc>
            </a:pPr>
            <a:r>
              <a:rPr lang="zh-CN" altLang="en-US" sz="2700" b="1">
                <a:solidFill>
                  <a:srgbClr val="0000FF"/>
                </a:solidFill>
                <a:latin typeface="楷体" pitchFamily="49" charset="-122"/>
                <a:ea typeface="楷体" pitchFamily="49" charset="-122"/>
                <a:cs typeface="宋体" panose="02010600030101010101" pitchFamily="2" charset="-122"/>
              </a:rPr>
              <a:t>    </a:t>
            </a:r>
            <a:r>
              <a:rPr lang="zh-CN" altLang="en-US" sz="2700" b="1">
                <a:latin typeface="楷体" pitchFamily="49" charset="-122"/>
                <a:ea typeface="楷体" pitchFamily="49" charset="-122"/>
                <a:cs typeface="宋体" panose="02010600030101010101" pitchFamily="2" charset="-122"/>
              </a:rPr>
              <a:t>演讲一开始就引用周围人熟悉的</a:t>
            </a:r>
            <a:r>
              <a:rPr lang="zh-CN" altLang="en-US" sz="2700" b="1" smtClean="0">
                <a:latin typeface="楷体" pitchFamily="49" charset="-122"/>
                <a:ea typeface="楷体" pitchFamily="49" charset="-122"/>
                <a:cs typeface="宋体" panose="02010600030101010101" pitchFamily="2" charset="-122"/>
              </a:rPr>
              <a:t>儒学</a:t>
            </a:r>
            <a:r>
              <a:rPr lang="en-US" altLang="zh-CN" sz="2700" b="1" smtClean="0">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礼记</a:t>
            </a:r>
            <a:r>
              <a:rPr lang="en-US" altLang="zh-CN" sz="2700" b="1">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和道家经典</a:t>
            </a:r>
            <a:r>
              <a:rPr lang="en-US" altLang="zh-CN" sz="2700" b="1">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老子</a:t>
            </a:r>
            <a:r>
              <a:rPr lang="en-US" altLang="zh-CN" sz="2700" b="1">
                <a:latin typeface="楷体" pitchFamily="49" charset="-122"/>
                <a:ea typeface="楷体" pitchFamily="49" charset="-122"/>
                <a:cs typeface="宋体" panose="02010600030101010101" pitchFamily="2" charset="-122"/>
              </a:rPr>
              <a:t>》</a:t>
            </a:r>
            <a:r>
              <a:rPr lang="zh-CN" altLang="en-US" sz="2700" b="1">
                <a:latin typeface="楷体" pitchFamily="49" charset="-122"/>
                <a:ea typeface="楷体" pitchFamily="49" charset="-122"/>
                <a:cs typeface="宋体" panose="02010600030101010101" pitchFamily="2" charset="-122"/>
              </a:rPr>
              <a:t>中的格言提出了“敬业乐业”的中心。在论述“有业”</a:t>
            </a:r>
            <a:r>
              <a:rPr lang="zh-CN" altLang="en-US" sz="2700" b="1" smtClean="0">
                <a:latin typeface="楷体" pitchFamily="49" charset="-122"/>
                <a:ea typeface="楷体" pitchFamily="49" charset="-122"/>
                <a:cs typeface="宋体" panose="02010600030101010101" pitchFamily="2" charset="-122"/>
              </a:rPr>
              <a:t>时，孔子“饱食终日，无所用心，难</a:t>
            </a:r>
            <a:r>
              <a:rPr lang="zh-CN" altLang="en-US" sz="2700" b="1">
                <a:latin typeface="楷体" pitchFamily="49" charset="-122"/>
                <a:ea typeface="楷体" pitchFamily="49" charset="-122"/>
                <a:cs typeface="宋体" panose="02010600030101010101" pitchFamily="2" charset="-122"/>
              </a:rPr>
              <a:t>矣</a:t>
            </a:r>
            <a:r>
              <a:rPr lang="zh-CN" altLang="en-US" sz="2700" b="1" smtClean="0">
                <a:latin typeface="楷体" pitchFamily="49" charset="-122"/>
                <a:ea typeface="楷体" pitchFamily="49" charset="-122"/>
                <a:cs typeface="宋体" panose="02010600030101010101" pitchFamily="2" charset="-122"/>
              </a:rPr>
              <a:t>哉”</a:t>
            </a:r>
            <a:r>
              <a:rPr lang="zh-CN" altLang="en-US" sz="2700" b="1">
                <a:latin typeface="楷体" pitchFamily="49" charset="-122"/>
                <a:ea typeface="楷体" pitchFamily="49" charset="-122"/>
                <a:cs typeface="宋体" panose="02010600030101010101" pitchFamily="2" charset="-122"/>
              </a:rPr>
              <a:t>“群居</a:t>
            </a:r>
            <a:r>
              <a:rPr lang="zh-CN" altLang="en-US" sz="2700" b="1" smtClean="0">
                <a:latin typeface="楷体" pitchFamily="49" charset="-122"/>
                <a:ea typeface="楷体" pitchFamily="49" charset="-122"/>
                <a:cs typeface="宋体" panose="02010600030101010101" pitchFamily="2" charset="-122"/>
              </a:rPr>
              <a:t>终日，言不及义，好</a:t>
            </a:r>
            <a:r>
              <a:rPr lang="zh-CN" altLang="en-US" sz="2700" b="1">
                <a:latin typeface="楷体" pitchFamily="49" charset="-122"/>
                <a:ea typeface="楷体" pitchFamily="49" charset="-122"/>
                <a:cs typeface="宋体" panose="02010600030101010101" pitchFamily="2" charset="-122"/>
              </a:rPr>
              <a:t>行小</a:t>
            </a:r>
            <a:r>
              <a:rPr lang="zh-CN" altLang="en-US" sz="2700" b="1" smtClean="0">
                <a:latin typeface="楷体" pitchFamily="49" charset="-122"/>
                <a:ea typeface="楷体" pitchFamily="49" charset="-122"/>
                <a:cs typeface="宋体" panose="02010600030101010101" pitchFamily="2" charset="-122"/>
              </a:rPr>
              <a:t>慧，难</a:t>
            </a:r>
            <a:r>
              <a:rPr lang="zh-CN" altLang="en-US" sz="2700" b="1">
                <a:latin typeface="楷体" pitchFamily="49" charset="-122"/>
                <a:ea typeface="楷体" pitchFamily="49" charset="-122"/>
                <a:cs typeface="宋体" panose="02010600030101010101" pitchFamily="2" charset="-122"/>
              </a:rPr>
              <a:t>矣</a:t>
            </a:r>
            <a:r>
              <a:rPr lang="zh-CN" altLang="en-US" sz="2700" b="1" smtClean="0">
                <a:latin typeface="楷体" pitchFamily="49" charset="-122"/>
                <a:ea typeface="楷体" pitchFamily="49" charset="-122"/>
                <a:cs typeface="宋体" panose="02010600030101010101" pitchFamily="2" charset="-122"/>
              </a:rPr>
              <a:t>哉”</a:t>
            </a:r>
            <a:r>
              <a:rPr lang="zh-CN" altLang="en-US" sz="2700" b="1">
                <a:latin typeface="楷体" pitchFamily="49" charset="-122"/>
                <a:ea typeface="楷体" pitchFamily="49" charset="-122"/>
                <a:cs typeface="宋体" panose="02010600030101010101" pitchFamily="2" charset="-122"/>
              </a:rPr>
              <a:t>的名言及百丈</a:t>
            </a:r>
            <a:r>
              <a:rPr lang="zh-CN" altLang="en-US" sz="2700" b="1" smtClean="0">
                <a:latin typeface="楷体" pitchFamily="49" charset="-122"/>
                <a:ea typeface="楷体" pitchFamily="49" charset="-122"/>
                <a:cs typeface="宋体" panose="02010600030101010101" pitchFamily="2" charset="-122"/>
              </a:rPr>
              <a:t>禅师“</a:t>
            </a:r>
            <a:r>
              <a:rPr lang="zh-CN" altLang="en-US" sz="2700" b="1">
                <a:latin typeface="楷体" pitchFamily="49" charset="-122"/>
                <a:ea typeface="楷体" pitchFamily="49" charset="-122"/>
                <a:cs typeface="宋体" panose="02010600030101010101" pitchFamily="2" charset="-122"/>
              </a:rPr>
              <a:t>一日不</a:t>
            </a:r>
            <a:r>
              <a:rPr lang="zh-CN" altLang="en-US" sz="2700" b="1" smtClean="0">
                <a:latin typeface="楷体" pitchFamily="49" charset="-122"/>
                <a:ea typeface="楷体" pitchFamily="49" charset="-122"/>
                <a:cs typeface="宋体" panose="02010600030101010101" pitchFamily="2" charset="-122"/>
              </a:rPr>
              <a:t>做事，一日</a:t>
            </a:r>
            <a:r>
              <a:rPr lang="zh-CN" altLang="en-US" sz="2700" b="1">
                <a:latin typeface="楷体" pitchFamily="49" charset="-122"/>
                <a:ea typeface="楷体" pitchFamily="49" charset="-122"/>
                <a:cs typeface="宋体" panose="02010600030101010101" pitchFamily="2" charset="-122"/>
              </a:rPr>
              <a:t>不吃饭”的格言有力地证明了“有业”之必要。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95536" y="589637"/>
            <a:ext cx="8568952" cy="4070345"/>
          </a:xfrm>
          <a:prstGeom prst="rect">
            <a:avLst/>
          </a:prstGeom>
        </p:spPr>
        <p:txBody>
          <a:bodyPr wrap="square" lIns="68580" tIns="34290" rIns="68580" bIns="34290">
            <a:spAutoFit/>
          </a:bodyPr>
          <a:lstStyle/>
          <a:p>
            <a:r>
              <a:rPr lang="zh-CN" altLang="en-US" sz="2600" b="1">
                <a:solidFill>
                  <a:srgbClr val="0000FF"/>
                </a:solidFill>
                <a:latin typeface="楷体" pitchFamily="49" charset="-122"/>
                <a:ea typeface="楷体" pitchFamily="49" charset="-122"/>
                <a:cs typeface="宋体" panose="02010600030101010101" pitchFamily="2" charset="-122"/>
              </a:rPr>
              <a:t>    </a:t>
            </a:r>
            <a:r>
              <a:rPr lang="zh-CN" altLang="en-US" sz="2600" b="1" smtClean="0">
                <a:latin typeface="楷体" pitchFamily="49" charset="-122"/>
                <a:ea typeface="楷体" pitchFamily="49" charset="-122"/>
                <a:cs typeface="宋体" panose="02010600030101010101" pitchFamily="2" charset="-122"/>
              </a:rPr>
              <a:t>在</a:t>
            </a:r>
            <a:r>
              <a:rPr lang="zh-CN" altLang="en-US" sz="2600" b="1">
                <a:latin typeface="楷体" pitchFamily="49" charset="-122"/>
                <a:ea typeface="楷体" pitchFamily="49" charset="-122"/>
                <a:cs typeface="宋体" panose="02010600030101010101" pitchFamily="2" charset="-122"/>
              </a:rPr>
              <a:t>论述“敬业”</a:t>
            </a:r>
            <a:r>
              <a:rPr lang="zh-CN" altLang="en-US" sz="2600" b="1" smtClean="0">
                <a:latin typeface="楷体" pitchFamily="49" charset="-122"/>
                <a:ea typeface="楷体" pitchFamily="49" charset="-122"/>
                <a:cs typeface="宋体" panose="02010600030101010101" pitchFamily="2" charset="-122"/>
              </a:rPr>
              <a:t>时，朱子</a:t>
            </a:r>
            <a:r>
              <a:rPr lang="zh-CN" altLang="en-US" sz="2600" b="1">
                <a:latin typeface="楷体" pitchFamily="49" charset="-122"/>
                <a:ea typeface="楷体" pitchFamily="49" charset="-122"/>
                <a:cs typeface="宋体" panose="02010600030101010101" pitchFamily="2" charset="-122"/>
              </a:rPr>
              <a:t>的“主一无适便是敬”也是作者认同并提出的观点。</a:t>
            </a:r>
            <a:r>
              <a:rPr lang="zh-CN" altLang="en-US" sz="2600" b="1" smtClean="0">
                <a:latin typeface="楷体" pitchFamily="49" charset="-122"/>
                <a:ea typeface="楷体" pitchFamily="49" charset="-122"/>
                <a:cs typeface="宋体" panose="02010600030101010101" pitchFamily="2" charset="-122"/>
              </a:rPr>
              <a:t>此外，又</a:t>
            </a:r>
            <a:r>
              <a:rPr lang="zh-CN" altLang="en-US" sz="2600" b="1">
                <a:latin typeface="楷体" pitchFamily="49" charset="-122"/>
                <a:ea typeface="楷体" pitchFamily="49" charset="-122"/>
                <a:cs typeface="宋体" panose="02010600030101010101" pitchFamily="2" charset="-122"/>
              </a:rPr>
              <a:t>引用了曾国藩“坐这</a:t>
            </a:r>
            <a:r>
              <a:rPr lang="zh-CN" altLang="en-US" sz="2600" b="1" smtClean="0">
                <a:latin typeface="楷体" pitchFamily="49" charset="-122"/>
                <a:ea typeface="楷体" pitchFamily="49" charset="-122"/>
                <a:cs typeface="宋体" panose="02010600030101010101" pitchFamily="2" charset="-122"/>
              </a:rPr>
              <a:t>山，望</a:t>
            </a:r>
            <a:r>
              <a:rPr lang="zh-CN" altLang="en-US" sz="2600" b="1">
                <a:latin typeface="楷体" pitchFamily="49" charset="-122"/>
                <a:ea typeface="楷体" pitchFamily="49" charset="-122"/>
                <a:cs typeface="宋体" panose="02010600030101010101" pitchFamily="2" charset="-122"/>
              </a:rPr>
              <a:t>那</a:t>
            </a:r>
            <a:r>
              <a:rPr lang="zh-CN" altLang="en-US" sz="2600" b="1" smtClean="0">
                <a:latin typeface="楷体" pitchFamily="49" charset="-122"/>
                <a:ea typeface="楷体" pitchFamily="49" charset="-122"/>
                <a:cs typeface="宋体" panose="02010600030101010101" pitchFamily="2" charset="-122"/>
              </a:rPr>
              <a:t>山，一事无成</a:t>
            </a:r>
            <a:r>
              <a:rPr lang="zh-CN" altLang="en-US" sz="2600" b="1">
                <a:latin typeface="楷体" pitchFamily="49" charset="-122"/>
                <a:ea typeface="楷体" pitchFamily="49" charset="-122"/>
                <a:cs typeface="宋体" panose="02010600030101010101" pitchFamily="2" charset="-122"/>
              </a:rPr>
              <a:t>”、庄子“用志</a:t>
            </a:r>
            <a:r>
              <a:rPr lang="zh-CN" altLang="en-US" sz="2600" b="1" smtClean="0">
                <a:latin typeface="楷体" pitchFamily="49" charset="-122"/>
                <a:ea typeface="楷体" pitchFamily="49" charset="-122"/>
                <a:cs typeface="宋体" panose="02010600030101010101" pitchFamily="2" charset="-122"/>
              </a:rPr>
              <a:t>不分，乃</a:t>
            </a:r>
            <a:r>
              <a:rPr lang="zh-CN" altLang="en-US" sz="2600" b="1">
                <a:latin typeface="楷体" pitchFamily="49" charset="-122"/>
                <a:ea typeface="楷体" pitchFamily="49" charset="-122"/>
                <a:cs typeface="宋体" panose="02010600030101010101" pitchFamily="2" charset="-122"/>
              </a:rPr>
              <a:t>凝于神”及孔子“素其位而</a:t>
            </a:r>
            <a:r>
              <a:rPr lang="zh-CN" altLang="en-US" sz="2600" b="1" smtClean="0">
                <a:latin typeface="楷体" pitchFamily="49" charset="-122"/>
                <a:ea typeface="楷体" pitchFamily="49" charset="-122"/>
                <a:cs typeface="宋体" panose="02010600030101010101" pitchFamily="2" charset="-122"/>
              </a:rPr>
              <a:t>行，不愿</a:t>
            </a:r>
            <a:r>
              <a:rPr lang="zh-CN" altLang="en-US" sz="2600" b="1">
                <a:latin typeface="楷体" pitchFamily="49" charset="-122"/>
                <a:ea typeface="楷体" pitchFamily="49" charset="-122"/>
                <a:cs typeface="宋体" panose="02010600030101010101" pitchFamily="2" charset="-122"/>
              </a:rPr>
              <a:t>乎其外”</a:t>
            </a:r>
            <a:r>
              <a:rPr lang="zh-CN" altLang="en-US" sz="2600" b="1" smtClean="0">
                <a:latin typeface="楷体" pitchFamily="49" charset="-122"/>
                <a:ea typeface="楷体" pitchFamily="49" charset="-122"/>
                <a:cs typeface="宋体" panose="02010600030101010101" pitchFamily="2" charset="-122"/>
              </a:rPr>
              <a:t>为“敬业”</a:t>
            </a:r>
            <a:r>
              <a:rPr lang="zh-CN" altLang="en-US" sz="2600" b="1">
                <a:latin typeface="楷体" pitchFamily="49" charset="-122"/>
                <a:ea typeface="楷体" pitchFamily="49" charset="-122"/>
                <a:cs typeface="宋体" panose="02010600030101010101" pitchFamily="2" charset="-122"/>
              </a:rPr>
              <a:t>的论点</a:t>
            </a:r>
            <a:r>
              <a:rPr lang="zh-CN" altLang="en-US" sz="2600" b="1" smtClean="0">
                <a:latin typeface="楷体" pitchFamily="49" charset="-122"/>
                <a:ea typeface="楷体" pitchFamily="49" charset="-122"/>
                <a:cs typeface="宋体" panose="02010600030101010101" pitchFamily="2" charset="-122"/>
              </a:rPr>
              <a:t>作总结</a:t>
            </a:r>
            <a:r>
              <a:rPr lang="zh-CN" altLang="en-US" sz="2600" b="1">
                <a:latin typeface="楷体" pitchFamily="49" charset="-122"/>
                <a:ea typeface="楷体" pitchFamily="49" charset="-122"/>
                <a:cs typeface="宋体" panose="02010600030101010101" pitchFamily="2" charset="-122"/>
              </a:rPr>
              <a:t>。在论述“乐业”</a:t>
            </a:r>
            <a:r>
              <a:rPr lang="zh-CN" altLang="en-US" sz="2600" b="1" smtClean="0">
                <a:latin typeface="楷体" pitchFamily="49" charset="-122"/>
                <a:ea typeface="楷体" pitchFamily="49" charset="-122"/>
                <a:cs typeface="宋体" panose="02010600030101010101" pitchFamily="2" charset="-122"/>
              </a:rPr>
              <a:t>时，孔子</a:t>
            </a:r>
            <a:r>
              <a:rPr lang="zh-CN" altLang="en-US" sz="2600" b="1">
                <a:latin typeface="楷体" pitchFamily="49" charset="-122"/>
                <a:ea typeface="楷体" pitchFamily="49" charset="-122"/>
                <a:cs typeface="宋体" panose="02010600030101010101" pitchFamily="2" charset="-122"/>
              </a:rPr>
              <a:t>的“知之者不如好之</a:t>
            </a:r>
            <a:r>
              <a:rPr lang="zh-CN" altLang="en-US" sz="2600" b="1" smtClean="0">
                <a:latin typeface="楷体" pitchFamily="49" charset="-122"/>
                <a:ea typeface="楷体" pitchFamily="49" charset="-122"/>
                <a:cs typeface="宋体" panose="02010600030101010101" pitchFamily="2" charset="-122"/>
              </a:rPr>
              <a:t>者，好</a:t>
            </a:r>
            <a:r>
              <a:rPr lang="zh-CN" altLang="en-US" sz="2600" b="1">
                <a:latin typeface="楷体" pitchFamily="49" charset="-122"/>
                <a:ea typeface="楷体" pitchFamily="49" charset="-122"/>
                <a:cs typeface="宋体" panose="02010600030101010101" pitchFamily="2" charset="-122"/>
              </a:rPr>
              <a:t>之者不如乐之者”“其为人</a:t>
            </a:r>
            <a:r>
              <a:rPr lang="zh-CN" altLang="en-US" sz="2600" b="1" smtClean="0">
                <a:latin typeface="楷体" pitchFamily="49" charset="-122"/>
                <a:ea typeface="楷体" pitchFamily="49" charset="-122"/>
                <a:cs typeface="宋体" panose="02010600030101010101" pitchFamily="2" charset="-122"/>
              </a:rPr>
              <a:t>也，发愤忘食，乐以忘忧，不知</a:t>
            </a:r>
            <a:r>
              <a:rPr lang="zh-CN" altLang="en-US" sz="2600" b="1">
                <a:latin typeface="楷体" pitchFamily="49" charset="-122"/>
                <a:ea typeface="楷体" pitchFamily="49" charset="-122"/>
                <a:cs typeface="宋体" panose="02010600030101010101" pitchFamily="2" charset="-122"/>
              </a:rPr>
              <a:t>老之将至云尔”也穿插于论证过程</a:t>
            </a:r>
            <a:r>
              <a:rPr lang="zh-CN" altLang="en-US" sz="2600" b="1" smtClean="0">
                <a:latin typeface="楷体" pitchFamily="49" charset="-122"/>
                <a:ea typeface="楷体" pitchFamily="49" charset="-122"/>
                <a:cs typeface="宋体" panose="02010600030101010101" pitchFamily="2" charset="-122"/>
              </a:rPr>
              <a:t>中，</a:t>
            </a:r>
            <a:r>
              <a:rPr lang="zh-CN" altLang="en-US" sz="2600" b="1" smtClean="0">
                <a:latin typeface="楷体" pitchFamily="49" charset="-122"/>
                <a:ea typeface="楷体" pitchFamily="49" charset="-122"/>
                <a:cs typeface="宋体" panose="02010600030101010101" pitchFamily="2" charset="-122"/>
                <a:sym typeface="+mn-ea"/>
              </a:rPr>
              <a:t>这些</a:t>
            </a:r>
            <a:r>
              <a:rPr lang="zh-CN" altLang="en-US" sz="2600" b="1">
                <a:latin typeface="楷体" pitchFamily="49" charset="-122"/>
                <a:ea typeface="楷体" pitchFamily="49" charset="-122"/>
                <a:cs typeface="宋体" panose="02010600030101010101" pitchFamily="2" charset="-122"/>
                <a:sym typeface="+mn-ea"/>
              </a:rPr>
              <a:t>格言的引用增强了文章的说服力。文章论说过程中所举的例子也相当</a:t>
            </a:r>
            <a:r>
              <a:rPr lang="zh-CN" altLang="en-US" sz="2600" b="1" smtClean="0">
                <a:latin typeface="楷体" pitchFamily="49" charset="-122"/>
                <a:ea typeface="楷体" pitchFamily="49" charset="-122"/>
                <a:cs typeface="宋体" panose="02010600030101010101" pitchFamily="2" charset="-122"/>
                <a:sym typeface="+mn-ea"/>
              </a:rPr>
              <a:t>丰富，如</a:t>
            </a:r>
            <a:r>
              <a:rPr lang="zh-CN" altLang="en-US" sz="2600" b="1">
                <a:latin typeface="楷体" pitchFamily="49" charset="-122"/>
                <a:ea typeface="楷体" pitchFamily="49" charset="-122"/>
                <a:cs typeface="宋体" panose="02010600030101010101" pitchFamily="2" charset="-122"/>
                <a:sym typeface="+mn-ea"/>
              </a:rPr>
              <a:t>唐朝的百丈禅师每天都必须</a:t>
            </a:r>
            <a:r>
              <a:rPr lang="zh-CN" altLang="en-US" sz="2600" b="1" smtClean="0">
                <a:latin typeface="楷体" pitchFamily="49" charset="-122"/>
                <a:ea typeface="楷体" pitchFamily="49" charset="-122"/>
                <a:cs typeface="宋体" panose="02010600030101010101" pitchFamily="2" charset="-122"/>
                <a:sym typeface="+mn-ea"/>
              </a:rPr>
              <a:t>做事，否则</a:t>
            </a:r>
            <a:r>
              <a:rPr lang="zh-CN" altLang="en-US" sz="2600" b="1">
                <a:latin typeface="楷体" pitchFamily="49" charset="-122"/>
                <a:ea typeface="楷体" pitchFamily="49" charset="-122"/>
                <a:cs typeface="宋体" panose="02010600030101010101" pitchFamily="2" charset="-122"/>
                <a:sym typeface="+mn-ea"/>
              </a:rPr>
              <a:t>他那一天就不肯吃饭的</a:t>
            </a:r>
            <a:r>
              <a:rPr lang="zh-CN" altLang="en-US" sz="2600" b="1" smtClean="0">
                <a:latin typeface="楷体" pitchFamily="49" charset="-122"/>
                <a:ea typeface="楷体" pitchFamily="49" charset="-122"/>
                <a:cs typeface="宋体" panose="02010600030101010101" pitchFamily="2" charset="-122"/>
                <a:sym typeface="+mn-ea"/>
              </a:rPr>
              <a:t>故事；又</a:t>
            </a:r>
            <a:r>
              <a:rPr lang="zh-CN" altLang="en-US" sz="2600" b="1">
                <a:latin typeface="楷体" pitchFamily="49" charset="-122"/>
                <a:ea typeface="楷体" pitchFamily="49" charset="-122"/>
                <a:cs typeface="宋体" panose="02010600030101010101" pitchFamily="2" charset="-122"/>
                <a:sym typeface="+mn-ea"/>
              </a:rPr>
              <a:t>如佝偻丈人承蜩的故事等</a:t>
            </a:r>
            <a:r>
              <a:rPr lang="zh-CN" altLang="en-US" sz="2600" b="1" smtClean="0">
                <a:latin typeface="楷体" pitchFamily="49" charset="-122"/>
                <a:ea typeface="楷体" pitchFamily="49" charset="-122"/>
                <a:cs typeface="宋体" panose="02010600030101010101" pitchFamily="2" charset="-122"/>
                <a:sym typeface="+mn-ea"/>
              </a:rPr>
              <a:t>。</a:t>
            </a:r>
            <a:endParaRPr lang="zh-CN" altLang="en-US" sz="2600" b="1">
              <a:latin typeface="楷体" pitchFamily="49" charset="-122"/>
              <a:ea typeface="楷体" pitchFamily="49" charset="-122"/>
              <a:cs typeface="宋体" panose="0201060003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9" name="矩形 2"/>
          <p:cNvSpPr>
            <a:spLocks noChangeArrowheads="1"/>
          </p:cNvSpPr>
          <p:nvPr/>
        </p:nvSpPr>
        <p:spPr bwMode="auto">
          <a:xfrm>
            <a:off x="1061610" y="721611"/>
            <a:ext cx="5943449" cy="553995"/>
          </a:xfrm>
          <a:prstGeom prst="rect">
            <a:avLst/>
          </a:prstGeom>
          <a:noFill/>
          <a:ln w="9525">
            <a:noFill/>
            <a:miter lim="800000"/>
          </a:ln>
        </p:spPr>
        <p:txBody>
          <a:bodyPr wrap="none" lIns="91438" tIns="45719" rIns="91438" bIns="45719">
            <a:spAutoFit/>
          </a:bodyPr>
          <a:lstStyle/>
          <a:p>
            <a:r>
              <a:rPr lang="zh-CN" altLang="en-US" sz="2800">
                <a:solidFill>
                  <a:srgbClr val="FF0000"/>
                </a:solidFill>
                <a:latin typeface="黑体" panose="02010609060101010101" pitchFamily="49" charset="-122"/>
                <a:ea typeface="黑体" panose="02010609060101010101" pitchFamily="49" charset="-122"/>
              </a:rPr>
              <a:t>❸</a:t>
            </a:r>
            <a:r>
              <a:rPr lang="zh-CN" altLang="en-US" sz="3000">
                <a:solidFill>
                  <a:srgbClr val="3333FF"/>
                </a:solidFill>
                <a:latin typeface="黑体" panose="02010609060101010101" pitchFamily="49" charset="-122"/>
                <a:ea typeface="黑体" panose="02010609060101010101" pitchFamily="49" charset="-122"/>
                <a:cs typeface="宋体" panose="02010600030101010101" pitchFamily="2" charset="-122"/>
              </a:rPr>
              <a:t>语言</a:t>
            </a:r>
            <a:r>
              <a:rPr lang="zh-CN" altLang="en-US" sz="3000" smtClean="0">
                <a:solidFill>
                  <a:srgbClr val="3333FF"/>
                </a:solidFill>
                <a:latin typeface="黑体" panose="02010609060101010101" pitchFamily="49" charset="-122"/>
                <a:ea typeface="黑体" panose="02010609060101010101" pitchFamily="49" charset="-122"/>
                <a:cs typeface="宋体" panose="02010600030101010101" pitchFamily="2" charset="-122"/>
              </a:rPr>
              <a:t>通俗易懂，凸</a:t>
            </a:r>
            <a:r>
              <a:rPr lang="zh-CN" altLang="en-US" sz="3000">
                <a:solidFill>
                  <a:srgbClr val="3333FF"/>
                </a:solidFill>
                <a:latin typeface="黑体" panose="02010609060101010101" pitchFamily="49" charset="-122"/>
                <a:ea typeface="黑体" panose="02010609060101010101" pitchFamily="49" charset="-122"/>
                <a:cs typeface="宋体" panose="02010600030101010101" pitchFamily="2" charset="-122"/>
              </a:rPr>
              <a:t>显演讲特色。</a:t>
            </a:r>
            <a:endParaRPr lang="en-US" altLang="zh-CN" sz="2800">
              <a:solidFill>
                <a:srgbClr val="3333FF"/>
              </a:solidFill>
              <a:latin typeface="黑体" panose="02010609060101010101" pitchFamily="49" charset="-122"/>
              <a:ea typeface="黑体" panose="02010609060101010101" pitchFamily="49" charset="-122"/>
            </a:endParaRPr>
          </a:p>
        </p:txBody>
      </p:sp>
      <p:sp>
        <p:nvSpPr>
          <p:cNvPr id="7" name="TextBox 6"/>
          <p:cNvSpPr txBox="1"/>
          <p:nvPr/>
        </p:nvSpPr>
        <p:spPr>
          <a:xfrm>
            <a:off x="485546" y="1347614"/>
            <a:ext cx="8406934" cy="3430170"/>
          </a:xfrm>
          <a:prstGeom prst="rect">
            <a:avLst/>
          </a:prstGeom>
          <a:noFill/>
          <a:ln w="9525">
            <a:noFill/>
          </a:ln>
        </p:spPr>
        <p:txBody>
          <a:bodyPr wrap="square" lIns="68580" tIns="34290" rIns="68580" bIns="34290">
            <a:spAutoFit/>
          </a:bodyPr>
          <a:lstStyle/>
          <a:p>
            <a:pPr>
              <a:lnSpc>
                <a:spcPct val="120000"/>
              </a:lnSpc>
            </a:pPr>
            <a:r>
              <a:rPr lang="zh-CN" altLang="en-US" sz="2600" b="1">
                <a:latin typeface="楷体" pitchFamily="49" charset="-122"/>
                <a:ea typeface="楷体" pitchFamily="49" charset="-122"/>
                <a:cs typeface="楷体_GB2312" panose="02010609030101010101" pitchFamily="49" charset="-122"/>
              </a:rPr>
              <a:t>    这是一篇演讲</a:t>
            </a:r>
            <a:r>
              <a:rPr lang="zh-CN" altLang="en-US" sz="2600" b="1" smtClean="0">
                <a:latin typeface="楷体" pitchFamily="49" charset="-122"/>
                <a:ea typeface="楷体" pitchFamily="49" charset="-122"/>
                <a:cs typeface="楷体_GB2312" panose="02010609030101010101" pitchFamily="49" charset="-122"/>
              </a:rPr>
              <a:t>词，作者</a:t>
            </a:r>
            <a:r>
              <a:rPr lang="zh-CN" altLang="en-US" sz="2600" b="1">
                <a:latin typeface="楷体" pitchFamily="49" charset="-122"/>
                <a:ea typeface="楷体" pitchFamily="49" charset="-122"/>
                <a:cs typeface="楷体_GB2312" panose="02010609030101010101" pitchFamily="49" charset="-122"/>
              </a:rPr>
              <a:t>非常注意结合演讲时的情境和听众交流。</a:t>
            </a:r>
            <a:r>
              <a:rPr lang="zh-CN" altLang="en-US" sz="2600" b="1" smtClean="0">
                <a:latin typeface="楷体" pitchFamily="49" charset="-122"/>
                <a:ea typeface="楷体" pitchFamily="49" charset="-122"/>
                <a:cs typeface="楷体_GB2312" panose="02010609030101010101" pitchFamily="49" charset="-122"/>
              </a:rPr>
              <a:t>例如：“</a:t>
            </a:r>
            <a:r>
              <a:rPr lang="zh-CN" altLang="en-US" sz="2600" b="1">
                <a:latin typeface="楷体" pitchFamily="49" charset="-122"/>
                <a:ea typeface="楷体" pitchFamily="49" charset="-122"/>
                <a:cs typeface="楷体_GB2312" panose="02010609030101010101" pitchFamily="49" charset="-122"/>
              </a:rPr>
              <a:t>今日大热天</a:t>
            </a:r>
            <a:r>
              <a:rPr lang="zh-CN" altLang="en-US" sz="2600" b="1" smtClean="0">
                <a:latin typeface="楷体" pitchFamily="49" charset="-122"/>
                <a:ea typeface="楷体" pitchFamily="49" charset="-122"/>
                <a:cs typeface="楷体_GB2312" panose="02010609030101010101" pitchFamily="49" charset="-122"/>
              </a:rPr>
              <a:t>气，我</a:t>
            </a:r>
            <a:r>
              <a:rPr lang="zh-CN" altLang="en-US" sz="2600" b="1">
                <a:latin typeface="楷体" pitchFamily="49" charset="-122"/>
                <a:ea typeface="楷体" pitchFamily="49" charset="-122"/>
                <a:cs typeface="楷体_GB2312" panose="02010609030101010101" pitchFamily="49" charset="-122"/>
              </a:rPr>
              <a:t>在这里喊破喉咙</a:t>
            </a:r>
            <a:r>
              <a:rPr lang="zh-CN" altLang="en-US" sz="2600" b="1" smtClean="0">
                <a:latin typeface="楷体" pitchFamily="49" charset="-122"/>
                <a:ea typeface="楷体" pitchFamily="49" charset="-122"/>
                <a:cs typeface="楷体_GB2312" panose="02010609030101010101" pitchFamily="49" charset="-122"/>
              </a:rPr>
              <a:t>来讲，诸君</a:t>
            </a:r>
            <a:r>
              <a:rPr lang="zh-CN" altLang="en-US" sz="2600" b="1">
                <a:latin typeface="楷体" pitchFamily="49" charset="-122"/>
                <a:ea typeface="楷体" pitchFamily="49" charset="-122"/>
                <a:cs typeface="楷体_GB2312" panose="02010609030101010101" pitchFamily="49" charset="-122"/>
              </a:rPr>
              <a:t>扯直耳朵来</a:t>
            </a:r>
            <a:r>
              <a:rPr lang="zh-CN" altLang="en-US" sz="2600" b="1" smtClean="0">
                <a:latin typeface="楷体" pitchFamily="49" charset="-122"/>
                <a:ea typeface="楷体" pitchFamily="49" charset="-122"/>
                <a:cs typeface="楷体_GB2312" panose="02010609030101010101" pitchFamily="49" charset="-122"/>
              </a:rPr>
              <a:t>听，有些</a:t>
            </a:r>
            <a:r>
              <a:rPr lang="zh-CN" altLang="en-US" sz="2600" b="1">
                <a:latin typeface="楷体" pitchFamily="49" charset="-122"/>
                <a:ea typeface="楷体" pitchFamily="49" charset="-122"/>
                <a:cs typeface="楷体_GB2312" panose="02010609030101010101" pitchFamily="49" charset="-122"/>
              </a:rPr>
              <a:t>人看着我们好</a:t>
            </a:r>
            <a:r>
              <a:rPr lang="zh-CN" altLang="en-US" sz="2600" b="1" smtClean="0">
                <a:latin typeface="楷体" pitchFamily="49" charset="-122"/>
                <a:ea typeface="楷体" pitchFamily="49" charset="-122"/>
                <a:cs typeface="楷体_GB2312" panose="02010609030101010101" pitchFamily="49" charset="-122"/>
              </a:rPr>
              <a:t>苦；翻过来，倘若</a:t>
            </a:r>
            <a:r>
              <a:rPr lang="zh-CN" altLang="en-US" sz="2600" b="1">
                <a:latin typeface="楷体" pitchFamily="49" charset="-122"/>
                <a:ea typeface="楷体" pitchFamily="49" charset="-122"/>
                <a:cs typeface="楷体_GB2312" panose="02010609030101010101" pitchFamily="49" charset="-122"/>
              </a:rPr>
              <a:t>我们去赌钱去吃</a:t>
            </a:r>
            <a:r>
              <a:rPr lang="zh-CN" altLang="en-US" sz="2600" b="1" smtClean="0">
                <a:latin typeface="楷体" pitchFamily="49" charset="-122"/>
                <a:ea typeface="楷体" pitchFamily="49" charset="-122"/>
                <a:cs typeface="楷体_GB2312" panose="02010609030101010101" pitchFamily="49" charset="-122"/>
              </a:rPr>
              <a:t>酒，还</a:t>
            </a:r>
            <a:r>
              <a:rPr lang="zh-CN" altLang="en-US" sz="2600" b="1">
                <a:latin typeface="楷体" pitchFamily="49" charset="-122"/>
                <a:ea typeface="楷体" pitchFamily="49" charset="-122"/>
                <a:cs typeface="楷体_GB2312" panose="02010609030101010101" pitchFamily="49" charset="-122"/>
              </a:rPr>
              <a:t>不是一样在淘神</a:t>
            </a:r>
            <a:r>
              <a:rPr lang="zh-CN" altLang="en-US" sz="2600" b="1" smtClean="0">
                <a:latin typeface="楷体" pitchFamily="49" charset="-122"/>
                <a:ea typeface="楷体" pitchFamily="49" charset="-122"/>
                <a:cs typeface="楷体_GB2312" panose="02010609030101010101" pitchFamily="49" charset="-122"/>
              </a:rPr>
              <a:t>费力？”</a:t>
            </a:r>
            <a:r>
              <a:rPr lang="zh-CN" altLang="en-US" sz="2600" b="1">
                <a:latin typeface="楷体" pitchFamily="49" charset="-122"/>
                <a:ea typeface="楷体" pitchFamily="49" charset="-122"/>
                <a:cs typeface="楷体_GB2312" panose="02010609030101010101" pitchFamily="49" charset="-122"/>
              </a:rPr>
              <a:t>演讲</a:t>
            </a:r>
            <a:r>
              <a:rPr lang="zh-CN" altLang="en-US" sz="2600" b="1" smtClean="0">
                <a:latin typeface="楷体" pitchFamily="49" charset="-122"/>
                <a:ea typeface="楷体" pitchFamily="49" charset="-122"/>
                <a:cs typeface="楷体_GB2312" panose="02010609030101010101" pitchFamily="49" charset="-122"/>
              </a:rPr>
              <a:t>最后，</a:t>
            </a:r>
            <a:r>
              <a:rPr lang="en-US" altLang="zh-CN" sz="2600" b="1" smtClean="0">
                <a:latin typeface="楷体" pitchFamily="49" charset="-122"/>
                <a:ea typeface="楷体" pitchFamily="49" charset="-122"/>
                <a:cs typeface="楷体_GB2312" panose="02010609030101010101" pitchFamily="49" charset="-122"/>
              </a:rPr>
              <a:t>“</a:t>
            </a:r>
            <a:r>
              <a:rPr lang="zh-CN" altLang="en-US" sz="2600" b="1">
                <a:latin typeface="楷体" pitchFamily="49" charset="-122"/>
                <a:ea typeface="楷体" pitchFamily="49" charset="-122"/>
                <a:cs typeface="楷体_GB2312" panose="02010609030101010101" pitchFamily="49" charset="-122"/>
              </a:rPr>
              <a:t>我</a:t>
            </a:r>
            <a:r>
              <a:rPr lang="zh-CN" altLang="en-US" sz="2600" b="1" smtClean="0">
                <a:latin typeface="楷体" pitchFamily="49" charset="-122"/>
                <a:ea typeface="楷体" pitchFamily="49" charset="-122"/>
                <a:cs typeface="楷体_GB2312" panose="02010609030101010101" pitchFamily="49" charset="-122"/>
              </a:rPr>
              <a:t>盼</a:t>
            </a:r>
            <a:r>
              <a:rPr lang="zh-CN" altLang="en-US" sz="2600" b="1">
                <a:latin typeface="楷体" pitchFamily="49" charset="-122"/>
                <a:ea typeface="楷体" pitchFamily="49" charset="-122"/>
                <a:cs typeface="楷体_GB2312" panose="02010609030101010101" pitchFamily="49" charset="-122"/>
              </a:rPr>
              <a:t>望诸君和我一同</a:t>
            </a:r>
            <a:r>
              <a:rPr lang="zh-CN" altLang="en-US" sz="2600" b="1" smtClean="0">
                <a:latin typeface="楷体" pitchFamily="49" charset="-122"/>
                <a:ea typeface="楷体" pitchFamily="49" charset="-122"/>
                <a:cs typeface="楷体_GB2312" panose="02010609030101010101" pitchFamily="49" charset="-122"/>
              </a:rPr>
              <a:t>受用”</a:t>
            </a:r>
            <a:r>
              <a:rPr lang="zh-CN" altLang="en-US" sz="2600" b="1">
                <a:latin typeface="楷体" pitchFamily="49" charset="-122"/>
                <a:ea typeface="楷体" pitchFamily="49" charset="-122"/>
                <a:cs typeface="楷体_GB2312" panose="02010609030101010101" pitchFamily="49" charset="-122"/>
                <a:sym typeface="+mn-ea"/>
              </a:rPr>
              <a:t>更是对听众直接的心灵诉求。这些都把自己要表达的意思与现场实际紧密联系了</a:t>
            </a:r>
            <a:r>
              <a:rPr lang="zh-CN" altLang="en-US" sz="2600" b="1" smtClean="0">
                <a:latin typeface="楷体" pitchFamily="49" charset="-122"/>
                <a:ea typeface="楷体" pitchFamily="49" charset="-122"/>
                <a:cs typeface="楷体_GB2312" panose="02010609030101010101" pitchFamily="49" charset="-122"/>
                <a:sym typeface="+mn-ea"/>
              </a:rPr>
              <a:t>起来，有利于</a:t>
            </a:r>
            <a:r>
              <a:rPr lang="zh-CN" altLang="en-US" sz="2600" b="1">
                <a:latin typeface="楷体" pitchFamily="49" charset="-122"/>
                <a:ea typeface="楷体" pitchFamily="49" charset="-122"/>
                <a:cs typeface="楷体_GB2312" panose="02010609030101010101" pitchFamily="49" charset="-122"/>
                <a:sym typeface="+mn-ea"/>
              </a:rPr>
              <a:t>引起听众的注意和思考。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751880" y="1642586"/>
            <a:ext cx="553998" cy="2102168"/>
          </a:xfrm>
          <a:prstGeom prst="rect">
            <a:avLst/>
          </a:prstGeom>
          <a:noFill/>
        </p:spPr>
        <p:txBody>
          <a:bodyPr vert="eaVert" wrap="square" lIns="68580" tIns="34290" rIns="68580" bIns="34290" rtlCol="0">
            <a:spAutoFit/>
          </a:bodyPr>
          <a:lstStyle/>
          <a:p>
            <a:r>
              <a:rPr lang="zh-CN" altLang="en-US" sz="2700" b="1">
                <a:solidFill>
                  <a:srgbClr val="FF0000"/>
                </a:solidFill>
              </a:rPr>
              <a:t>敬业与乐业</a:t>
            </a:r>
          </a:p>
        </p:txBody>
      </p:sp>
      <p:sp>
        <p:nvSpPr>
          <p:cNvPr id="6" name="左大括号 5"/>
          <p:cNvSpPr/>
          <p:nvPr/>
        </p:nvSpPr>
        <p:spPr>
          <a:xfrm>
            <a:off x="1487805" y="1084898"/>
            <a:ext cx="302895" cy="2973705"/>
          </a:xfrm>
          <a:prstGeom prst="leftBrace">
            <a:avLst>
              <a:gd name="adj1" fmla="val 69489"/>
              <a:gd name="adj2" fmla="val 50705"/>
            </a:avLst>
          </a:prstGeom>
        </p:spPr>
        <p:style>
          <a:lnRef idx="3">
            <a:schemeClr val="accent5"/>
          </a:lnRef>
          <a:fillRef idx="0">
            <a:schemeClr val="accent5"/>
          </a:fillRef>
          <a:effectRef idx="2">
            <a:schemeClr val="accent5"/>
          </a:effectRef>
          <a:fontRef idx="minor">
            <a:schemeClr val="tx1"/>
          </a:fontRef>
        </p:style>
        <p:txBody>
          <a:bodyPr lIns="68580" tIns="34290" rIns="68580" bIns="34290" anchor="ctr"/>
          <a:lstStyle/>
          <a:p>
            <a:pPr algn="ctr">
              <a:defRPr/>
            </a:pPr>
            <a:endParaRPr lang="zh-CN" altLang="en-US" sz="2100"/>
          </a:p>
        </p:txBody>
      </p:sp>
      <p:sp>
        <p:nvSpPr>
          <p:cNvPr id="7" name="文本框 3"/>
          <p:cNvSpPr txBox="1"/>
          <p:nvPr/>
        </p:nvSpPr>
        <p:spPr>
          <a:xfrm>
            <a:off x="1820228" y="918210"/>
            <a:ext cx="5503545" cy="407804"/>
          </a:xfrm>
          <a:prstGeom prst="rect">
            <a:avLst/>
          </a:prstGeom>
          <a:noFill/>
        </p:spPr>
        <p:txBody>
          <a:bodyPr wrap="square" lIns="68580" tIns="34290" rIns="68580" bIns="34290" rtlCol="0">
            <a:spAutoFit/>
          </a:bodyPr>
          <a:lstStyle/>
          <a:p>
            <a:r>
              <a:rPr lang="zh-CN" altLang="en-US" sz="2200" b="1">
                <a:latin typeface="楷体" pitchFamily="49" charset="-122"/>
                <a:ea typeface="楷体" pitchFamily="49" charset="-122"/>
              </a:rPr>
              <a:t>提出</a:t>
            </a:r>
            <a:r>
              <a:rPr lang="zh-CN" altLang="en-US" sz="2200" b="1" smtClean="0">
                <a:latin typeface="楷体" pitchFamily="49" charset="-122"/>
                <a:ea typeface="楷体" pitchFamily="49" charset="-122"/>
              </a:rPr>
              <a:t>论点：敬业</a:t>
            </a:r>
            <a:r>
              <a:rPr lang="zh-CN" altLang="en-US" sz="2200" b="1">
                <a:latin typeface="楷体" pitchFamily="49" charset="-122"/>
                <a:ea typeface="楷体" pitchFamily="49" charset="-122"/>
              </a:rPr>
              <a:t>乐业是人类生活的不二法门。</a:t>
            </a:r>
          </a:p>
        </p:txBody>
      </p:sp>
      <p:sp>
        <p:nvSpPr>
          <p:cNvPr id="8" name="文本框 4"/>
          <p:cNvSpPr txBox="1"/>
          <p:nvPr/>
        </p:nvSpPr>
        <p:spPr>
          <a:xfrm>
            <a:off x="1820227" y="2214087"/>
            <a:ext cx="738188" cy="746358"/>
          </a:xfrm>
          <a:prstGeom prst="rect">
            <a:avLst/>
          </a:prstGeom>
          <a:noFill/>
        </p:spPr>
        <p:txBody>
          <a:bodyPr wrap="square" lIns="68580" tIns="34290" rIns="68580" bIns="34290" rtlCol="0">
            <a:spAutoFit/>
          </a:bodyPr>
          <a:lstStyle/>
          <a:p>
            <a:r>
              <a:rPr lang="zh-CN" altLang="en-US" sz="2200" b="1">
                <a:latin typeface="楷体" pitchFamily="49" charset="-122"/>
                <a:ea typeface="楷体" pitchFamily="49" charset="-122"/>
              </a:rPr>
              <a:t>分析</a:t>
            </a:r>
          </a:p>
          <a:p>
            <a:r>
              <a:rPr lang="zh-CN" altLang="en-US" sz="2200" b="1">
                <a:latin typeface="楷体" pitchFamily="49" charset="-122"/>
                <a:ea typeface="楷体" pitchFamily="49" charset="-122"/>
              </a:rPr>
              <a:t>论证</a:t>
            </a:r>
          </a:p>
        </p:txBody>
      </p:sp>
      <p:sp>
        <p:nvSpPr>
          <p:cNvPr id="9" name="文本框 5"/>
          <p:cNvSpPr txBox="1"/>
          <p:nvPr/>
        </p:nvSpPr>
        <p:spPr>
          <a:xfrm>
            <a:off x="1790700" y="3744754"/>
            <a:ext cx="767715" cy="746358"/>
          </a:xfrm>
          <a:prstGeom prst="rect">
            <a:avLst/>
          </a:prstGeom>
          <a:noFill/>
        </p:spPr>
        <p:txBody>
          <a:bodyPr wrap="square" lIns="68580" tIns="34290" rIns="68580" bIns="34290" rtlCol="0">
            <a:spAutoFit/>
          </a:bodyPr>
          <a:lstStyle/>
          <a:p>
            <a:r>
              <a:rPr lang="zh-CN" altLang="en-US" sz="2200" b="1">
                <a:latin typeface="楷体" pitchFamily="49" charset="-122"/>
                <a:ea typeface="楷体" pitchFamily="49" charset="-122"/>
              </a:rPr>
              <a:t>总结勉励</a:t>
            </a:r>
          </a:p>
        </p:txBody>
      </p:sp>
      <p:sp>
        <p:nvSpPr>
          <p:cNvPr id="10" name="TextBox 9"/>
          <p:cNvSpPr txBox="1"/>
          <p:nvPr/>
        </p:nvSpPr>
        <p:spPr>
          <a:xfrm>
            <a:off x="2884170" y="1483519"/>
            <a:ext cx="5278755" cy="407804"/>
          </a:xfrm>
          <a:prstGeom prst="rect">
            <a:avLst/>
          </a:prstGeom>
          <a:noFill/>
          <a:ln w="9525">
            <a:noFill/>
          </a:ln>
        </p:spPr>
        <p:txBody>
          <a:bodyPr wrap="square" lIns="68580" tIns="34290" rIns="68580" bIns="34290">
            <a:spAutoFit/>
          </a:bodyPr>
          <a:lstStyle/>
          <a:p>
            <a:pPr eaLnBrk="1" hangingPunct="1"/>
            <a:r>
              <a:rPr lang="zh-CN" altLang="en-US" sz="2200" b="1">
                <a:latin typeface="楷体" pitchFamily="49" charset="-122"/>
                <a:ea typeface="楷体" pitchFamily="49" charset="-122"/>
                <a:cs typeface="楷体_GB2312" panose="02010609030101010101" pitchFamily="49" charset="-122"/>
              </a:rPr>
              <a:t>有</a:t>
            </a:r>
            <a:r>
              <a:rPr lang="zh-CN" altLang="en-US" sz="2200" b="1" smtClean="0">
                <a:latin typeface="楷体" pitchFamily="49" charset="-122"/>
                <a:ea typeface="楷体" pitchFamily="49" charset="-122"/>
                <a:cs typeface="楷体_GB2312" panose="02010609030101010101" pitchFamily="49" charset="-122"/>
              </a:rPr>
              <a:t>业：层层深入，阐述</a:t>
            </a:r>
            <a:r>
              <a:rPr lang="zh-CN" altLang="en-US" sz="2200" b="1">
                <a:latin typeface="楷体" pitchFamily="49" charset="-122"/>
                <a:ea typeface="楷体" pitchFamily="49" charset="-122"/>
                <a:cs typeface="楷体_GB2312" panose="02010609030101010101" pitchFamily="49" charset="-122"/>
              </a:rPr>
              <a:t>“有业之必要”</a:t>
            </a:r>
          </a:p>
        </p:txBody>
      </p:sp>
      <p:sp>
        <p:nvSpPr>
          <p:cNvPr id="13" name="TextBox 12"/>
          <p:cNvSpPr txBox="1"/>
          <p:nvPr/>
        </p:nvSpPr>
        <p:spPr>
          <a:xfrm>
            <a:off x="2957036" y="2374582"/>
            <a:ext cx="4063236" cy="407804"/>
          </a:xfrm>
          <a:prstGeom prst="rect">
            <a:avLst/>
          </a:prstGeom>
          <a:noFill/>
          <a:ln w="9525">
            <a:noFill/>
          </a:ln>
        </p:spPr>
        <p:txBody>
          <a:bodyPr wrap="square" lIns="68580" tIns="34290" rIns="68580" bIns="34290">
            <a:spAutoFit/>
          </a:bodyPr>
          <a:lstStyle/>
          <a:p>
            <a:pPr eaLnBrk="1" hangingPunct="1"/>
            <a:r>
              <a:rPr lang="zh-CN" altLang="en-US" sz="2200" b="1" smtClean="0">
                <a:latin typeface="楷体" pitchFamily="49" charset="-122"/>
                <a:ea typeface="楷体" pitchFamily="49" charset="-122"/>
                <a:cs typeface="楷体_GB2312" panose="02010609030101010101" pitchFamily="49" charset="-122"/>
              </a:rPr>
              <a:t>敬业：有理有据，教</a:t>
            </a:r>
            <a:r>
              <a:rPr lang="zh-CN" altLang="en-US" sz="2200" b="1">
                <a:latin typeface="楷体" pitchFamily="49" charset="-122"/>
                <a:ea typeface="楷体" pitchFamily="49" charset="-122"/>
                <a:cs typeface="楷体_GB2312" panose="02010609030101010101" pitchFamily="49" charset="-122"/>
              </a:rPr>
              <a:t>人“敬业”</a:t>
            </a:r>
          </a:p>
        </p:txBody>
      </p:sp>
      <p:sp>
        <p:nvSpPr>
          <p:cNvPr id="14" name="TextBox 13"/>
          <p:cNvSpPr txBox="1"/>
          <p:nvPr/>
        </p:nvSpPr>
        <p:spPr>
          <a:xfrm>
            <a:off x="2957036" y="3133011"/>
            <a:ext cx="4063236" cy="407804"/>
          </a:xfrm>
          <a:prstGeom prst="rect">
            <a:avLst/>
          </a:prstGeom>
          <a:noFill/>
          <a:ln w="9525">
            <a:noFill/>
          </a:ln>
        </p:spPr>
        <p:txBody>
          <a:bodyPr wrap="square" lIns="68580" tIns="34290" rIns="68580" bIns="34290">
            <a:spAutoFit/>
          </a:bodyPr>
          <a:lstStyle/>
          <a:p>
            <a:pPr eaLnBrk="1" hangingPunct="1"/>
            <a:r>
              <a:rPr lang="zh-CN" altLang="en-US" sz="2200" b="1" smtClean="0">
                <a:latin typeface="楷体" pitchFamily="49" charset="-122"/>
                <a:ea typeface="楷体" pitchFamily="49" charset="-122"/>
                <a:cs typeface="楷体_GB2312" panose="02010609030101010101" pitchFamily="49" charset="-122"/>
              </a:rPr>
              <a:t>乐业：语重心长，劝</a:t>
            </a:r>
            <a:r>
              <a:rPr lang="zh-CN" altLang="en-US" sz="2200" b="1">
                <a:latin typeface="楷体" pitchFamily="49" charset="-122"/>
                <a:ea typeface="楷体" pitchFamily="49" charset="-122"/>
                <a:cs typeface="楷体_GB2312" panose="02010609030101010101" pitchFamily="49" charset="-122"/>
              </a:rPr>
              <a:t>人“乐业”</a:t>
            </a:r>
          </a:p>
        </p:txBody>
      </p:sp>
      <p:sp>
        <p:nvSpPr>
          <p:cNvPr id="15" name="左大括号 14"/>
          <p:cNvSpPr/>
          <p:nvPr/>
        </p:nvSpPr>
        <p:spPr>
          <a:xfrm>
            <a:off x="2558415" y="1765459"/>
            <a:ext cx="325755" cy="1611630"/>
          </a:xfrm>
          <a:prstGeom prst="leftBrace">
            <a:avLst>
              <a:gd name="adj1" fmla="val 69489"/>
              <a:gd name="adj2" fmla="val 50705"/>
            </a:avLst>
          </a:prstGeom>
        </p:spPr>
        <p:style>
          <a:lnRef idx="3">
            <a:schemeClr val="accent5"/>
          </a:lnRef>
          <a:fillRef idx="0">
            <a:schemeClr val="accent5"/>
          </a:fillRef>
          <a:effectRef idx="2">
            <a:schemeClr val="accent5"/>
          </a:effectRef>
          <a:fontRef idx="minor">
            <a:schemeClr val="tx1"/>
          </a:fontRef>
        </p:style>
        <p:txBody>
          <a:bodyPr lIns="68580" tIns="34290" rIns="68580" bIns="34290" anchor="ctr"/>
          <a:lstStyle/>
          <a:p>
            <a:pPr algn="ctr">
              <a:defRPr/>
            </a:pPr>
            <a:endParaRPr lang="zh-CN" altLang="en-US" sz="2100"/>
          </a:p>
        </p:txBody>
      </p:sp>
      <p:sp>
        <p:nvSpPr>
          <p:cNvPr id="16" name="TextBox 15"/>
          <p:cNvSpPr txBox="1"/>
          <p:nvPr/>
        </p:nvSpPr>
        <p:spPr>
          <a:xfrm>
            <a:off x="2884170" y="3666649"/>
            <a:ext cx="2104483" cy="407804"/>
          </a:xfrm>
          <a:prstGeom prst="rect">
            <a:avLst/>
          </a:prstGeom>
          <a:noFill/>
          <a:ln w="9525">
            <a:noFill/>
          </a:ln>
        </p:spPr>
        <p:txBody>
          <a:bodyPr wrap="square" lIns="68580" tIns="34290" rIns="68580" bIns="34290">
            <a:spAutoFit/>
          </a:bodyPr>
          <a:lstStyle/>
          <a:p>
            <a:pPr eaLnBrk="1" hangingPunct="1"/>
            <a:r>
              <a:rPr lang="zh-CN" altLang="en-US" sz="2200" b="1" smtClean="0">
                <a:latin typeface="楷体" pitchFamily="49" charset="-122"/>
                <a:ea typeface="楷体" pitchFamily="49" charset="-122"/>
              </a:rPr>
              <a:t>敬业：责任心</a:t>
            </a:r>
            <a:endParaRPr lang="zh-CN" altLang="en-US" sz="2200" b="1">
              <a:latin typeface="楷体" pitchFamily="49" charset="-122"/>
              <a:ea typeface="楷体" pitchFamily="49" charset="-122"/>
            </a:endParaRPr>
          </a:p>
        </p:txBody>
      </p:sp>
      <p:sp>
        <p:nvSpPr>
          <p:cNvPr id="17" name="TextBox 16"/>
          <p:cNvSpPr txBox="1"/>
          <p:nvPr/>
        </p:nvSpPr>
        <p:spPr>
          <a:xfrm>
            <a:off x="2884171" y="4297919"/>
            <a:ext cx="1813322" cy="407804"/>
          </a:xfrm>
          <a:prstGeom prst="rect">
            <a:avLst/>
          </a:prstGeom>
          <a:noFill/>
          <a:ln w="9525">
            <a:noFill/>
          </a:ln>
        </p:spPr>
        <p:txBody>
          <a:bodyPr lIns="68580" tIns="34290" rIns="68580" bIns="34290">
            <a:spAutoFit/>
          </a:bodyPr>
          <a:lstStyle/>
          <a:p>
            <a:pPr eaLnBrk="1" hangingPunct="1"/>
            <a:r>
              <a:rPr lang="zh-CN" altLang="en-US" sz="2200" b="1" smtClean="0">
                <a:latin typeface="楷体" pitchFamily="49" charset="-122"/>
                <a:ea typeface="楷体" pitchFamily="49" charset="-122"/>
              </a:rPr>
              <a:t>乐业：趣味</a:t>
            </a:r>
            <a:endParaRPr lang="zh-CN" altLang="en-US" sz="2200" b="1">
              <a:latin typeface="楷体" pitchFamily="49" charset="-122"/>
              <a:ea typeface="楷体" pitchFamily="49" charset="-122"/>
            </a:endParaRPr>
          </a:p>
        </p:txBody>
      </p:sp>
      <p:sp>
        <p:nvSpPr>
          <p:cNvPr id="18" name="左大括号 17"/>
          <p:cNvSpPr/>
          <p:nvPr/>
        </p:nvSpPr>
        <p:spPr>
          <a:xfrm>
            <a:off x="2630805" y="3820954"/>
            <a:ext cx="180499" cy="655320"/>
          </a:xfrm>
          <a:prstGeom prst="leftBrace">
            <a:avLst>
              <a:gd name="adj1" fmla="val 69489"/>
              <a:gd name="adj2" fmla="val 50705"/>
            </a:avLst>
          </a:prstGeom>
        </p:spPr>
        <p:style>
          <a:lnRef idx="3">
            <a:schemeClr val="accent5"/>
          </a:lnRef>
          <a:fillRef idx="0">
            <a:schemeClr val="accent5"/>
          </a:fillRef>
          <a:effectRef idx="2">
            <a:schemeClr val="accent5"/>
          </a:effectRef>
          <a:fontRef idx="minor">
            <a:schemeClr val="tx1"/>
          </a:fontRef>
        </p:style>
        <p:txBody>
          <a:bodyPr lIns="68580" tIns="34290" rIns="68580" bIns="34290" anchor="ctr"/>
          <a:lstStyle/>
          <a:p>
            <a:pPr algn="ctr">
              <a:defRPr/>
            </a:pPr>
            <a:endParaRPr lang="zh-CN" altLang="en-US" sz="2100"/>
          </a:p>
        </p:txBody>
      </p:sp>
      <p:sp>
        <p:nvSpPr>
          <p:cNvPr id="19" name="左大括号 18"/>
          <p:cNvSpPr/>
          <p:nvPr/>
        </p:nvSpPr>
        <p:spPr>
          <a:xfrm rot="10800000">
            <a:off x="7539038" y="1058228"/>
            <a:ext cx="222885" cy="3078480"/>
          </a:xfrm>
          <a:prstGeom prst="leftBrace">
            <a:avLst>
              <a:gd name="adj1" fmla="val 80409"/>
              <a:gd name="adj2" fmla="val 50000"/>
            </a:avLst>
          </a:prstGeom>
        </p:spPr>
        <p:style>
          <a:lnRef idx="3">
            <a:schemeClr val="accent5"/>
          </a:lnRef>
          <a:fillRef idx="0">
            <a:schemeClr val="accent5"/>
          </a:fillRef>
          <a:effectRef idx="2">
            <a:schemeClr val="accent5"/>
          </a:effectRef>
          <a:fontRef idx="minor">
            <a:schemeClr val="tx1"/>
          </a:fontRef>
        </p:style>
        <p:txBody>
          <a:bodyPr lIns="68580" tIns="34290" rIns="68580" bIns="34290" anchor="ctr"/>
          <a:lstStyle/>
          <a:p>
            <a:pPr algn="ctr">
              <a:defRPr/>
            </a:pPr>
            <a:endParaRPr lang="zh-CN" altLang="en-US"/>
          </a:p>
        </p:txBody>
      </p:sp>
      <p:sp>
        <p:nvSpPr>
          <p:cNvPr id="20" name="文本框 9"/>
          <p:cNvSpPr txBox="1"/>
          <p:nvPr/>
        </p:nvSpPr>
        <p:spPr>
          <a:xfrm>
            <a:off x="7952751" y="1122046"/>
            <a:ext cx="507831" cy="3016091"/>
          </a:xfrm>
          <a:prstGeom prst="rect">
            <a:avLst/>
          </a:prstGeom>
          <a:noFill/>
        </p:spPr>
        <p:txBody>
          <a:bodyPr vert="eaVert" wrap="square" lIns="68580" tIns="34290" rIns="68580" bIns="34290" rtlCol="0">
            <a:spAutoFit/>
          </a:bodyPr>
          <a:lstStyle/>
          <a:p>
            <a:r>
              <a:rPr lang="zh-CN" altLang="en-US" sz="2400" b="1">
                <a:solidFill>
                  <a:srgbClr val="FF0000"/>
                </a:solidFill>
              </a:rPr>
              <a:t>发扬敬业、乐业精神</a:t>
            </a:r>
          </a:p>
        </p:txBody>
      </p:sp>
      <p:sp>
        <p:nvSpPr>
          <p:cNvPr id="25"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板书设计</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linds(horizontal)">
                                      <p:cBhvr>
                                        <p:cTn id="48" dur="500"/>
                                        <p:tgtEl>
                                          <p:spTgt spid="9"/>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linds(horizontal)">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p:bldP spid="10" grpId="0"/>
      <p:bldP spid="13" grpId="0"/>
      <p:bldP spid="14" grpId="0"/>
      <p:bldP spid="15" grpId="0" animBg="1"/>
      <p:bldP spid="16" grpId="0"/>
      <p:bldP spid="17" grpId="0"/>
      <p:bldP spid="18" grpId="0" animBg="1"/>
      <p:bldP spid="19" grpId="0" animBg="1"/>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ChangeArrowheads="1"/>
          </p:cNvSpPr>
          <p:nvPr/>
        </p:nvSpPr>
        <p:spPr bwMode="auto">
          <a:xfrm>
            <a:off x="179512" y="1419622"/>
            <a:ext cx="9144000" cy="2839239"/>
          </a:xfrm>
          <a:prstGeom prst="rect">
            <a:avLst/>
          </a:prstGeom>
          <a:noFill/>
          <a:ln w="9525">
            <a:noFill/>
            <a:miter lim="800000"/>
          </a:ln>
          <a:effectLst/>
        </p:spPr>
        <p:txBody>
          <a:bodyPr vert="horz" wrap="square" lIns="68580" tIns="34290" rIns="68580" bIns="34290" numCol="1" anchor="ctr" anchorCtr="0" compatLnSpc="1">
            <a:spAutoFit/>
          </a:bodyPr>
          <a:lstStyle/>
          <a:p>
            <a:pPr indent="381000" eaLnBrk="0" hangingPunct="0">
              <a:lnSpc>
                <a:spcPct val="150000"/>
              </a:lnSpc>
            </a:pPr>
            <a:r>
              <a:rPr lang="zh-CN" altLang="en-US" sz="3000" b="1" smtClean="0">
                <a:latin typeface="楷体" pitchFamily="49" charset="-122"/>
                <a:ea typeface="楷体" pitchFamily="49" charset="-122"/>
                <a:cs typeface="Times New Roman" panose="02020603050405020304" charset="0"/>
              </a:rPr>
              <a:t>强</a:t>
            </a:r>
            <a:r>
              <a:rPr lang="zh-CN" altLang="en-US" sz="3000" b="1">
                <a:solidFill>
                  <a:srgbClr val="FF0000"/>
                </a:solidFill>
                <a:latin typeface="楷体" pitchFamily="49" charset="-122"/>
                <a:ea typeface="楷体" pitchFamily="49" charset="-122"/>
                <a:cs typeface="Times New Roman" panose="02020603050405020304" charset="0"/>
              </a:rPr>
              <a:t>聒</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zh-CN" altLang="en-US" sz="3000">
                <a:latin typeface="楷体" pitchFamily="49" charset="-122"/>
                <a:ea typeface="楷体" pitchFamily="49" charset="-122"/>
                <a:cs typeface="Times New Roman" panose="02020603050405020304" charset="0"/>
              </a:rPr>
              <a:t>   </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 </a:t>
            </a:r>
            <a:r>
              <a:rPr lang="zh-CN" altLang="en-US" sz="3000" b="1">
                <a:latin typeface="楷体" pitchFamily="49" charset="-122"/>
                <a:ea typeface="楷体" pitchFamily="49" charset="-122"/>
                <a:cs typeface="Times New Roman" panose="02020603050405020304" charset="0"/>
              </a:rPr>
              <a:t>　　　　　旁</a:t>
            </a:r>
            <a:r>
              <a:rPr lang="zh-CN" altLang="en-US" sz="3000" b="1">
                <a:solidFill>
                  <a:srgbClr val="FF0000"/>
                </a:solidFill>
                <a:latin typeface="楷体" pitchFamily="49" charset="-122"/>
                <a:ea typeface="楷体" pitchFamily="49" charset="-122"/>
                <a:cs typeface="Times New Roman" panose="02020603050405020304" charset="0"/>
              </a:rPr>
              <a:t>骛</a:t>
            </a:r>
            <a:r>
              <a:rPr lang="en-US" altLang="zh-CN" sz="3000" b="1">
                <a:latin typeface="楷体" pitchFamily="49" charset="-122"/>
                <a:ea typeface="楷体" pitchFamily="49" charset="-122"/>
                <a:cs typeface="Times New Roman" panose="02020603050405020304" charset="0"/>
              </a:rPr>
              <a:t>(    </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a:t>
            </a:r>
            <a:endParaRPr lang="en-US" altLang="zh-CN" sz="1500" b="1">
              <a:latin typeface="楷体" pitchFamily="49" charset="-122"/>
              <a:ea typeface="楷体" pitchFamily="49" charset="-122"/>
              <a:cs typeface="宋体" panose="02010600030101010101" pitchFamily="2" charset="-122"/>
            </a:endParaRPr>
          </a:p>
          <a:p>
            <a:pPr indent="381000" eaLnBrk="0" hangingPunct="0">
              <a:lnSpc>
                <a:spcPct val="150000"/>
              </a:lnSpc>
            </a:pPr>
            <a:r>
              <a:rPr lang="zh-CN" altLang="en-US" sz="3000" b="1">
                <a:latin typeface="楷体" pitchFamily="49" charset="-122"/>
                <a:ea typeface="楷体" pitchFamily="49" charset="-122"/>
                <a:cs typeface="Times New Roman" panose="02020603050405020304" charset="0"/>
              </a:rPr>
              <a:t>承</a:t>
            </a:r>
            <a:r>
              <a:rPr lang="zh-CN" altLang="en-US" sz="3000" b="1">
                <a:solidFill>
                  <a:srgbClr val="FF0000"/>
                </a:solidFill>
                <a:latin typeface="楷体" pitchFamily="49" charset="-122"/>
                <a:ea typeface="楷体" pitchFamily="49" charset="-122"/>
                <a:cs typeface="Times New Roman" panose="02020603050405020304" charset="0"/>
              </a:rPr>
              <a:t>蜩</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           </a:t>
            </a:r>
            <a:r>
              <a:rPr lang="zh-CN" altLang="en-US" sz="3000" b="1">
                <a:solidFill>
                  <a:srgbClr val="FF0000"/>
                </a:solidFill>
                <a:latin typeface="楷体" pitchFamily="49" charset="-122"/>
                <a:ea typeface="楷体" pitchFamily="49" charset="-122"/>
                <a:cs typeface="Times New Roman" panose="02020603050405020304" charset="0"/>
              </a:rPr>
              <a:t>亵渎</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a:t>
            </a:r>
            <a:endParaRPr lang="en-US" altLang="zh-CN" sz="1500" b="1">
              <a:latin typeface="楷体" pitchFamily="49" charset="-122"/>
              <a:ea typeface="楷体" pitchFamily="49" charset="-122"/>
              <a:cs typeface="宋体" panose="02010600030101010101" pitchFamily="2" charset="-122"/>
            </a:endParaRPr>
          </a:p>
          <a:p>
            <a:pPr indent="381000" eaLnBrk="0" hangingPunct="0">
              <a:lnSpc>
                <a:spcPct val="150000"/>
              </a:lnSpc>
            </a:pPr>
            <a:r>
              <a:rPr lang="zh-CN" altLang="en-US" sz="3000" b="1">
                <a:solidFill>
                  <a:srgbClr val="FF0000"/>
                </a:solidFill>
                <a:latin typeface="楷体" pitchFamily="49" charset="-122"/>
                <a:ea typeface="楷体" pitchFamily="49" charset="-122"/>
                <a:cs typeface="Times New Roman" panose="02020603050405020304" charset="0"/>
              </a:rPr>
              <a:t>骈</a:t>
            </a:r>
            <a:r>
              <a:rPr lang="zh-CN" altLang="en-US" sz="3000" b="1">
                <a:latin typeface="楷体" pitchFamily="49" charset="-122"/>
                <a:ea typeface="楷体" pitchFamily="49" charset="-122"/>
                <a:cs typeface="Times New Roman" panose="02020603050405020304" charset="0"/>
              </a:rPr>
              <a:t>进</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          </a:t>
            </a:r>
            <a:r>
              <a:rPr lang="en-US" altLang="zh-CN" sz="3000">
                <a:latin typeface="汉语拼音" panose="000B0604020202020204" pitchFamily="34" charset="0"/>
                <a:ea typeface="黑体" panose="02010609060101010101" pitchFamily="49" charset="-122"/>
                <a:cs typeface="汉语拼音" panose="000B0604020202020204" pitchFamily="34" charset="0"/>
              </a:rPr>
              <a:t>ɡōu lóu</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smtClean="0">
                <a:latin typeface="楷体" pitchFamily="49" charset="-122"/>
                <a:ea typeface="楷体" pitchFamily="49" charset="-122"/>
                <a:cs typeface="Times New Roman" panose="02020603050405020304" charset="0"/>
              </a:rPr>
              <a:t>)</a:t>
            </a:r>
            <a:endParaRPr lang="en-US" altLang="zh-CN" sz="1500" b="1">
              <a:latin typeface="楷体" pitchFamily="49" charset="-122"/>
              <a:ea typeface="楷体" pitchFamily="49" charset="-122"/>
              <a:cs typeface="宋体" panose="02010600030101010101" pitchFamily="2" charset="-122"/>
            </a:endParaRPr>
          </a:p>
          <a:p>
            <a:pPr indent="381000" eaLnBrk="0" hangingPunct="0">
              <a:lnSpc>
                <a:spcPct val="150000"/>
              </a:lnSpc>
            </a:pPr>
            <a:r>
              <a:rPr lang="en-US" altLang="zh-CN" sz="3000">
                <a:latin typeface="汉语拼音" panose="000B0604020202020204" pitchFamily="34" charset="0"/>
                <a:ea typeface="黑体" panose="02010609060101010101" pitchFamily="49" charset="-122"/>
                <a:cs typeface="汉语拼音" panose="000B0604020202020204" pitchFamily="34" charset="0"/>
              </a:rPr>
              <a:t>chán</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师         </a:t>
            </a:r>
            <a:r>
              <a:rPr lang="en-US" altLang="zh-CN" sz="3000">
                <a:latin typeface="汉语拼音" panose="000B0604020202020204" pitchFamily="34" charset="0"/>
                <a:ea typeface="黑体" panose="02010609060101010101" pitchFamily="49" charset="-122"/>
                <a:cs typeface="汉语拼音" panose="000B0604020202020204" pitchFamily="34" charset="0"/>
              </a:rPr>
              <a:t>rú</a:t>
            </a:r>
            <a:r>
              <a:rPr lang="en-US" altLang="zh-CN" sz="3000" b="1">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　    </a:t>
            </a:r>
            <a:r>
              <a:rPr lang="en-US" altLang="zh-CN" sz="3000" b="1" smtClean="0">
                <a:latin typeface="楷体" pitchFamily="49" charset="-122"/>
                <a:ea typeface="楷体" pitchFamily="49" charset="-122"/>
                <a:cs typeface="Times New Roman" panose="02020603050405020304" charset="0"/>
              </a:rPr>
              <a:t>)</a:t>
            </a:r>
            <a:r>
              <a:rPr lang="zh-CN" altLang="en-US" sz="3000" b="1">
                <a:latin typeface="楷体" pitchFamily="49" charset="-122"/>
                <a:ea typeface="楷体" pitchFamily="49" charset="-122"/>
                <a:cs typeface="Times New Roman" panose="02020603050405020304" charset="0"/>
              </a:rPr>
              <a:t>家</a:t>
            </a:r>
            <a:endParaRPr lang="zh-CN" altLang="en-US" sz="2700" b="1">
              <a:latin typeface="楷体" pitchFamily="49" charset="-122"/>
              <a:ea typeface="楷体" pitchFamily="49" charset="-122"/>
              <a:cs typeface="宋体" panose="02010600030101010101" pitchFamily="2" charset="-122"/>
            </a:endParaRPr>
          </a:p>
        </p:txBody>
      </p:sp>
      <p:sp>
        <p:nvSpPr>
          <p:cNvPr id="6" name="矩形 5"/>
          <p:cNvSpPr/>
          <p:nvPr/>
        </p:nvSpPr>
        <p:spPr>
          <a:xfrm>
            <a:off x="1858776" y="1521391"/>
            <a:ext cx="1273064" cy="546303"/>
          </a:xfrm>
          <a:prstGeom prst="rect">
            <a:avLst/>
          </a:prstGeom>
          <a:noFill/>
          <a:ln w="9525">
            <a:noFill/>
          </a:ln>
        </p:spPr>
        <p:txBody>
          <a:bodyPr wrap="square" lIns="68580" tIns="34290" rIns="68580" bIns="34290" anchor="t">
            <a:spAutoFit/>
          </a:bodyPr>
          <a:lstStyle/>
          <a:p>
            <a:pPr defTabSz="611505"/>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guō</a:t>
            </a:r>
          </a:p>
        </p:txBody>
      </p:sp>
      <p:sp>
        <p:nvSpPr>
          <p:cNvPr id="7" name="矩形 6"/>
          <p:cNvSpPr/>
          <p:nvPr/>
        </p:nvSpPr>
        <p:spPr>
          <a:xfrm>
            <a:off x="6655407" y="1536779"/>
            <a:ext cx="1084945" cy="530915"/>
          </a:xfrm>
          <a:prstGeom prst="rect">
            <a:avLst/>
          </a:prstGeom>
          <a:noFill/>
          <a:ln w="9525">
            <a:noFill/>
          </a:ln>
        </p:spPr>
        <p:txBody>
          <a:bodyPr wrap="square" lIns="68580" tIns="34290" rIns="68580" bIns="34290" anchor="t">
            <a:spAutoFit/>
          </a:bodyPr>
          <a:lstStyle/>
          <a:p>
            <a:pPr defTabSz="611505"/>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wù</a:t>
            </a:r>
          </a:p>
        </p:txBody>
      </p:sp>
      <p:sp>
        <p:nvSpPr>
          <p:cNvPr id="8" name="矩形 7"/>
          <p:cNvSpPr/>
          <p:nvPr/>
        </p:nvSpPr>
        <p:spPr>
          <a:xfrm>
            <a:off x="1750296" y="2256859"/>
            <a:ext cx="1309536" cy="530915"/>
          </a:xfrm>
          <a:prstGeom prst="rect">
            <a:avLst/>
          </a:prstGeom>
          <a:noFill/>
          <a:ln w="9525">
            <a:noFill/>
          </a:ln>
        </p:spPr>
        <p:txBody>
          <a:bodyPr wrap="square" lIns="68580" tIns="34290" rIns="68580" bIns="34290" anchor="t">
            <a:spAutoFit/>
          </a:bodyPr>
          <a:lstStyle/>
          <a:p>
            <a:pPr defTabSz="611505"/>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tiáo</a:t>
            </a:r>
          </a:p>
        </p:txBody>
      </p:sp>
      <p:sp>
        <p:nvSpPr>
          <p:cNvPr id="9" name="矩形 8"/>
          <p:cNvSpPr/>
          <p:nvPr/>
        </p:nvSpPr>
        <p:spPr>
          <a:xfrm>
            <a:off x="6228184" y="2256859"/>
            <a:ext cx="1800200" cy="530915"/>
          </a:xfrm>
          <a:prstGeom prst="rect">
            <a:avLst/>
          </a:prstGeom>
          <a:noFill/>
          <a:ln w="9525">
            <a:noFill/>
          </a:ln>
        </p:spPr>
        <p:txBody>
          <a:bodyPr wrap="square" lIns="68580" tIns="34290" rIns="68580" bIns="34290" anchor="t">
            <a:spAutoFit/>
          </a:bodyPr>
          <a:lstStyle/>
          <a:p>
            <a:pPr defTabSz="611505"/>
            <a:r>
              <a:rPr lang="en-US" altLang="zh-CN" sz="3000" smtClean="0">
                <a:solidFill>
                  <a:srgbClr val="FF0000"/>
                </a:solidFill>
                <a:latin typeface="汉语拼音" panose="000B0604020202020204" pitchFamily="34" charset="0"/>
                <a:ea typeface="黑体" panose="02010609060101010101" pitchFamily="49" charset="-122"/>
                <a:cs typeface="汉语拼音" panose="000B0604020202020204" pitchFamily="34" charset="0"/>
              </a:rPr>
              <a:t>xiè  dú</a:t>
            </a:r>
            <a:endParaRPr lang="en-US" altLang="zh-CN" sz="3000">
              <a:solidFill>
                <a:srgbClr val="FF0000"/>
              </a:solidFill>
              <a:latin typeface="汉语拼音" panose="000B0604020202020204" pitchFamily="34" charset="0"/>
              <a:ea typeface="黑体" panose="02010609060101010101" pitchFamily="49" charset="-122"/>
              <a:cs typeface="汉语拼音" panose="000B0604020202020204" pitchFamily="34" charset="0"/>
            </a:endParaRPr>
          </a:p>
        </p:txBody>
      </p:sp>
      <p:sp>
        <p:nvSpPr>
          <p:cNvPr id="13" name="矩形 12"/>
          <p:cNvSpPr/>
          <p:nvPr/>
        </p:nvSpPr>
        <p:spPr>
          <a:xfrm>
            <a:off x="1776282" y="2931790"/>
            <a:ext cx="1499574" cy="530915"/>
          </a:xfrm>
          <a:prstGeom prst="rect">
            <a:avLst/>
          </a:prstGeom>
          <a:noFill/>
          <a:ln w="9525">
            <a:noFill/>
          </a:ln>
        </p:spPr>
        <p:txBody>
          <a:bodyPr wrap="square" lIns="68580" tIns="34290" rIns="68580" bIns="34290" anchor="t">
            <a:spAutoFit/>
          </a:bodyPr>
          <a:lstStyle/>
          <a:p>
            <a:pPr defTabSz="611505"/>
            <a:r>
              <a:rPr lang="en-US" altLang="zh-CN" sz="3000" err="1">
                <a:solidFill>
                  <a:srgbClr val="FF0000"/>
                </a:solidFill>
                <a:latin typeface="汉语拼音" panose="000B0604020202020204" pitchFamily="34" charset="0"/>
                <a:ea typeface="黑体" panose="02010609060101010101" pitchFamily="49" charset="-122"/>
                <a:cs typeface="汉语拼音" panose="000B0604020202020204" pitchFamily="34" charset="0"/>
              </a:rPr>
              <a:t>pián</a:t>
            </a:r>
          </a:p>
        </p:txBody>
      </p:sp>
      <p:sp>
        <p:nvSpPr>
          <p:cNvPr id="14" name="矩形 13"/>
          <p:cNvSpPr/>
          <p:nvPr/>
        </p:nvSpPr>
        <p:spPr>
          <a:xfrm>
            <a:off x="6660232" y="2877275"/>
            <a:ext cx="1576357" cy="577081"/>
          </a:xfrm>
          <a:prstGeom prst="rect">
            <a:avLst/>
          </a:prstGeom>
          <a:noFill/>
          <a:ln w="9525">
            <a:noFill/>
          </a:ln>
        </p:spPr>
        <p:txBody>
          <a:bodyPr wrap="square" lIns="68580" tIns="34290" rIns="68580" bIns="34290" anchor="t">
            <a:spAutoFit/>
          </a:bodyPr>
          <a:lstStyle/>
          <a:p>
            <a:pPr defTabSz="611505"/>
            <a:r>
              <a:rPr lang="zh-CN" altLang="en-US" sz="3300" b="1">
                <a:solidFill>
                  <a:srgbClr val="FF0000"/>
                </a:solidFill>
                <a:latin typeface="楷体" pitchFamily="49" charset="-122"/>
                <a:ea typeface="楷体" pitchFamily="49" charset="-122"/>
              </a:rPr>
              <a:t>佝偻</a:t>
            </a:r>
          </a:p>
        </p:txBody>
      </p:sp>
      <p:sp>
        <p:nvSpPr>
          <p:cNvPr id="15" name="矩形 14"/>
          <p:cNvSpPr/>
          <p:nvPr/>
        </p:nvSpPr>
        <p:spPr>
          <a:xfrm>
            <a:off x="2017070" y="3579862"/>
            <a:ext cx="898746" cy="577081"/>
          </a:xfrm>
          <a:prstGeom prst="rect">
            <a:avLst/>
          </a:prstGeom>
          <a:noFill/>
          <a:ln w="9525">
            <a:noFill/>
          </a:ln>
        </p:spPr>
        <p:txBody>
          <a:bodyPr wrap="square" lIns="68580" tIns="34290" rIns="68580" bIns="34290" anchor="t">
            <a:spAutoFit/>
          </a:bodyPr>
          <a:lstStyle/>
          <a:p>
            <a:pPr defTabSz="611505"/>
            <a:r>
              <a:rPr lang="zh-CN" altLang="en-US" sz="3300" b="1">
                <a:solidFill>
                  <a:srgbClr val="FF0000"/>
                </a:solidFill>
                <a:latin typeface="楷体" pitchFamily="49" charset="-122"/>
                <a:ea typeface="楷体" pitchFamily="49" charset="-122"/>
              </a:rPr>
              <a:t>禅</a:t>
            </a:r>
          </a:p>
        </p:txBody>
      </p:sp>
      <p:sp>
        <p:nvSpPr>
          <p:cNvPr id="16" name="矩形 15"/>
          <p:cNvSpPr/>
          <p:nvPr/>
        </p:nvSpPr>
        <p:spPr>
          <a:xfrm>
            <a:off x="6156176" y="3548285"/>
            <a:ext cx="898746" cy="577081"/>
          </a:xfrm>
          <a:prstGeom prst="rect">
            <a:avLst/>
          </a:prstGeom>
          <a:noFill/>
          <a:ln w="9525">
            <a:noFill/>
          </a:ln>
        </p:spPr>
        <p:txBody>
          <a:bodyPr wrap="square" lIns="68580" tIns="34290" rIns="68580" bIns="34290" anchor="t">
            <a:spAutoFit/>
          </a:bodyPr>
          <a:lstStyle/>
          <a:p>
            <a:pPr defTabSz="611505"/>
            <a:r>
              <a:rPr lang="zh-CN" altLang="en-US" sz="3300" b="1">
                <a:solidFill>
                  <a:srgbClr val="FF0000"/>
                </a:solidFill>
                <a:latin typeface="楷体" pitchFamily="49" charset="-122"/>
                <a:ea typeface="楷体" pitchFamily="49" charset="-122"/>
              </a:rPr>
              <a:t>儒</a:t>
            </a:r>
          </a:p>
        </p:txBody>
      </p:sp>
      <p:sp>
        <p:nvSpPr>
          <p:cNvPr id="2" name="矩形 1"/>
          <p:cNvSpPr/>
          <p:nvPr/>
        </p:nvSpPr>
        <p:spPr>
          <a:xfrm>
            <a:off x="35496" y="536942"/>
            <a:ext cx="6341801" cy="738664"/>
          </a:xfrm>
          <a:prstGeom prst="rect">
            <a:avLst/>
          </a:prstGeom>
        </p:spPr>
        <p:txBody>
          <a:bodyPr wrap="none">
            <a:spAutoFit/>
          </a:bodyPr>
          <a:lstStyle/>
          <a:p>
            <a:pPr indent="381000">
              <a:lnSpc>
                <a:spcPct val="150000"/>
              </a:lnSpc>
            </a:pPr>
            <a:r>
              <a:rPr lang="en-US" altLang="zh-CN" sz="2800" b="1">
                <a:latin typeface="宋体" panose="02010600030101010101" pitchFamily="2" charset="-122"/>
                <a:cs typeface="Times New Roman" panose="02020603050405020304" charset="0"/>
              </a:rPr>
              <a:t>1.</a:t>
            </a:r>
            <a:r>
              <a:rPr lang="zh-CN" altLang="en-US" sz="2800" b="1" smtClean="0">
                <a:latin typeface="宋体" panose="02010600030101010101" pitchFamily="2" charset="-122"/>
                <a:cs typeface="Times New Roman" panose="02020603050405020304" charset="0"/>
              </a:rPr>
              <a:t>给</a:t>
            </a:r>
            <a:r>
              <a:rPr lang="zh-CN" altLang="en-US" sz="2800" b="1">
                <a:latin typeface="宋体" panose="02010600030101010101" pitchFamily="2" charset="-122"/>
                <a:cs typeface="Times New Roman" panose="02020603050405020304" charset="0"/>
              </a:rPr>
              <a:t>标红</a:t>
            </a:r>
            <a:r>
              <a:rPr lang="zh-CN" altLang="en-US" sz="2800" b="1" smtClean="0">
                <a:latin typeface="宋体" panose="02010600030101010101" pitchFamily="2" charset="-122"/>
                <a:cs typeface="Times New Roman" panose="02020603050405020304" charset="0"/>
              </a:rPr>
              <a:t>字</a:t>
            </a:r>
            <a:r>
              <a:rPr lang="zh-CN" altLang="en-US" sz="2800" b="1">
                <a:latin typeface="宋体" panose="02010600030101010101" pitchFamily="2" charset="-122"/>
                <a:cs typeface="Times New Roman" panose="02020603050405020304" charset="0"/>
              </a:rPr>
              <a:t>注音或根据拼音写汉字。</a:t>
            </a:r>
            <a:endParaRPr lang="zh-CN" altLang="en-US" sz="2800" b="1">
              <a:latin typeface="宋体" panose="02010600030101010101" pitchFamily="2" charset="-122"/>
              <a:cs typeface="宋体" panose="02010600030101010101" pitchFamily="2" charset="-122"/>
            </a:endParaRPr>
          </a:p>
        </p:txBody>
      </p:sp>
      <p:sp>
        <p:nvSpPr>
          <p:cNvPr id="21"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课堂练习</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3" grpId="0"/>
      <p:bldP spid="14" grpId="0"/>
      <p:bldP spid="15" grpId="0"/>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7504" y="1250196"/>
            <a:ext cx="8494395" cy="2977738"/>
          </a:xfrm>
          <a:prstGeom prst="rect">
            <a:avLst/>
          </a:prstGeom>
          <a:noFill/>
          <a:ln w="9525">
            <a:noFill/>
          </a:ln>
        </p:spPr>
        <p:txBody>
          <a:bodyPr wrap="square" lIns="68580" tIns="34290" rIns="68580" bIns="34290" anchor="ctr">
            <a:spAutoFit/>
          </a:bodyPr>
          <a:lstStyle/>
          <a:p>
            <a:pPr indent="200025" algn="just">
              <a:lnSpc>
                <a:spcPct val="150000"/>
              </a:lnSpc>
            </a:pPr>
            <a:r>
              <a:rPr lang="en-US" altLang="zh-CN" sz="2100" b="1" smtClean="0">
                <a:solidFill>
                  <a:srgbClr val="000000"/>
                </a:solidFill>
                <a:latin typeface="楷体" pitchFamily="49" charset="-122"/>
                <a:ea typeface="楷体" pitchFamily="49" charset="-122"/>
                <a:cs typeface="Times New Roman" panose="02020603050405020304" charset="0"/>
              </a:rPr>
              <a:t>(</a:t>
            </a:r>
            <a:r>
              <a:rPr lang="en-US" altLang="zh-CN" sz="2100" b="1">
                <a:solidFill>
                  <a:srgbClr val="000000"/>
                </a:solidFill>
                <a:latin typeface="楷体" pitchFamily="49" charset="-122"/>
                <a:ea typeface="楷体" pitchFamily="49" charset="-122"/>
                <a:cs typeface="Times New Roman" panose="02020603050405020304" charset="0"/>
              </a:rPr>
              <a:t>1</a:t>
            </a:r>
            <a:r>
              <a:rPr lang="en-US" altLang="zh-CN" sz="2100" b="1" smtClean="0">
                <a:solidFill>
                  <a:srgbClr val="000000"/>
                </a:solidFill>
                <a:latin typeface="楷体" pitchFamily="49" charset="-122"/>
                <a:ea typeface="楷体" pitchFamily="49" charset="-122"/>
                <a:cs typeface="Times New Roman" panose="02020603050405020304" charset="0"/>
              </a:rPr>
              <a:t>)</a:t>
            </a:r>
            <a:r>
              <a:rPr lang="zh-CN" altLang="en-US" sz="2100" b="1" smtClean="0">
                <a:solidFill>
                  <a:srgbClr val="000000"/>
                </a:solidFill>
                <a:latin typeface="楷体" pitchFamily="49" charset="-122"/>
                <a:ea typeface="楷体" pitchFamily="49" charset="-122"/>
                <a:cs typeface="Times New Roman" panose="02020603050405020304" charset="0"/>
              </a:rPr>
              <a:t>敬业乐群：</a:t>
            </a:r>
            <a:r>
              <a:rPr lang="en-US" altLang="zh-CN" sz="2100" b="1" u="sng" smtClean="0">
                <a:solidFill>
                  <a:srgbClr val="000000"/>
                </a:solidFill>
                <a:latin typeface="楷体" pitchFamily="49" charset="-122"/>
                <a:ea typeface="楷体" pitchFamily="49" charset="-122"/>
                <a:cs typeface="Times New Roman" panose="02020603050405020304" charset="0"/>
              </a:rPr>
              <a:t>___________________________________________                </a:t>
            </a:r>
            <a:endParaRPr lang="en-US" altLang="zh-CN" sz="2100" b="1" u="sng">
              <a:solidFill>
                <a:srgbClr val="000000"/>
              </a:solidFill>
              <a:latin typeface="楷体" pitchFamily="49" charset="-122"/>
              <a:ea typeface="楷体" pitchFamily="49" charset="-122"/>
              <a:cs typeface="Times New Roman" panose="02020603050405020304" charset="0"/>
            </a:endParaRPr>
          </a:p>
          <a:p>
            <a:pPr indent="200025" algn="just">
              <a:lnSpc>
                <a:spcPct val="150000"/>
              </a:lnSpc>
            </a:pPr>
            <a:r>
              <a:rPr lang="en-US" altLang="zh-CN" sz="2100" b="1">
                <a:solidFill>
                  <a:srgbClr val="000000"/>
                </a:solidFill>
                <a:latin typeface="楷体" pitchFamily="49" charset="-122"/>
                <a:ea typeface="楷体" pitchFamily="49" charset="-122"/>
                <a:cs typeface="Times New Roman" panose="02020603050405020304" charset="0"/>
              </a:rPr>
              <a:t>(2)</a:t>
            </a:r>
            <a:r>
              <a:rPr lang="zh-CN" altLang="en-US" sz="2100" b="1" smtClean="0">
                <a:solidFill>
                  <a:srgbClr val="000000"/>
                </a:solidFill>
                <a:latin typeface="楷体" pitchFamily="49" charset="-122"/>
                <a:ea typeface="楷体" pitchFamily="49" charset="-122"/>
                <a:cs typeface="Times New Roman" panose="02020603050405020304" charset="0"/>
              </a:rPr>
              <a:t>断章取义：</a:t>
            </a:r>
            <a:r>
              <a:rPr lang="en-US" altLang="zh-CN" sz="2100" b="1" smtClean="0">
                <a:solidFill>
                  <a:srgbClr val="000000"/>
                </a:solidFill>
                <a:latin typeface="楷体" pitchFamily="49" charset="-122"/>
                <a:ea typeface="楷体" pitchFamily="49" charset="-122"/>
                <a:cs typeface="Times New Roman" panose="02020603050405020304" charset="0"/>
              </a:rPr>
              <a:t>___________________________________________</a:t>
            </a:r>
          </a:p>
          <a:p>
            <a:pPr indent="200025" algn="just">
              <a:lnSpc>
                <a:spcPct val="150000"/>
              </a:lnSpc>
            </a:pPr>
            <a:r>
              <a:rPr lang="en-US" altLang="zh-CN" sz="2100" b="1">
                <a:solidFill>
                  <a:srgbClr val="000000"/>
                </a:solidFill>
                <a:latin typeface="楷体" pitchFamily="49" charset="-122"/>
                <a:ea typeface="楷体" pitchFamily="49" charset="-122"/>
                <a:cs typeface="Times New Roman" panose="02020603050405020304" charset="0"/>
              </a:rPr>
              <a:t>             </a:t>
            </a:r>
            <a:r>
              <a:rPr lang="en-US" altLang="zh-CN" sz="2100" b="1" smtClean="0">
                <a:solidFill>
                  <a:srgbClr val="000000"/>
                </a:solidFill>
                <a:latin typeface="楷体" pitchFamily="49" charset="-122"/>
                <a:ea typeface="楷体" pitchFamily="49" charset="-122"/>
                <a:cs typeface="Times New Roman" panose="02020603050405020304" charset="0"/>
              </a:rPr>
              <a:t>___________________________________________</a:t>
            </a:r>
            <a:endParaRPr lang="en-US" altLang="zh-CN" sz="2100" b="1">
              <a:solidFill>
                <a:srgbClr val="000000"/>
              </a:solidFill>
              <a:latin typeface="楷体" pitchFamily="49" charset="-122"/>
              <a:ea typeface="楷体" pitchFamily="49" charset="-122"/>
              <a:cs typeface="Times New Roman" panose="02020603050405020304" charset="0"/>
            </a:endParaRPr>
          </a:p>
          <a:p>
            <a:pPr indent="200025" algn="just">
              <a:lnSpc>
                <a:spcPct val="150000"/>
              </a:lnSpc>
            </a:pPr>
            <a:r>
              <a:rPr lang="en-US" altLang="zh-CN" sz="2100" b="1">
                <a:solidFill>
                  <a:srgbClr val="000000"/>
                </a:solidFill>
                <a:latin typeface="楷体" pitchFamily="49" charset="-122"/>
                <a:ea typeface="楷体" pitchFamily="49" charset="-122"/>
                <a:cs typeface="Times New Roman" panose="02020603050405020304" charset="0"/>
                <a:sym typeface="+mn-ea"/>
              </a:rPr>
              <a:t>(3)</a:t>
            </a:r>
            <a:r>
              <a:rPr lang="zh-CN" altLang="en-US" sz="2100" b="1" smtClean="0">
                <a:solidFill>
                  <a:srgbClr val="000000"/>
                </a:solidFill>
                <a:latin typeface="楷体" pitchFamily="49" charset="-122"/>
                <a:ea typeface="楷体" pitchFamily="49" charset="-122"/>
                <a:cs typeface="Times New Roman" panose="02020603050405020304" charset="0"/>
                <a:sym typeface="+mn-ea"/>
              </a:rPr>
              <a:t>不二法门：</a:t>
            </a:r>
            <a:r>
              <a:rPr lang="en-US" altLang="zh-CN" sz="2100" b="1" smtClean="0">
                <a:solidFill>
                  <a:srgbClr val="000000"/>
                </a:solidFill>
                <a:latin typeface="楷体" pitchFamily="49" charset="-122"/>
                <a:ea typeface="楷体" pitchFamily="49" charset="-122"/>
                <a:cs typeface="Times New Roman" panose="02020603050405020304" charset="0"/>
                <a:sym typeface="+mn-ea"/>
              </a:rPr>
              <a:t>___________________________________________</a:t>
            </a:r>
          </a:p>
          <a:p>
            <a:pPr indent="200025" algn="just">
              <a:lnSpc>
                <a:spcPct val="150000"/>
              </a:lnSpc>
            </a:pPr>
            <a:r>
              <a:rPr lang="en-US" altLang="zh-CN" sz="2100" b="1">
                <a:solidFill>
                  <a:srgbClr val="000000"/>
                </a:solidFill>
                <a:latin typeface="楷体" pitchFamily="49" charset="-122"/>
                <a:ea typeface="楷体" pitchFamily="49" charset="-122"/>
                <a:cs typeface="Times New Roman" panose="02020603050405020304" charset="0"/>
                <a:sym typeface="+mn-ea"/>
              </a:rPr>
              <a:t>             ___________________________________________</a:t>
            </a:r>
          </a:p>
          <a:p>
            <a:pPr indent="200025" algn="just">
              <a:lnSpc>
                <a:spcPct val="150000"/>
              </a:lnSpc>
            </a:pPr>
            <a:r>
              <a:rPr lang="en-US" altLang="zh-CN" sz="2100" b="1">
                <a:solidFill>
                  <a:srgbClr val="000000"/>
                </a:solidFill>
                <a:latin typeface="楷体" pitchFamily="49" charset="-122"/>
                <a:ea typeface="楷体" pitchFamily="49" charset="-122"/>
                <a:cs typeface="Times New Roman" panose="02020603050405020304" charset="0"/>
                <a:sym typeface="+mn-ea"/>
              </a:rPr>
              <a:t>(4</a:t>
            </a:r>
            <a:r>
              <a:rPr lang="en-US" altLang="zh-CN" sz="2100" b="1" smtClean="0">
                <a:solidFill>
                  <a:srgbClr val="000000"/>
                </a:solidFill>
                <a:latin typeface="楷体" pitchFamily="49" charset="-122"/>
                <a:ea typeface="楷体" pitchFamily="49" charset="-122"/>
                <a:cs typeface="Times New Roman" panose="02020603050405020304" charset="0"/>
                <a:sym typeface="+mn-ea"/>
              </a:rPr>
              <a:t>)</a:t>
            </a:r>
            <a:r>
              <a:rPr lang="zh-CN" altLang="en-US" sz="2100" b="1" smtClean="0">
                <a:solidFill>
                  <a:srgbClr val="000000"/>
                </a:solidFill>
                <a:latin typeface="楷体" pitchFamily="49" charset="-122"/>
                <a:ea typeface="楷体" pitchFamily="49" charset="-122"/>
                <a:cs typeface="Times New Roman" panose="02020603050405020304" charset="0"/>
                <a:sym typeface="+mn-ea"/>
              </a:rPr>
              <a:t>心无旁骛：</a:t>
            </a:r>
            <a:r>
              <a:rPr lang="en-US" altLang="zh-CN" sz="2100" b="1" smtClean="0">
                <a:solidFill>
                  <a:srgbClr val="000000"/>
                </a:solidFill>
                <a:latin typeface="楷体" pitchFamily="49" charset="-122"/>
                <a:ea typeface="楷体" pitchFamily="49" charset="-122"/>
                <a:cs typeface="Times New Roman" panose="02020603050405020304" charset="0"/>
                <a:sym typeface="+mn-ea"/>
              </a:rPr>
              <a:t>___________________________________________</a:t>
            </a:r>
            <a:endParaRPr lang="en-US" altLang="zh-CN" sz="2100" b="1">
              <a:solidFill>
                <a:srgbClr val="000000"/>
              </a:solidFill>
              <a:latin typeface="楷体" pitchFamily="49" charset="-122"/>
              <a:ea typeface="楷体" pitchFamily="49" charset="-122"/>
              <a:cs typeface="Times New Roman" panose="02020603050405020304" charset="0"/>
            </a:endParaRPr>
          </a:p>
        </p:txBody>
      </p:sp>
      <p:sp>
        <p:nvSpPr>
          <p:cNvPr id="7" name="矩形 6"/>
          <p:cNvSpPr/>
          <p:nvPr/>
        </p:nvSpPr>
        <p:spPr>
          <a:xfrm>
            <a:off x="2051720" y="1336652"/>
            <a:ext cx="5130570" cy="346249"/>
          </a:xfrm>
          <a:prstGeom prst="rect">
            <a:avLst/>
          </a:prstGeom>
          <a:noFill/>
          <a:ln w="9525">
            <a:noFill/>
          </a:ln>
        </p:spPr>
        <p:txBody>
          <a:bodyPr wrap="square" lIns="68580" tIns="34290" rIns="68580" bIns="34290" anchor="ctr">
            <a:spAutoFit/>
          </a:bodyPr>
          <a:lstStyle/>
          <a:p>
            <a:r>
              <a:rPr lang="zh-CN" altLang="en-US" b="1" smtClean="0">
                <a:solidFill>
                  <a:srgbClr val="FF0000"/>
                </a:solidFill>
                <a:latin typeface="楷体" pitchFamily="49" charset="-122"/>
                <a:ea typeface="楷体" pitchFamily="49" charset="-122"/>
              </a:rPr>
              <a:t>专心</a:t>
            </a:r>
            <a:r>
              <a:rPr lang="zh-CN" altLang="en-US" b="1">
                <a:solidFill>
                  <a:srgbClr val="FF0000"/>
                </a:solidFill>
                <a:latin typeface="楷体" pitchFamily="49" charset="-122"/>
                <a:ea typeface="楷体" pitchFamily="49" charset="-122"/>
              </a:rPr>
              <a:t>于</a:t>
            </a:r>
            <a:r>
              <a:rPr lang="zh-CN" altLang="en-US" b="1" smtClean="0">
                <a:solidFill>
                  <a:srgbClr val="FF0000"/>
                </a:solidFill>
                <a:latin typeface="楷体" pitchFamily="49" charset="-122"/>
                <a:ea typeface="楷体" pitchFamily="49" charset="-122"/>
              </a:rPr>
              <a:t>学业，与</a:t>
            </a:r>
            <a:r>
              <a:rPr lang="zh-CN" altLang="en-US" b="1">
                <a:solidFill>
                  <a:srgbClr val="FF0000"/>
                </a:solidFill>
                <a:latin typeface="楷体" pitchFamily="49" charset="-122"/>
                <a:ea typeface="楷体" pitchFamily="49" charset="-122"/>
              </a:rPr>
              <a:t>朋友和睦相处。 </a:t>
            </a:r>
          </a:p>
        </p:txBody>
      </p:sp>
      <p:sp>
        <p:nvSpPr>
          <p:cNvPr id="8" name="矩形 7"/>
          <p:cNvSpPr/>
          <p:nvPr/>
        </p:nvSpPr>
        <p:spPr>
          <a:xfrm>
            <a:off x="2051051" y="1753312"/>
            <a:ext cx="5761309" cy="484748"/>
          </a:xfrm>
          <a:prstGeom prst="rect">
            <a:avLst/>
          </a:prstGeom>
          <a:noFill/>
          <a:ln w="9525">
            <a:noFill/>
          </a:ln>
        </p:spPr>
        <p:txBody>
          <a:bodyPr wrap="square" lIns="68580" tIns="34290" rIns="68580" bIns="34290" anchor="ctr">
            <a:spAutoFit/>
          </a:bodyPr>
          <a:lstStyle/>
          <a:p>
            <a:pPr>
              <a:lnSpc>
                <a:spcPct val="150000"/>
              </a:lnSpc>
            </a:pPr>
            <a:r>
              <a:rPr lang="zh-CN" altLang="en-US" b="1" smtClean="0">
                <a:solidFill>
                  <a:srgbClr val="FF0000"/>
                </a:solidFill>
                <a:latin typeface="楷体" pitchFamily="49" charset="-122"/>
                <a:ea typeface="楷体" pitchFamily="49" charset="-122"/>
              </a:rPr>
              <a:t>不顾</a:t>
            </a:r>
            <a:r>
              <a:rPr lang="zh-CN" altLang="en-US" b="1">
                <a:solidFill>
                  <a:srgbClr val="FF0000"/>
                </a:solidFill>
                <a:latin typeface="楷体" pitchFamily="49" charset="-122"/>
                <a:ea typeface="楷体" pitchFamily="49" charset="-122"/>
              </a:rPr>
              <a:t>全篇文章的</a:t>
            </a:r>
            <a:r>
              <a:rPr lang="zh-CN" altLang="en-US" b="1" smtClean="0">
                <a:solidFill>
                  <a:srgbClr val="FF0000"/>
                </a:solidFill>
                <a:latin typeface="楷体" pitchFamily="49" charset="-122"/>
                <a:ea typeface="楷体" pitchFamily="49" charset="-122"/>
              </a:rPr>
              <a:t>内容，而</a:t>
            </a:r>
            <a:r>
              <a:rPr lang="zh-CN" altLang="en-US" b="1">
                <a:solidFill>
                  <a:srgbClr val="FF0000"/>
                </a:solidFill>
                <a:latin typeface="楷体" pitchFamily="49" charset="-122"/>
                <a:ea typeface="楷体" pitchFamily="49" charset="-122"/>
              </a:rPr>
              <a:t>只根据</a:t>
            </a:r>
            <a:r>
              <a:rPr lang="zh-CN" altLang="en-US" b="1" smtClean="0">
                <a:solidFill>
                  <a:srgbClr val="FF0000"/>
                </a:solidFill>
                <a:latin typeface="楷体" pitchFamily="49" charset="-122"/>
                <a:ea typeface="楷体" pitchFamily="49" charset="-122"/>
              </a:rPr>
              <a:t>需要，孤立</a:t>
            </a:r>
            <a:r>
              <a:rPr lang="zh-CN" altLang="en-US" b="1">
                <a:solidFill>
                  <a:srgbClr val="FF0000"/>
                </a:solidFill>
                <a:latin typeface="楷体" pitchFamily="49" charset="-122"/>
                <a:ea typeface="楷体" pitchFamily="49" charset="-122"/>
              </a:rPr>
              <a:t>地截取</a:t>
            </a:r>
            <a:r>
              <a:rPr lang="zh-CN" altLang="en-US" b="1" smtClean="0">
                <a:solidFill>
                  <a:srgbClr val="FF0000"/>
                </a:solidFill>
                <a:latin typeface="楷体" pitchFamily="49" charset="-122"/>
                <a:ea typeface="楷体" pitchFamily="49" charset="-122"/>
              </a:rPr>
              <a:t>其中</a:t>
            </a:r>
            <a:endParaRPr lang="zh-CN" altLang="en-US" b="1">
              <a:solidFill>
                <a:srgbClr val="FF0000"/>
              </a:solidFill>
              <a:latin typeface="楷体" pitchFamily="49" charset="-122"/>
              <a:ea typeface="楷体" pitchFamily="49" charset="-122"/>
            </a:endParaRPr>
          </a:p>
        </p:txBody>
      </p:sp>
      <p:sp>
        <p:nvSpPr>
          <p:cNvPr id="9" name="矩形 8"/>
          <p:cNvSpPr/>
          <p:nvPr/>
        </p:nvSpPr>
        <p:spPr>
          <a:xfrm>
            <a:off x="2080196" y="2708724"/>
            <a:ext cx="5948188" cy="484748"/>
          </a:xfrm>
          <a:prstGeom prst="rect">
            <a:avLst/>
          </a:prstGeom>
          <a:noFill/>
          <a:ln w="9525">
            <a:noFill/>
          </a:ln>
        </p:spPr>
        <p:txBody>
          <a:bodyPr wrap="square" lIns="68580" tIns="34290" rIns="68580" bIns="34290" anchor="ctr">
            <a:spAutoFit/>
          </a:bodyPr>
          <a:lstStyle/>
          <a:p>
            <a:pPr>
              <a:lnSpc>
                <a:spcPct val="150000"/>
              </a:lnSpc>
            </a:pPr>
            <a:r>
              <a:rPr lang="zh-CN" altLang="en-US" b="1" smtClean="0">
                <a:solidFill>
                  <a:srgbClr val="FF0000"/>
                </a:solidFill>
                <a:latin typeface="楷体" pitchFamily="49" charset="-122"/>
                <a:ea typeface="楷体" pitchFamily="49" charset="-122"/>
              </a:rPr>
              <a:t>佛教用语，指</a:t>
            </a:r>
            <a:r>
              <a:rPr lang="zh-CN" altLang="en-US" b="1">
                <a:solidFill>
                  <a:srgbClr val="FF0000"/>
                </a:solidFill>
                <a:latin typeface="楷体" pitchFamily="49" charset="-122"/>
                <a:ea typeface="楷体" pitchFamily="49" charset="-122"/>
              </a:rPr>
              <a:t>直接入道、不可言传的</a:t>
            </a:r>
            <a:r>
              <a:rPr lang="zh-CN" altLang="en-US" b="1" smtClean="0">
                <a:solidFill>
                  <a:srgbClr val="FF0000"/>
                </a:solidFill>
                <a:latin typeface="楷体" pitchFamily="49" charset="-122"/>
                <a:ea typeface="楷体" pitchFamily="49" charset="-122"/>
              </a:rPr>
              <a:t>门径，常用</a:t>
            </a:r>
            <a:r>
              <a:rPr lang="zh-CN" altLang="en-US" b="1">
                <a:solidFill>
                  <a:srgbClr val="FF0000"/>
                </a:solidFill>
                <a:latin typeface="楷体" pitchFamily="49" charset="-122"/>
                <a:ea typeface="楷体" pitchFamily="49" charset="-122"/>
              </a:rPr>
              <a:t>来</a:t>
            </a:r>
            <a:r>
              <a:rPr lang="zh-CN" altLang="en-US" b="1" smtClean="0">
                <a:solidFill>
                  <a:srgbClr val="FF0000"/>
                </a:solidFill>
                <a:latin typeface="楷体" pitchFamily="49" charset="-122"/>
                <a:ea typeface="楷体" pitchFamily="49" charset="-122"/>
              </a:rPr>
              <a:t>比喻</a:t>
            </a:r>
            <a:endParaRPr lang="zh-CN" altLang="en-US" b="1">
              <a:solidFill>
                <a:srgbClr val="FF0000"/>
              </a:solidFill>
              <a:latin typeface="楷体" pitchFamily="49" charset="-122"/>
              <a:ea typeface="楷体" pitchFamily="49" charset="-122"/>
            </a:endParaRPr>
          </a:p>
        </p:txBody>
      </p:sp>
      <p:sp>
        <p:nvSpPr>
          <p:cNvPr id="10" name="矩形 9"/>
          <p:cNvSpPr/>
          <p:nvPr/>
        </p:nvSpPr>
        <p:spPr>
          <a:xfrm>
            <a:off x="2123728" y="3783327"/>
            <a:ext cx="5760640" cy="346249"/>
          </a:xfrm>
          <a:prstGeom prst="rect">
            <a:avLst/>
          </a:prstGeom>
          <a:noFill/>
          <a:ln w="9525">
            <a:noFill/>
          </a:ln>
        </p:spPr>
        <p:txBody>
          <a:bodyPr wrap="square" lIns="68580" tIns="34290" rIns="68580" bIns="34290" anchor="ctr">
            <a:spAutoFit/>
          </a:bodyPr>
          <a:lstStyle/>
          <a:p>
            <a:r>
              <a:rPr lang="zh-CN" altLang="en-US" b="1">
                <a:solidFill>
                  <a:srgbClr val="FF0000"/>
                </a:solidFill>
                <a:latin typeface="楷体" pitchFamily="49" charset="-122"/>
                <a:ea typeface="楷体" pitchFamily="49" charset="-122"/>
              </a:rPr>
              <a:t>心思没有正业以外的追求，形容心思集中，专心致</a:t>
            </a:r>
            <a:r>
              <a:rPr lang="zh-CN" altLang="en-US" b="1" smtClean="0">
                <a:solidFill>
                  <a:srgbClr val="FF0000"/>
                </a:solidFill>
                <a:latin typeface="楷体" pitchFamily="49" charset="-122"/>
                <a:ea typeface="楷体" pitchFamily="49" charset="-122"/>
              </a:rPr>
              <a:t>志</a:t>
            </a:r>
            <a:r>
              <a:rPr lang="zh-CN" altLang="en-US" b="1">
                <a:solidFill>
                  <a:srgbClr val="FF0000"/>
                </a:solidFill>
                <a:latin typeface="楷体" pitchFamily="49" charset="-122"/>
                <a:ea typeface="楷体" pitchFamily="49" charset="-122"/>
              </a:rPr>
              <a:t>。</a:t>
            </a:r>
          </a:p>
        </p:txBody>
      </p:sp>
      <p:sp>
        <p:nvSpPr>
          <p:cNvPr id="2" name="矩形 1"/>
          <p:cNvSpPr/>
          <p:nvPr/>
        </p:nvSpPr>
        <p:spPr>
          <a:xfrm>
            <a:off x="179512" y="536942"/>
            <a:ext cx="2552302" cy="738664"/>
          </a:xfrm>
          <a:prstGeom prst="rect">
            <a:avLst/>
          </a:prstGeom>
        </p:spPr>
        <p:txBody>
          <a:bodyPr wrap="none">
            <a:spAutoFit/>
          </a:bodyPr>
          <a:lstStyle/>
          <a:p>
            <a:pPr indent="200025" algn="just">
              <a:lnSpc>
                <a:spcPct val="150000"/>
              </a:lnSpc>
            </a:pPr>
            <a:r>
              <a:rPr lang="en-US" altLang="zh-CN" sz="2800" b="1">
                <a:solidFill>
                  <a:srgbClr val="000000"/>
                </a:solidFill>
                <a:latin typeface="宋体" panose="02010600030101010101" pitchFamily="2" charset="-122"/>
                <a:cs typeface="Times New Roman" panose="02020603050405020304" charset="0"/>
              </a:rPr>
              <a:t>2.</a:t>
            </a:r>
            <a:r>
              <a:rPr lang="zh-CN" altLang="en-US" sz="2800" b="1">
                <a:solidFill>
                  <a:srgbClr val="000000"/>
                </a:solidFill>
                <a:latin typeface="宋体" panose="02010600030101010101" pitchFamily="2" charset="-122"/>
                <a:cs typeface="Times New Roman" panose="02020603050405020304" charset="0"/>
              </a:rPr>
              <a:t>词语释义。</a:t>
            </a:r>
          </a:p>
        </p:txBody>
      </p:sp>
      <p:sp>
        <p:nvSpPr>
          <p:cNvPr id="3" name="矩形 2"/>
          <p:cNvSpPr/>
          <p:nvPr/>
        </p:nvSpPr>
        <p:spPr>
          <a:xfrm>
            <a:off x="2035994" y="2257368"/>
            <a:ext cx="2276585" cy="507831"/>
          </a:xfrm>
          <a:prstGeom prst="rect">
            <a:avLst/>
          </a:prstGeom>
        </p:spPr>
        <p:txBody>
          <a:bodyPr wrap="none">
            <a:spAutoFit/>
          </a:bodyPr>
          <a:lstStyle/>
          <a:p>
            <a:pPr lvl="0">
              <a:lnSpc>
                <a:spcPct val="150000"/>
              </a:lnSpc>
            </a:pPr>
            <a:r>
              <a:rPr lang="zh-CN" altLang="en-US" b="1">
                <a:solidFill>
                  <a:srgbClr val="FF0000"/>
                </a:solidFill>
                <a:latin typeface="楷体" pitchFamily="49" charset="-122"/>
                <a:ea typeface="楷体" pitchFamily="49" charset="-122"/>
              </a:rPr>
              <a:t>一段或一句的意思。</a:t>
            </a:r>
          </a:p>
        </p:txBody>
      </p:sp>
      <p:sp>
        <p:nvSpPr>
          <p:cNvPr id="4" name="矩形 3"/>
          <p:cNvSpPr/>
          <p:nvPr/>
        </p:nvSpPr>
        <p:spPr>
          <a:xfrm>
            <a:off x="2086449" y="3193472"/>
            <a:ext cx="2973891" cy="507831"/>
          </a:xfrm>
          <a:prstGeom prst="rect">
            <a:avLst/>
          </a:prstGeom>
        </p:spPr>
        <p:txBody>
          <a:bodyPr wrap="none">
            <a:spAutoFit/>
          </a:bodyPr>
          <a:lstStyle/>
          <a:p>
            <a:pPr>
              <a:lnSpc>
                <a:spcPct val="150000"/>
              </a:lnSpc>
            </a:pPr>
            <a:r>
              <a:rPr lang="zh-CN" altLang="en-US" b="1">
                <a:solidFill>
                  <a:srgbClr val="FF0000"/>
                </a:solidFill>
                <a:latin typeface="楷体" pitchFamily="49" charset="-122"/>
                <a:ea typeface="楷体" pitchFamily="49" charset="-122"/>
              </a:rPr>
              <a:t>最好的或独一无二的方法。</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3"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1029660"/>
            <a:ext cx="8573381" cy="3846502"/>
          </a:xfrm>
          <a:prstGeom prst="rect">
            <a:avLst/>
          </a:prstGeom>
          <a:noFill/>
          <a:ln w="9525">
            <a:noFill/>
          </a:ln>
        </p:spPr>
        <p:txBody>
          <a:bodyPr wrap="square" lIns="68580" tIns="34290" rIns="68580" bIns="34290" anchor="ctr">
            <a:spAutoFit/>
          </a:bodyPr>
          <a:lstStyle/>
          <a:p>
            <a:pPr indent="201295" algn="just">
              <a:lnSpc>
                <a:spcPct val="120000"/>
              </a:lnSpc>
            </a:pPr>
            <a:r>
              <a:rPr lang="en-US" altLang="zh-CN" sz="2600" b="1" smtClean="0">
                <a:solidFill>
                  <a:srgbClr val="000000"/>
                </a:solidFill>
                <a:latin typeface="楷体" pitchFamily="49" charset="-122"/>
                <a:ea typeface="楷体" pitchFamily="49" charset="-122"/>
              </a:rPr>
              <a:t>A</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cs typeface="Times New Roman" panose="02020603050405020304" charset="0"/>
              </a:rPr>
              <a:t>在读书交流会</a:t>
            </a:r>
            <a:r>
              <a:rPr lang="zh-CN" altLang="en-US" sz="2600" b="1" smtClean="0">
                <a:solidFill>
                  <a:srgbClr val="000000"/>
                </a:solidFill>
                <a:latin typeface="楷体" pitchFamily="49" charset="-122"/>
                <a:ea typeface="楷体" pitchFamily="49" charset="-122"/>
                <a:cs typeface="Times New Roman" panose="02020603050405020304" charset="0"/>
              </a:rPr>
              <a:t>上</a:t>
            </a:r>
            <a:r>
              <a:rPr lang="zh-CN" altLang="en-US"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张山</a:t>
            </a:r>
            <a:r>
              <a:rPr lang="zh-CN" altLang="en-US" sz="2600" b="1">
                <a:solidFill>
                  <a:srgbClr val="000000"/>
                </a:solidFill>
                <a:latin typeface="楷体" pitchFamily="49" charset="-122"/>
                <a:ea typeface="楷体" pitchFamily="49" charset="-122"/>
                <a:cs typeface="Times New Roman" panose="02020603050405020304" charset="0"/>
              </a:rPr>
              <a:t>同学</a:t>
            </a:r>
            <a:r>
              <a:rPr lang="zh-CN" altLang="en-US" sz="2600" b="1" smtClean="0">
                <a:solidFill>
                  <a:srgbClr val="FF0000"/>
                </a:solidFill>
                <a:latin typeface="楷体" pitchFamily="49" charset="-122"/>
                <a:ea typeface="楷体" pitchFamily="49" charset="-122"/>
                <a:cs typeface="Times New Roman" panose="02020603050405020304" charset="0"/>
              </a:rPr>
              <a:t>旁征博引</a:t>
            </a:r>
            <a:r>
              <a:rPr lang="zh-CN" altLang="en-US" sz="2600" b="1" smtClean="0">
                <a:solidFill>
                  <a:srgbClr val="000000"/>
                </a:solidFill>
                <a:latin typeface="楷体" pitchFamily="49" charset="-122"/>
                <a:ea typeface="楷体" pitchFamily="49" charset="-122"/>
              </a:rPr>
              <a:t>，</a:t>
            </a:r>
            <a:r>
              <a:rPr lang="zh-CN" altLang="en-US" sz="2600" b="1" smtClean="0">
                <a:solidFill>
                  <a:srgbClr val="FF0000"/>
                </a:solidFill>
                <a:latin typeface="楷体" pitchFamily="49" charset="-122"/>
                <a:ea typeface="楷体" pitchFamily="49" charset="-122"/>
                <a:cs typeface="Times New Roman" panose="02020603050405020304" charset="0"/>
              </a:rPr>
              <a:t>断章取义</a:t>
            </a:r>
            <a:r>
              <a:rPr lang="zh-CN" altLang="en-US"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赢得</a:t>
            </a:r>
            <a:r>
              <a:rPr lang="zh-CN" altLang="en-US" sz="2600" b="1">
                <a:solidFill>
                  <a:srgbClr val="000000"/>
                </a:solidFill>
                <a:latin typeface="楷体" pitchFamily="49" charset="-122"/>
                <a:ea typeface="楷体" pitchFamily="49" charset="-122"/>
                <a:cs typeface="Times New Roman" panose="02020603050405020304" charset="0"/>
              </a:rPr>
              <a:t>了同学们的一致</a:t>
            </a:r>
            <a:r>
              <a:rPr lang="zh-CN" altLang="en-US" sz="2600" b="1" smtClean="0">
                <a:solidFill>
                  <a:srgbClr val="000000"/>
                </a:solidFill>
                <a:latin typeface="楷体" pitchFamily="49" charset="-122"/>
                <a:ea typeface="楷体" pitchFamily="49" charset="-122"/>
                <a:cs typeface="Times New Roman" panose="02020603050405020304" charset="0"/>
              </a:rPr>
              <a:t>好评。</a:t>
            </a:r>
            <a:endParaRPr lang="en-US" altLang="zh-CN" sz="2600" b="1" smtClean="0">
              <a:solidFill>
                <a:srgbClr val="000000"/>
              </a:solidFill>
              <a:latin typeface="楷体" pitchFamily="49" charset="-122"/>
              <a:ea typeface="楷体" pitchFamily="49" charset="-122"/>
              <a:cs typeface="Times New Roman" panose="02020603050405020304" charset="0"/>
            </a:endParaRPr>
          </a:p>
          <a:p>
            <a:pPr indent="201295" algn="just">
              <a:lnSpc>
                <a:spcPct val="120000"/>
              </a:lnSpc>
            </a:pPr>
            <a:r>
              <a:rPr lang="en-US" altLang="zh-CN" sz="2600" b="1" smtClean="0">
                <a:solidFill>
                  <a:srgbClr val="000000"/>
                </a:solidFill>
                <a:latin typeface="楷体" pitchFamily="49" charset="-122"/>
                <a:ea typeface="楷体" pitchFamily="49" charset="-122"/>
                <a:cs typeface="Times New Roman" panose="02020603050405020304" charset="0"/>
              </a:rPr>
              <a:t>B</a:t>
            </a:r>
            <a:r>
              <a:rPr lang="en-US" altLang="zh-CN"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我至今仍深深记得恩师说过的一句话：“努力是任何成功者的</a:t>
            </a:r>
            <a:r>
              <a:rPr lang="zh-CN" altLang="en-US" sz="2600" b="1" smtClean="0">
                <a:solidFill>
                  <a:srgbClr val="FF0000"/>
                </a:solidFill>
                <a:latin typeface="楷体" pitchFamily="49" charset="-122"/>
                <a:ea typeface="楷体" pitchFamily="49" charset="-122"/>
                <a:cs typeface="Times New Roman" panose="02020603050405020304" charset="0"/>
              </a:rPr>
              <a:t>不二法门</a:t>
            </a:r>
            <a:r>
              <a:rPr lang="zh-CN" altLang="en-US" sz="2600" b="1" smtClean="0">
                <a:solidFill>
                  <a:srgbClr val="000000"/>
                </a:solidFill>
                <a:latin typeface="楷体" pitchFamily="49" charset="-122"/>
                <a:ea typeface="楷体" pitchFamily="49" charset="-122"/>
                <a:cs typeface="Times New Roman" panose="02020603050405020304" charset="0"/>
              </a:rPr>
              <a:t>。”</a:t>
            </a:r>
            <a:endParaRPr lang="en-US" altLang="zh-CN" sz="2600" b="1" smtClean="0">
              <a:solidFill>
                <a:srgbClr val="000000"/>
              </a:solidFill>
              <a:latin typeface="楷体" pitchFamily="49" charset="-122"/>
              <a:ea typeface="楷体" pitchFamily="49" charset="-122"/>
              <a:cs typeface="Times New Roman" panose="02020603050405020304" charset="0"/>
            </a:endParaRPr>
          </a:p>
          <a:p>
            <a:pPr indent="201295" algn="just">
              <a:lnSpc>
                <a:spcPct val="120000"/>
              </a:lnSpc>
            </a:pPr>
            <a:r>
              <a:rPr lang="en-US" altLang="zh-CN" sz="2600" b="1" smtClean="0">
                <a:solidFill>
                  <a:srgbClr val="000000"/>
                </a:solidFill>
                <a:latin typeface="楷体" pitchFamily="49" charset="-122"/>
                <a:ea typeface="楷体" pitchFamily="49" charset="-122"/>
                <a:cs typeface="Times New Roman" panose="02020603050405020304" charset="0"/>
              </a:rPr>
              <a:t>C</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cs typeface="Times New Roman" panose="02020603050405020304" charset="0"/>
              </a:rPr>
              <a:t>现在的人们有饭吃、有衣</a:t>
            </a:r>
            <a:r>
              <a:rPr lang="zh-CN" altLang="en-US" sz="2600" b="1" smtClean="0">
                <a:solidFill>
                  <a:srgbClr val="000000"/>
                </a:solidFill>
                <a:latin typeface="楷体" pitchFamily="49" charset="-122"/>
                <a:ea typeface="楷体" pitchFamily="49" charset="-122"/>
                <a:cs typeface="Times New Roman" panose="02020603050405020304" charset="0"/>
              </a:rPr>
              <a:t>穿</a:t>
            </a:r>
            <a:r>
              <a:rPr lang="zh-CN" altLang="en-US"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过</a:t>
            </a:r>
            <a:r>
              <a:rPr lang="zh-CN" altLang="en-US" sz="2600" b="1">
                <a:solidFill>
                  <a:srgbClr val="000000"/>
                </a:solidFill>
                <a:latin typeface="楷体" pitchFamily="49" charset="-122"/>
                <a:ea typeface="楷体" pitchFamily="49" charset="-122"/>
                <a:cs typeface="Times New Roman" panose="02020603050405020304" charset="0"/>
              </a:rPr>
              <a:t>着</a:t>
            </a:r>
            <a:r>
              <a:rPr lang="zh-CN" altLang="en-US" sz="2600" b="1">
                <a:solidFill>
                  <a:srgbClr val="FF0000"/>
                </a:solidFill>
                <a:latin typeface="楷体" pitchFamily="49" charset="-122"/>
                <a:ea typeface="楷体" pitchFamily="49" charset="-122"/>
                <a:cs typeface="Times New Roman" panose="02020603050405020304" charset="0"/>
              </a:rPr>
              <a:t>饱食终日</a:t>
            </a:r>
            <a:r>
              <a:rPr lang="zh-CN" altLang="en-US" sz="2600" b="1">
                <a:solidFill>
                  <a:srgbClr val="000000"/>
                </a:solidFill>
                <a:latin typeface="楷体" pitchFamily="49" charset="-122"/>
                <a:ea typeface="楷体" pitchFamily="49" charset="-122"/>
                <a:cs typeface="Times New Roman" panose="02020603050405020304" charset="0"/>
              </a:rPr>
              <a:t>的</a:t>
            </a:r>
            <a:r>
              <a:rPr lang="zh-CN" altLang="en-US" sz="2600" b="1" smtClean="0">
                <a:solidFill>
                  <a:srgbClr val="000000"/>
                </a:solidFill>
                <a:latin typeface="楷体" pitchFamily="49" charset="-122"/>
                <a:ea typeface="楷体" pitchFamily="49" charset="-122"/>
                <a:cs typeface="Times New Roman" panose="02020603050405020304" charset="0"/>
              </a:rPr>
              <a:t>生活</a:t>
            </a:r>
            <a:r>
              <a:rPr lang="zh-CN" altLang="en-US"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真是</a:t>
            </a:r>
            <a:r>
              <a:rPr lang="zh-CN" altLang="en-US" sz="2600" b="1">
                <a:solidFill>
                  <a:srgbClr val="000000"/>
                </a:solidFill>
                <a:latin typeface="楷体" pitchFamily="49" charset="-122"/>
                <a:ea typeface="楷体" pitchFamily="49" charset="-122"/>
                <a:cs typeface="Times New Roman" panose="02020603050405020304" charset="0"/>
              </a:rPr>
              <a:t>幸福</a:t>
            </a:r>
            <a:r>
              <a:rPr lang="zh-CN" altLang="en-US" sz="2600" b="1" smtClean="0">
                <a:solidFill>
                  <a:srgbClr val="000000"/>
                </a:solidFill>
                <a:latin typeface="楷体" pitchFamily="49" charset="-122"/>
                <a:ea typeface="楷体" pitchFamily="49" charset="-122"/>
                <a:cs typeface="Times New Roman" panose="02020603050405020304" charset="0"/>
              </a:rPr>
              <a:t>啊！         </a:t>
            </a:r>
            <a:endParaRPr lang="en-US" altLang="zh-CN" sz="2600" b="1" smtClean="0">
              <a:solidFill>
                <a:srgbClr val="000000"/>
              </a:solidFill>
              <a:latin typeface="楷体" pitchFamily="49" charset="-122"/>
              <a:ea typeface="楷体" pitchFamily="49" charset="-122"/>
              <a:cs typeface="Times New Roman" panose="02020603050405020304" charset="0"/>
            </a:endParaRPr>
          </a:p>
          <a:p>
            <a:pPr indent="201295" algn="just">
              <a:lnSpc>
                <a:spcPct val="120000"/>
              </a:lnSpc>
            </a:pPr>
            <a:r>
              <a:rPr lang="en-US" altLang="zh-CN" sz="2600" b="1" smtClean="0">
                <a:solidFill>
                  <a:srgbClr val="000000"/>
                </a:solidFill>
                <a:latin typeface="楷体" pitchFamily="49" charset="-122"/>
                <a:ea typeface="楷体" pitchFamily="49" charset="-122"/>
                <a:cs typeface="Times New Roman" panose="02020603050405020304" charset="0"/>
              </a:rPr>
              <a:t>D</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cs typeface="Times New Roman" panose="02020603050405020304" charset="0"/>
              </a:rPr>
              <a:t>到新学校</a:t>
            </a:r>
            <a:r>
              <a:rPr lang="zh-CN" altLang="en-US" sz="2600" b="1" smtClean="0">
                <a:solidFill>
                  <a:srgbClr val="000000"/>
                </a:solidFill>
                <a:latin typeface="楷体" pitchFamily="49" charset="-122"/>
                <a:ea typeface="楷体" pitchFamily="49" charset="-122"/>
                <a:cs typeface="Times New Roman" panose="02020603050405020304" charset="0"/>
              </a:rPr>
              <a:t>后</a:t>
            </a:r>
            <a:r>
              <a:rPr lang="zh-CN" altLang="en-US" sz="2600" b="1" smtClean="0">
                <a:solidFill>
                  <a:srgbClr val="000000"/>
                </a:solidFill>
                <a:latin typeface="楷体" pitchFamily="49" charset="-122"/>
                <a:ea typeface="楷体" pitchFamily="49" charset="-122"/>
              </a:rPr>
              <a:t>，</a:t>
            </a:r>
            <a:r>
              <a:rPr lang="zh-CN" altLang="en-US" sz="2600" b="1" smtClean="0">
                <a:solidFill>
                  <a:srgbClr val="000000"/>
                </a:solidFill>
                <a:latin typeface="楷体" pitchFamily="49" charset="-122"/>
                <a:ea typeface="楷体" pitchFamily="49" charset="-122"/>
                <a:cs typeface="Times New Roman" panose="02020603050405020304" charset="0"/>
              </a:rPr>
              <a:t>班集体</a:t>
            </a:r>
            <a:r>
              <a:rPr lang="zh-CN" altLang="en-US" sz="2600" b="1">
                <a:solidFill>
                  <a:srgbClr val="FF0000"/>
                </a:solidFill>
                <a:latin typeface="楷体" pitchFamily="49" charset="-122"/>
                <a:ea typeface="楷体" pitchFamily="49" charset="-122"/>
                <a:cs typeface="Times New Roman" panose="02020603050405020304" charset="0"/>
              </a:rPr>
              <a:t>相敬如宾</a:t>
            </a:r>
            <a:r>
              <a:rPr lang="zh-CN" altLang="en-US" sz="2600" b="1">
                <a:solidFill>
                  <a:srgbClr val="000000"/>
                </a:solidFill>
                <a:latin typeface="楷体" pitchFamily="49" charset="-122"/>
                <a:ea typeface="楷体" pitchFamily="49" charset="-122"/>
                <a:cs typeface="Times New Roman" panose="02020603050405020304" charset="0"/>
              </a:rPr>
              <a:t>的和谐氛围让张晓亮很快适应了新的学习环境。</a:t>
            </a:r>
          </a:p>
        </p:txBody>
      </p:sp>
      <p:sp>
        <p:nvSpPr>
          <p:cNvPr id="6" name="矩形 5"/>
          <p:cNvSpPr/>
          <p:nvPr/>
        </p:nvSpPr>
        <p:spPr>
          <a:xfrm>
            <a:off x="7308304" y="623173"/>
            <a:ext cx="445178" cy="530915"/>
          </a:xfrm>
          <a:prstGeom prst="rect">
            <a:avLst/>
          </a:prstGeom>
          <a:noFill/>
          <a:ln w="9525">
            <a:noFill/>
          </a:ln>
        </p:spPr>
        <p:txBody>
          <a:bodyPr wrap="square" lIns="68580" tIns="34290" rIns="68580" bIns="34290" anchor="t">
            <a:spAutoFit/>
          </a:bodyPr>
          <a:lstStyle/>
          <a:p>
            <a:pPr>
              <a:buFont typeface="Arial" panose="020B0604020202020204" pitchFamily="34" charset="0"/>
              <a:buNone/>
            </a:pPr>
            <a:r>
              <a:rPr lang="en-US" altLang="zh-CN" sz="3000" b="1">
                <a:solidFill>
                  <a:srgbClr val="FF0000"/>
                </a:solidFill>
                <a:latin typeface="Times New Roman"/>
              </a:rPr>
              <a:t>B</a:t>
            </a:r>
          </a:p>
        </p:txBody>
      </p:sp>
      <p:sp>
        <p:nvSpPr>
          <p:cNvPr id="2" name="矩形 1"/>
          <p:cNvSpPr/>
          <p:nvPr/>
        </p:nvSpPr>
        <p:spPr>
          <a:xfrm>
            <a:off x="251520" y="555526"/>
            <a:ext cx="8136904" cy="523220"/>
          </a:xfrm>
          <a:prstGeom prst="rect">
            <a:avLst/>
          </a:prstGeom>
        </p:spPr>
        <p:txBody>
          <a:bodyPr wrap="square">
            <a:spAutoFit/>
          </a:bodyPr>
          <a:lstStyle/>
          <a:p>
            <a:r>
              <a:rPr lang="en-US" altLang="zh-CN" sz="2800" b="1">
                <a:solidFill>
                  <a:srgbClr val="000000"/>
                </a:solidFill>
                <a:latin typeface="宋体" panose="02010600030101010101" pitchFamily="2" charset="-122"/>
              </a:rPr>
              <a:t> 3.</a:t>
            </a:r>
            <a:r>
              <a:rPr lang="zh-CN" altLang="en-US" sz="2800" b="1">
                <a:solidFill>
                  <a:srgbClr val="000000"/>
                </a:solidFill>
                <a:latin typeface="宋体" panose="02010600030101010101" pitchFamily="2" charset="-122"/>
              </a:rPr>
              <a:t>下列各句中</a:t>
            </a:r>
            <a:r>
              <a:rPr lang="zh-CN" altLang="en-US" sz="2800" b="1" smtClean="0">
                <a:solidFill>
                  <a:srgbClr val="000000"/>
                </a:solidFill>
                <a:latin typeface="宋体" panose="02010600030101010101" pitchFamily="2" charset="-122"/>
              </a:rPr>
              <a:t>加色成语</a:t>
            </a:r>
            <a:r>
              <a:rPr lang="zh-CN" altLang="en-US" sz="2800" b="1">
                <a:solidFill>
                  <a:srgbClr val="000000"/>
                </a:solidFill>
                <a:latin typeface="宋体" panose="02010600030101010101" pitchFamily="2" charset="-122"/>
              </a:rPr>
              <a:t>使用恰当的一项是</a:t>
            </a:r>
            <a:r>
              <a:rPr lang="en-US" altLang="zh-CN" sz="2800" b="1">
                <a:solidFill>
                  <a:srgbClr val="000000"/>
                </a:solidFill>
                <a:latin typeface="宋体" panose="02010600030101010101" pitchFamily="2" charset="-122"/>
              </a:rPr>
              <a:t>(    </a:t>
            </a:r>
            <a:r>
              <a:rPr lang="en-US" altLang="zh-CN" sz="2800" b="1" smtClean="0">
                <a:solidFill>
                  <a:srgbClr val="000000"/>
                </a:solidFill>
                <a:latin typeface="宋体" panose="02010600030101010101" pitchFamily="2" charset="-122"/>
              </a:rPr>
              <a:t>)</a:t>
            </a:r>
            <a:endParaRPr lang="zh-CN" altLang="en-US" sz="2800">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89" name="对象 1"/>
          <p:cNvGraphicFramePr>
            <a:graphicFrameLocks/>
          </p:cNvGraphicFramePr>
          <p:nvPr/>
        </p:nvGraphicFramePr>
        <p:xfrm>
          <a:off x="136525" y="987120"/>
          <a:ext cx="8870950" cy="3169260"/>
        </p:xfrm>
        <a:graphic>
          <a:graphicData uri="http://schemas.openxmlformats.org/presentationml/2006/ole">
            <p:oleObj spid="_x0000_s1038" r:id="rId3" imgW="8863518" imgH="3170036" progId="Word.Document.12">
              <p:embed/>
            </p:oleObj>
          </a:graphicData>
        </a:graphic>
      </p:graphicFrame>
      <p:sp>
        <p:nvSpPr>
          <p:cNvPr id="546991" name="矩形 546990"/>
          <p:cNvSpPr>
            <a:spLocks noChangeArrowheads="1"/>
          </p:cNvSpPr>
          <p:nvPr/>
        </p:nvSpPr>
        <p:spPr bwMode="auto">
          <a:xfrm>
            <a:off x="5337176" y="1118843"/>
            <a:ext cx="351378"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p>
            <a:r>
              <a:rPr lang="en-US" altLang="zh-CN" b="1">
                <a:solidFill>
                  <a:srgbClr val="FF0000"/>
                </a:solidFill>
              </a:rPr>
              <a:t>A</a:t>
            </a:r>
          </a:p>
        </p:txBody>
      </p:sp>
      <p:sp>
        <p:nvSpPr>
          <p:cNvPr id="4"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课后练习</a:t>
            </a:r>
            <a:endParaRPr lang="zh-CN" altLang="en-US" sz="2100" b="1">
              <a:solidFill>
                <a:srgbClr val="0099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6037165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additive="base">
                                        <p:cTn id="7" dur="500" fill="hold"/>
                                        <p:tgtEl>
                                          <p:spTgt spid="546991"/>
                                        </p:tgtEl>
                                        <p:attrNameLst>
                                          <p:attrName>ppt_x</p:attrName>
                                        </p:attrNameLst>
                                      </p:cBhvr>
                                      <p:tavLst>
                                        <p:tav tm="0">
                                          <p:val>
                                            <p:strVal val="#ppt_x"/>
                                          </p:val>
                                        </p:tav>
                                        <p:tav tm="100000">
                                          <p:val>
                                            <p:strVal val="#ppt_x"/>
                                          </p:val>
                                        </p:tav>
                                      </p:tavLst>
                                    </p:anim>
                                    <p:anim calcmode="lin" valueType="num">
                                      <p:cBhvr additive="base">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3" name="对象 1"/>
          <p:cNvGraphicFramePr>
            <a:graphicFrameLocks/>
          </p:cNvGraphicFramePr>
          <p:nvPr/>
        </p:nvGraphicFramePr>
        <p:xfrm>
          <a:off x="136525" y="987120"/>
          <a:ext cx="8870950" cy="3169260"/>
        </p:xfrm>
        <a:graphic>
          <a:graphicData uri="http://schemas.openxmlformats.org/presentationml/2006/ole">
            <p:oleObj spid="_x0000_s97281" r:id="rId3" imgW="8863518" imgH="3170036" progId="Word.Document.12">
              <p:embed/>
            </p:oleObj>
          </a:graphicData>
        </a:graphic>
      </p:graphicFrame>
      <p:sp>
        <p:nvSpPr>
          <p:cNvPr id="546991" name="矩形 546990"/>
          <p:cNvSpPr>
            <a:spLocks noChangeArrowheads="1"/>
          </p:cNvSpPr>
          <p:nvPr/>
        </p:nvSpPr>
        <p:spPr bwMode="auto">
          <a:xfrm>
            <a:off x="5075239" y="1125191"/>
            <a:ext cx="351378"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p>
            <a:r>
              <a:rPr lang="en-US" altLang="zh-CN" b="1">
                <a:solidFill>
                  <a:srgbClr val="FF0000"/>
                </a:solidFill>
              </a:rPr>
              <a:t>D</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3959573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7" name="对象 1"/>
          <p:cNvGraphicFramePr>
            <a:graphicFrameLocks/>
          </p:cNvGraphicFramePr>
          <p:nvPr/>
        </p:nvGraphicFramePr>
        <p:xfrm>
          <a:off x="136525" y="787157"/>
          <a:ext cx="8870950" cy="3567599"/>
        </p:xfrm>
        <a:graphic>
          <a:graphicData uri="http://schemas.openxmlformats.org/presentationml/2006/ole">
            <p:oleObj spid="_x0000_s98305" r:id="rId3" imgW="8863518" imgH="3566426" progId="Word.Document.12">
              <p:embed/>
            </p:oleObj>
          </a:graphicData>
        </a:graphic>
      </p:graphicFrame>
      <p:sp>
        <p:nvSpPr>
          <p:cNvPr id="546991" name="矩形 546990"/>
          <p:cNvSpPr>
            <a:spLocks noChangeArrowheads="1"/>
          </p:cNvSpPr>
          <p:nvPr/>
        </p:nvSpPr>
        <p:spPr bwMode="auto">
          <a:xfrm>
            <a:off x="5616576" y="929988"/>
            <a:ext cx="351378"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p>
            <a:r>
              <a:rPr lang="en-US" altLang="zh-CN" b="1">
                <a:solidFill>
                  <a:srgbClr val="FF0000"/>
                </a:solidFill>
              </a:rPr>
              <a:t>B</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83549511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29324" y="1648420"/>
            <a:ext cx="2685351" cy="830997"/>
          </a:xfrm>
          <a:prstGeom prst="rect">
            <a:avLst/>
          </a:prstGeom>
          <a:noFill/>
        </p:spPr>
        <p:txBody>
          <a:bodyPr wrap="none" lIns="91440" tIns="45720" rIns="91440" bIns="45720">
            <a:spAutoFit/>
            <a:scene3d>
              <a:camera prst="orthographicFront"/>
              <a:lightRig rig="soft" dir="tl"/>
            </a:scene3d>
            <a:sp3d contourW="25400" prstMaterial="matte">
              <a:bevelT w="25400" h="55880" prst="artDeco"/>
              <a:contourClr>
                <a:schemeClr val="accent2">
                  <a:tint val="20000"/>
                </a:schemeClr>
              </a:contourClr>
            </a:sp3d>
          </a:bodyPr>
          <a:lstStyle/>
          <a:p>
            <a:pPr algn="ctr"/>
            <a:r>
              <a:rPr lang="zh-CN" altLang="en-US" sz="48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rPr>
              <a:t>第一课时</a:t>
            </a:r>
            <a:endParaRPr lang="zh-CN" altLang="en-US" sz="48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3125476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1" name="对象 1"/>
          <p:cNvGraphicFramePr>
            <a:graphicFrameLocks/>
          </p:cNvGraphicFramePr>
          <p:nvPr/>
        </p:nvGraphicFramePr>
        <p:xfrm>
          <a:off x="136525" y="195203"/>
          <a:ext cx="8870950" cy="4753095"/>
        </p:xfrm>
        <a:graphic>
          <a:graphicData uri="http://schemas.openxmlformats.org/presentationml/2006/ole">
            <p:oleObj spid="_x0000_s99329" r:id="rId3" imgW="8863518" imgH="4755235" progId="Word.Document.12">
              <p:embed/>
            </p:oleObj>
          </a:graphicData>
        </a:graphic>
      </p:graphicFrame>
      <p:sp>
        <p:nvSpPr>
          <p:cNvPr id="546991" name="矩形 546990"/>
          <p:cNvSpPr>
            <a:spLocks noChangeArrowheads="1"/>
          </p:cNvSpPr>
          <p:nvPr/>
        </p:nvSpPr>
        <p:spPr bwMode="auto">
          <a:xfrm>
            <a:off x="5510213" y="323751"/>
            <a:ext cx="351378"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p>
            <a:r>
              <a:rPr lang="en-US" altLang="zh-CN" b="1">
                <a:solidFill>
                  <a:srgbClr val="FF0000"/>
                </a:solidFill>
              </a:rPr>
              <a:t>A</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92640903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5" name="对象 1"/>
          <p:cNvGraphicFramePr>
            <a:graphicFrameLocks/>
          </p:cNvGraphicFramePr>
          <p:nvPr/>
        </p:nvGraphicFramePr>
        <p:xfrm>
          <a:off x="231775" y="193615"/>
          <a:ext cx="8870950" cy="4756270"/>
        </p:xfrm>
        <a:graphic>
          <a:graphicData uri="http://schemas.openxmlformats.org/presentationml/2006/ole">
            <p:oleObj spid="_x0000_s100353" r:id="rId3" imgW="8863518" imgH="4755235" progId="Word.Document.12">
              <p:embed/>
            </p:oleObj>
          </a:graphicData>
        </a:graphic>
      </p:graphicFrame>
      <p:sp>
        <p:nvSpPr>
          <p:cNvPr id="546991" name="矩形 546990"/>
          <p:cNvSpPr>
            <a:spLocks noChangeArrowheads="1"/>
          </p:cNvSpPr>
          <p:nvPr/>
        </p:nvSpPr>
        <p:spPr bwMode="auto">
          <a:xfrm>
            <a:off x="5480050" y="328512"/>
            <a:ext cx="7850188"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B</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5665541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9" name="对象 1"/>
          <p:cNvGraphicFramePr>
            <a:graphicFrameLocks/>
          </p:cNvGraphicFramePr>
          <p:nvPr/>
        </p:nvGraphicFramePr>
        <p:xfrm>
          <a:off x="274638" y="328512"/>
          <a:ext cx="8870950" cy="1783799"/>
        </p:xfrm>
        <a:graphic>
          <a:graphicData uri="http://schemas.openxmlformats.org/presentationml/2006/ole">
            <p:oleObj spid="_x0000_s101377" r:id="rId3" imgW="8863518" imgH="1783213" progId="Word.Document.12">
              <p:embed/>
            </p:oleObj>
          </a:graphicData>
        </a:graphic>
      </p:graphicFrame>
      <p:sp>
        <p:nvSpPr>
          <p:cNvPr id="546991" name="矩形 546990"/>
          <p:cNvSpPr>
            <a:spLocks noChangeArrowheads="1"/>
          </p:cNvSpPr>
          <p:nvPr/>
        </p:nvSpPr>
        <p:spPr bwMode="auto">
          <a:xfrm>
            <a:off x="444500" y="2026613"/>
            <a:ext cx="7850188" cy="133882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作者将“没有职业的懒人”比作“蛀米虫”和“盗贼”，并连用两个“简直”加强语气，体现了作者对“没有职业的懒人”毫不留情的憎恶，从反面说明了“有业”的必要性。</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5608247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3" name="对象 1"/>
          <p:cNvGraphicFramePr>
            <a:graphicFrameLocks/>
          </p:cNvGraphicFramePr>
          <p:nvPr/>
        </p:nvGraphicFramePr>
        <p:xfrm>
          <a:off x="274638" y="823659"/>
          <a:ext cx="8870950" cy="793505"/>
        </p:xfrm>
        <a:graphic>
          <a:graphicData uri="http://schemas.openxmlformats.org/presentationml/2006/ole">
            <p:oleObj spid="_x0000_s102401" r:id="rId3" imgW="8863518" imgH="792419" progId="Word.Document.12">
              <p:embed/>
            </p:oleObj>
          </a:graphicData>
        </a:graphic>
      </p:graphicFrame>
      <p:sp>
        <p:nvSpPr>
          <p:cNvPr id="546991" name="矩形 546990"/>
          <p:cNvSpPr>
            <a:spLocks noChangeArrowheads="1"/>
          </p:cNvSpPr>
          <p:nvPr/>
        </p:nvSpPr>
        <p:spPr bwMode="auto">
          <a:xfrm>
            <a:off x="444500" y="2026612"/>
            <a:ext cx="7850188" cy="92333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“没有不是”意思是“全都是”，双重否定使语气更肯定，强调了职业没有高低贵贱之分，任何职业都是神圣的，都是值得尊重的。</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6570787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1" name="对象 1"/>
          <p:cNvGraphicFramePr>
            <a:graphicFrameLocks/>
          </p:cNvGraphicFramePr>
          <p:nvPr/>
        </p:nvGraphicFramePr>
        <p:xfrm>
          <a:off x="231775" y="766527"/>
          <a:ext cx="8870950" cy="2777268"/>
        </p:xfrm>
        <a:graphic>
          <a:graphicData uri="http://schemas.openxmlformats.org/presentationml/2006/ole">
            <p:oleObj spid="_x0000_s103425" r:id="rId3" imgW="8863518" imgH="2774007" progId="Word.Document.12">
              <p:embed/>
            </p:oleObj>
          </a:graphicData>
        </a:graphic>
      </p:graphicFrame>
      <p:sp>
        <p:nvSpPr>
          <p:cNvPr id="546991" name="矩形 546990"/>
          <p:cNvSpPr>
            <a:spLocks noChangeArrowheads="1"/>
          </p:cNvSpPr>
          <p:nvPr/>
        </p:nvSpPr>
        <p:spPr bwMode="auto">
          <a:xfrm>
            <a:off x="444500" y="2026613"/>
            <a:ext cx="7850188" cy="507831"/>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(我们)要乐业。</a:t>
            </a:r>
          </a:p>
        </p:txBody>
      </p:sp>
      <p:sp>
        <p:nvSpPr>
          <p:cNvPr id="2" name="矩形 1"/>
          <p:cNvSpPr>
            <a:spLocks noChangeArrowheads="1"/>
          </p:cNvSpPr>
          <p:nvPr/>
        </p:nvSpPr>
        <p:spPr bwMode="auto">
          <a:xfrm>
            <a:off x="487364" y="3396201"/>
            <a:ext cx="7850187" cy="507831"/>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喜爱自己的职业，积极投入，从中领略职业的趣味。</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8281610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500"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5" name="对象 1"/>
          <p:cNvGraphicFramePr>
            <a:graphicFrameLocks/>
          </p:cNvGraphicFramePr>
          <p:nvPr/>
        </p:nvGraphicFramePr>
        <p:xfrm>
          <a:off x="231775" y="1758407"/>
          <a:ext cx="8870950" cy="793505"/>
        </p:xfrm>
        <a:graphic>
          <a:graphicData uri="http://schemas.openxmlformats.org/presentationml/2006/ole">
            <p:oleObj spid="_x0000_s104449" r:id="rId3" imgW="8863518" imgH="792419" progId="Word.Document.12">
              <p:embed/>
            </p:oleObj>
          </a:graphicData>
        </a:graphic>
      </p:graphicFrame>
      <p:sp>
        <p:nvSpPr>
          <p:cNvPr id="546991" name="矩形 546990"/>
          <p:cNvSpPr>
            <a:spLocks noChangeArrowheads="1"/>
          </p:cNvSpPr>
          <p:nvPr/>
        </p:nvSpPr>
        <p:spPr bwMode="auto">
          <a:xfrm>
            <a:off x="422275" y="2431300"/>
            <a:ext cx="7850188" cy="133882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①全身投入职业，便能看其变化和进展的状态，最为亲切有味；②从奋斗和刻苦中得到职业的成就，增加快乐；③与同业竞争会因得胜而得到快乐；④专心做工作省却无限闲烦恼。</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7207312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29" name="对象 1"/>
          <p:cNvGraphicFramePr>
            <a:graphicFrameLocks/>
          </p:cNvGraphicFramePr>
          <p:nvPr/>
        </p:nvGraphicFramePr>
        <p:xfrm>
          <a:off x="231775" y="1014100"/>
          <a:ext cx="8870950" cy="795092"/>
        </p:xfrm>
        <a:graphic>
          <a:graphicData uri="http://schemas.openxmlformats.org/presentationml/2006/ole">
            <p:oleObj spid="_x0000_s105473" r:id="rId3" imgW="8863518" imgH="792419" progId="Word.Document.12">
              <p:embed/>
            </p:oleObj>
          </a:graphicData>
        </a:graphic>
      </p:graphicFrame>
      <p:sp>
        <p:nvSpPr>
          <p:cNvPr id="546991" name="矩形 546990"/>
          <p:cNvSpPr>
            <a:spLocks noChangeArrowheads="1"/>
          </p:cNvSpPr>
          <p:nvPr/>
        </p:nvSpPr>
        <p:spPr bwMode="auto">
          <a:xfrm>
            <a:off x="423864" y="1686992"/>
            <a:ext cx="7850187" cy="21698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首先提出“要乐业”的观点，接着剖析了生活中感叹“做工苦”的现象，说明要“从劳苦中找出快乐来”，很自然地引出了“乐业”；然后分四点论证了“凡职业都是有趣味的”这一观点，进而论证了为什么要乐业；最后，引用孔子的两句名言进一步证明“人生能从自己职业中领略出趣味(即乐业)，生活才有价值”，“这种生活”才算得“人类理想的生活”。</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2198069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3" name="对象 1"/>
          <p:cNvGraphicFramePr>
            <a:graphicFrameLocks/>
          </p:cNvGraphicFramePr>
          <p:nvPr/>
        </p:nvGraphicFramePr>
        <p:xfrm>
          <a:off x="231775" y="1014100"/>
          <a:ext cx="8870950" cy="795092"/>
        </p:xfrm>
        <a:graphic>
          <a:graphicData uri="http://schemas.openxmlformats.org/presentationml/2006/ole">
            <p:oleObj spid="_x0000_s106497" r:id="rId3" imgW="8863518" imgH="792419" progId="Word.Document.12">
              <p:embed/>
            </p:oleObj>
          </a:graphicData>
        </a:graphic>
      </p:graphicFrame>
      <p:sp>
        <p:nvSpPr>
          <p:cNvPr id="546991" name="矩形 546990"/>
          <p:cNvSpPr>
            <a:spLocks noChangeArrowheads="1"/>
          </p:cNvSpPr>
          <p:nvPr/>
        </p:nvSpPr>
        <p:spPr bwMode="auto">
          <a:xfrm>
            <a:off x="423864" y="1686992"/>
            <a:ext cx="7850187" cy="92333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pPr>
              <a:lnSpc>
                <a:spcPct val="150000"/>
              </a:lnSpc>
            </a:pPr>
            <a:r>
              <a:rPr lang="en-US" altLang="zh-CN" b="1">
                <a:solidFill>
                  <a:srgbClr val="FF0000"/>
                </a:solidFill>
              </a:rPr>
              <a:t>示例：不畏劳苦；要善于在劳苦中寻找快乐；要全身心投入到职业中，在奋斗中增加快乐的分量；干一行爱一行，以此为乐。</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51498945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7" name="对象 1"/>
          <p:cNvGraphicFramePr>
            <a:graphicFrameLocks/>
          </p:cNvGraphicFramePr>
          <p:nvPr/>
        </p:nvGraphicFramePr>
        <p:xfrm>
          <a:off x="193676" y="572912"/>
          <a:ext cx="8755063" cy="3996091"/>
        </p:xfrm>
        <a:graphic>
          <a:graphicData uri="http://schemas.openxmlformats.org/presentationml/2006/ole">
            <p:oleObj spid="_x0000_s107521" r:id="rId3" imgW="8863518" imgH="4160830"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353865230"/>
      </p:ext>
    </p:extLst>
  </p:cSld>
  <p:clrMapOvr>
    <a:masterClrMapping/>
  </p:clrMapOvr>
  <p:transition spd="slow">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1" name="对象 1"/>
          <p:cNvGraphicFramePr>
            <a:graphicFrameLocks/>
          </p:cNvGraphicFramePr>
          <p:nvPr/>
        </p:nvGraphicFramePr>
        <p:xfrm>
          <a:off x="88901" y="668132"/>
          <a:ext cx="8753475" cy="3807237"/>
        </p:xfrm>
        <a:graphic>
          <a:graphicData uri="http://schemas.openxmlformats.org/presentationml/2006/ole">
            <p:oleObj spid="_x0000_s108545" r:id="rId3" imgW="8863518" imgH="3962816"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929804136"/>
      </p:ext>
    </p:ext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
          <p:cNvSpPr txBox="1"/>
          <p:nvPr/>
        </p:nvSpPr>
        <p:spPr>
          <a:xfrm>
            <a:off x="3347864" y="986263"/>
            <a:ext cx="5256584" cy="3614836"/>
          </a:xfrm>
          <a:prstGeom prst="rect">
            <a:avLst/>
          </a:prstGeom>
          <a:noFill/>
        </p:spPr>
        <p:txBody>
          <a:bodyPr wrap="square" lIns="68580" tIns="34290" rIns="68580" bIns="34290" rtlCol="0" anchor="t">
            <a:spAutoFit/>
          </a:bodyPr>
          <a:lstStyle/>
          <a:p>
            <a:pPr>
              <a:lnSpc>
                <a:spcPct val="120000"/>
              </a:lnSpc>
            </a:pPr>
            <a:r>
              <a:rPr lang="zh-CN" altLang="en-US" sz="2400" b="1" smtClean="0">
                <a:latin typeface="楷体" pitchFamily="49" charset="-122"/>
                <a:ea typeface="楷体" pitchFamily="49" charset="-122"/>
                <a:sym typeface="+mn-ea"/>
              </a:rPr>
              <a:t>    梁</a:t>
            </a:r>
            <a:r>
              <a:rPr lang="zh-CN" altLang="en-US" sz="2400" b="1">
                <a:latin typeface="楷体" pitchFamily="49" charset="-122"/>
                <a:ea typeface="楷体" pitchFamily="49" charset="-122"/>
                <a:sym typeface="+mn-ea"/>
              </a:rPr>
              <a:t>启超</a:t>
            </a:r>
            <a:r>
              <a:rPr lang="en-US" altLang="zh-CN" sz="2400" b="1">
                <a:latin typeface="楷体" pitchFamily="49" charset="-122"/>
                <a:ea typeface="楷体" pitchFamily="49" charset="-122"/>
                <a:sym typeface="+mn-ea"/>
              </a:rPr>
              <a:t>(1873—1929)</a:t>
            </a:r>
            <a:r>
              <a:rPr lang="zh-CN" altLang="en-US" sz="2400" b="1">
                <a:latin typeface="楷体" pitchFamily="49" charset="-122"/>
                <a:ea typeface="楷体" pitchFamily="49" charset="-122"/>
                <a:sym typeface="+mn-ea"/>
              </a:rPr>
              <a:t>，近代思想家，著名学者。字卓如，号任公，别号饮冰室主人。广东新会人。与其师康有为一起领导了“戊戌变法”。他兴趣广泛，学识渊博，在文学、史学、哲学、佛学等诸多领域都有较深的造诣。他一生著述宏富，所遗</a:t>
            </a:r>
            <a:r>
              <a:rPr lang="en-US" altLang="zh-CN" sz="2400" b="1">
                <a:latin typeface="楷体" pitchFamily="49" charset="-122"/>
                <a:ea typeface="楷体" pitchFamily="49" charset="-122"/>
                <a:sym typeface="+mn-ea"/>
              </a:rPr>
              <a:t>《</a:t>
            </a:r>
            <a:r>
              <a:rPr lang="zh-CN" altLang="en-US" sz="2400" b="1">
                <a:latin typeface="楷体" pitchFamily="49" charset="-122"/>
                <a:ea typeface="楷体" pitchFamily="49" charset="-122"/>
                <a:sym typeface="+mn-ea"/>
              </a:rPr>
              <a:t>饮冰室合集</a:t>
            </a:r>
            <a:r>
              <a:rPr lang="en-US" altLang="zh-CN" sz="2400" b="1">
                <a:latin typeface="楷体" pitchFamily="49" charset="-122"/>
                <a:ea typeface="楷体" pitchFamily="49" charset="-122"/>
                <a:sym typeface="+mn-ea"/>
              </a:rPr>
              <a:t>》</a:t>
            </a:r>
            <a:r>
              <a:rPr lang="zh-CN" altLang="en-US" sz="2400" b="1">
                <a:latin typeface="楷体" pitchFamily="49" charset="-122"/>
                <a:ea typeface="楷体" pitchFamily="49" charset="-122"/>
                <a:sym typeface="+mn-ea"/>
              </a:rPr>
              <a:t>计</a:t>
            </a:r>
            <a:r>
              <a:rPr lang="en-US" altLang="zh-CN" sz="2400" b="1">
                <a:latin typeface="楷体" pitchFamily="49" charset="-122"/>
                <a:ea typeface="楷体" pitchFamily="49" charset="-122"/>
                <a:sym typeface="+mn-ea"/>
              </a:rPr>
              <a:t>148</a:t>
            </a:r>
            <a:r>
              <a:rPr lang="zh-CN" altLang="en-US" sz="2400" b="1">
                <a:latin typeface="楷体" pitchFamily="49" charset="-122"/>
                <a:ea typeface="楷体" pitchFamily="49" charset="-122"/>
                <a:sym typeface="+mn-ea"/>
              </a:rPr>
              <a:t>卷，</a:t>
            </a:r>
            <a:r>
              <a:rPr lang="en-US" altLang="zh-CN" sz="2400" b="1">
                <a:latin typeface="楷体" pitchFamily="49" charset="-122"/>
                <a:ea typeface="楷体" pitchFamily="49" charset="-122"/>
                <a:sym typeface="+mn-ea"/>
              </a:rPr>
              <a:t>1000</a:t>
            </a:r>
            <a:r>
              <a:rPr lang="zh-CN" altLang="en-US" sz="2400" b="1">
                <a:latin typeface="楷体" pitchFamily="49" charset="-122"/>
                <a:ea typeface="楷体" pitchFamily="49" charset="-122"/>
                <a:sym typeface="+mn-ea"/>
              </a:rPr>
              <a:t>余万字</a:t>
            </a:r>
            <a:r>
              <a:rPr lang="zh-CN" altLang="en-US" sz="2400" b="1" smtClean="0">
                <a:latin typeface="楷体" pitchFamily="49" charset="-122"/>
                <a:ea typeface="楷体" pitchFamily="49" charset="-122"/>
                <a:sym typeface="+mn-ea"/>
              </a:rPr>
              <a:t>。</a:t>
            </a:r>
            <a:endParaRPr lang="zh-CN" altLang="en-US" sz="2400" b="1">
              <a:latin typeface="楷体" pitchFamily="49" charset="-122"/>
              <a:ea typeface="楷体" pitchFamily="49" charset="-122"/>
              <a:sym typeface="+mn-ea"/>
            </a:endParaRPr>
          </a:p>
        </p:txBody>
      </p:sp>
      <p:sp>
        <p:nvSpPr>
          <p:cNvPr id="10" name="文本框 10"/>
          <p:cNvSpPr>
            <a:spLocks noChangeArrowheads="1"/>
          </p:cNvSpPr>
          <p:nvPr/>
        </p:nvSpPr>
        <p:spPr bwMode="auto">
          <a:xfrm>
            <a:off x="395536" y="156744"/>
            <a:ext cx="1539204"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简介梁启超</a:t>
            </a:r>
            <a:endParaRPr lang="zh-CN" altLang="en-US" sz="2100" b="1">
              <a:solidFill>
                <a:srgbClr val="009900"/>
              </a:solidFill>
              <a:latin typeface="黑体" panose="02010609060101010101" pitchFamily="49" charset="-122"/>
              <a:ea typeface="黑体" panose="02010609060101010101" pitchFamily="49" charset="-122"/>
            </a:endParaRPr>
          </a:p>
        </p:txBody>
      </p:sp>
      <p:pic>
        <p:nvPicPr>
          <p:cNvPr id="30722" name="Picture 2" descr="https://img0.baidu.com/it/u=1041369386,1837111489&amp;fm=26&amp;fmt=auto&amp;gp=0.jpg"/>
          <p:cNvPicPr>
            <a:picLocks noChangeAspect="1" noChangeArrowheads="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bwMode="auto">
          <a:xfrm>
            <a:off x="648786" y="986263"/>
            <a:ext cx="2460234" cy="3583741"/>
          </a:xfrm>
          <a:prstGeom prst="rect">
            <a:avLst/>
          </a:prstGeom>
          <a:noFill/>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5" name="对象 1"/>
          <p:cNvGraphicFramePr>
            <a:graphicFrameLocks/>
          </p:cNvGraphicFramePr>
          <p:nvPr/>
        </p:nvGraphicFramePr>
        <p:xfrm>
          <a:off x="193676" y="615761"/>
          <a:ext cx="8755063" cy="4569002"/>
        </p:xfrm>
        <a:graphic>
          <a:graphicData uri="http://schemas.openxmlformats.org/presentationml/2006/ole">
            <p:oleObj spid="_x0000_s109569" r:id="rId3" imgW="8863518" imgH="4755235"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21642060"/>
      </p:ext>
    </p:extLst>
  </p:cSld>
  <p:clrMapOvr>
    <a:masterClrMapping/>
  </p:clrMapOvr>
  <p:transition spd="slow">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49" name="对象 1"/>
          <p:cNvGraphicFramePr>
            <a:graphicFrameLocks/>
          </p:cNvGraphicFramePr>
          <p:nvPr/>
        </p:nvGraphicFramePr>
        <p:xfrm>
          <a:off x="157164" y="1122017"/>
          <a:ext cx="8829675" cy="1712383"/>
        </p:xfrm>
        <a:graphic>
          <a:graphicData uri="http://schemas.openxmlformats.org/presentationml/2006/ole">
            <p:oleObj spid="_x0000_s110593" r:id="rId3" imgW="8863518" imgH="1783213"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438093248"/>
      </p:ext>
    </p:extLst>
  </p:cSld>
  <p:clrMapOvr>
    <a:masterClrMapping/>
  </p:clrMapOvr>
  <p:transition spd="slow">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3" name="对象 1"/>
          <p:cNvGraphicFramePr>
            <a:graphicFrameLocks/>
          </p:cNvGraphicFramePr>
          <p:nvPr/>
        </p:nvGraphicFramePr>
        <p:xfrm>
          <a:off x="136525" y="1028383"/>
          <a:ext cx="8870950" cy="793505"/>
        </p:xfrm>
        <a:graphic>
          <a:graphicData uri="http://schemas.openxmlformats.org/presentationml/2006/ole">
            <p:oleObj spid="_x0000_s111617" r:id="rId3" imgW="8863518" imgH="792419" progId="Word.Document.12">
              <p:embed/>
            </p:oleObj>
          </a:graphicData>
        </a:graphic>
      </p:graphicFrame>
      <p:sp>
        <p:nvSpPr>
          <p:cNvPr id="546991" name="矩形 546990"/>
          <p:cNvSpPr>
            <a:spLocks noChangeArrowheads="1"/>
          </p:cNvSpPr>
          <p:nvPr/>
        </p:nvSpPr>
        <p:spPr bwMode="auto">
          <a:xfrm>
            <a:off x="360364" y="2372581"/>
            <a:ext cx="7850187"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用具体事例引发议论；作为事实论据，证明本文观点；激发读者阅读兴趣。</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5968510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7" name="对象 1"/>
          <p:cNvGraphicFramePr>
            <a:graphicFrameLocks/>
          </p:cNvGraphicFramePr>
          <p:nvPr/>
        </p:nvGraphicFramePr>
        <p:xfrm>
          <a:off x="136525" y="1028383"/>
          <a:ext cx="8870950" cy="793505"/>
        </p:xfrm>
        <a:graphic>
          <a:graphicData uri="http://schemas.openxmlformats.org/presentationml/2006/ole">
            <p:oleObj spid="_x0000_s112641" r:id="rId3" imgW="8863518" imgH="792419" progId="Word.Document.12">
              <p:embed/>
            </p:oleObj>
          </a:graphicData>
        </a:graphic>
      </p:graphicFrame>
      <p:sp>
        <p:nvSpPr>
          <p:cNvPr id="546991" name="矩形 546990"/>
          <p:cNvSpPr>
            <a:spLocks noChangeArrowheads="1"/>
          </p:cNvSpPr>
          <p:nvPr/>
        </p:nvSpPr>
        <p:spPr bwMode="auto">
          <a:xfrm>
            <a:off x="360364" y="2372580"/>
            <a:ext cx="7850187" cy="1200329"/>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运用了举例论证和对比论证的论证方法。列举马尔科姆•格拉德韦尔提出一万小时定律的例子，并将总想着投机取巧的人和付出了持续不断的努力成为卓越非凡的天才进行对比，充分、有力地论证了尊重事物发展规律，肯下“笨功夫”，_才能成为具有工匠精神的“匠人”的观点。</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4071228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对象 1"/>
          <p:cNvGraphicFramePr>
            <a:graphicFrameLocks/>
          </p:cNvGraphicFramePr>
          <p:nvPr/>
        </p:nvGraphicFramePr>
        <p:xfrm>
          <a:off x="136525" y="491974"/>
          <a:ext cx="8870950" cy="4161140"/>
        </p:xfrm>
        <a:graphic>
          <a:graphicData uri="http://schemas.openxmlformats.org/presentationml/2006/ole">
            <p:oleObj spid="_x0000_s113665" r:id="rId3" imgW="8863518" imgH="4160830"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701895868"/>
      </p:ext>
    </p:extLst>
  </p:cSld>
  <p:clrMapOvr>
    <a:masterClrMapping/>
  </p:clrMapOvr>
  <p:transition spd="slow">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5" name="对象 1"/>
          <p:cNvGraphicFramePr>
            <a:graphicFrameLocks/>
          </p:cNvGraphicFramePr>
          <p:nvPr/>
        </p:nvGraphicFramePr>
        <p:xfrm>
          <a:off x="136525" y="837942"/>
          <a:ext cx="8870950" cy="1387047"/>
        </p:xfrm>
        <a:graphic>
          <a:graphicData uri="http://schemas.openxmlformats.org/presentationml/2006/ole">
            <p:oleObj spid="_x0000_s114689" r:id="rId3" imgW="8863518" imgH="1386823" progId="Word.Document.12">
              <p:embed/>
            </p:oleObj>
          </a:graphicData>
        </a:graphic>
      </p:graphicFrame>
      <p:sp>
        <p:nvSpPr>
          <p:cNvPr id="546991" name="矩形 546990"/>
          <p:cNvSpPr>
            <a:spLocks noChangeArrowheads="1"/>
          </p:cNvSpPr>
          <p:nvPr/>
        </p:nvSpPr>
        <p:spPr bwMode="auto">
          <a:xfrm>
            <a:off x="360364" y="2372581"/>
            <a:ext cx="7850187"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材料一和材料三。两则材料分别能从正反两方面证明文章的观点。</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9515519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69" name="对象 1"/>
          <p:cNvGraphicFramePr>
            <a:graphicFrameLocks/>
          </p:cNvGraphicFramePr>
          <p:nvPr/>
        </p:nvGraphicFramePr>
        <p:xfrm>
          <a:off x="136525" y="847464"/>
          <a:ext cx="8870950" cy="3170846"/>
        </p:xfrm>
        <a:graphic>
          <a:graphicData uri="http://schemas.openxmlformats.org/presentationml/2006/ole">
            <p:oleObj spid="_x0000_s115713" r:id="rId3" imgW="8863518" imgH="3170036" progId="Word.Document.12">
              <p:embed/>
            </p:oleObj>
          </a:graphicData>
        </a:graphic>
      </p:graphicFrame>
      <p:sp>
        <p:nvSpPr>
          <p:cNvPr id="546991" name="矩形 546990"/>
          <p:cNvSpPr>
            <a:spLocks noChangeArrowheads="1"/>
          </p:cNvSpPr>
          <p:nvPr/>
        </p:nvSpPr>
        <p:spPr bwMode="auto">
          <a:xfrm>
            <a:off x="5957889" y="950620"/>
            <a:ext cx="7850187"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D</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20402513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7" name="对象 1"/>
          <p:cNvGraphicFramePr>
            <a:graphicFrameLocks/>
          </p:cNvGraphicFramePr>
          <p:nvPr/>
        </p:nvGraphicFramePr>
        <p:xfrm>
          <a:off x="136525" y="7936"/>
          <a:ext cx="8870950" cy="3961177"/>
        </p:xfrm>
        <a:graphic>
          <a:graphicData uri="http://schemas.openxmlformats.org/presentationml/2006/ole">
            <p:oleObj spid="_x0000_s116737" r:id="rId3" imgW="8863518" imgH="3962816"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10379484"/>
      </p:ext>
    </p:extLst>
  </p:cSld>
  <p:clrMapOvr>
    <a:masterClrMapping/>
  </p:clrMapOvr>
  <p:transition spd="slow">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1" name="对象 1"/>
          <p:cNvGraphicFramePr>
            <a:graphicFrameLocks/>
          </p:cNvGraphicFramePr>
          <p:nvPr/>
        </p:nvGraphicFramePr>
        <p:xfrm>
          <a:off x="136525" y="391992"/>
          <a:ext cx="8870950" cy="4357930"/>
        </p:xfrm>
        <a:graphic>
          <a:graphicData uri="http://schemas.openxmlformats.org/presentationml/2006/ole">
            <p:oleObj spid="_x0000_s117761" r:id="rId3" imgW="8863518" imgH="4358845"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73106345"/>
      </p:ext>
    </p:extLst>
  </p:cSld>
  <p:clrMapOvr>
    <a:masterClrMapping/>
  </p:clrMapOvr>
  <p:transition spd="slow">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5" name="对象 1"/>
          <p:cNvGraphicFramePr>
            <a:graphicFrameLocks/>
          </p:cNvGraphicFramePr>
          <p:nvPr/>
        </p:nvGraphicFramePr>
        <p:xfrm>
          <a:off x="136525" y="1690166"/>
          <a:ext cx="8870950" cy="596716"/>
        </p:xfrm>
        <a:graphic>
          <a:graphicData uri="http://schemas.openxmlformats.org/presentationml/2006/ole">
            <p:oleObj spid="_x0000_s118785" r:id="rId3" imgW="8863518" imgH="594404" progId="Word.Document.12">
              <p:embed/>
            </p:oleObj>
          </a:graphicData>
        </a:graphic>
      </p:graphicFrame>
      <p:sp>
        <p:nvSpPr>
          <p:cNvPr id="546991" name="矩形 546990"/>
          <p:cNvSpPr>
            <a:spLocks noChangeArrowheads="1"/>
          </p:cNvSpPr>
          <p:nvPr/>
        </p:nvSpPr>
        <p:spPr bwMode="auto">
          <a:xfrm>
            <a:off x="360364" y="2372581"/>
            <a:ext cx="7850187"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示例一：致敬！大国工匠！__示例二：“大国工匠2018年度人物”揭晓</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2618483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411650"/>
          <p:cNvSpPr txBox="1"/>
          <p:nvPr/>
        </p:nvSpPr>
        <p:spPr>
          <a:xfrm>
            <a:off x="827584" y="1203598"/>
            <a:ext cx="7418834" cy="200824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chemeClr val="bg1"/>
                </a:solidFill>
              </a14:hiddenFill>
            </a:ext>
          </a:extLst>
        </p:spPr>
        <p:style>
          <a:lnRef idx="2">
            <a:schemeClr val="dk1"/>
          </a:lnRef>
          <a:fillRef idx="1">
            <a:schemeClr val="lt1"/>
          </a:fillRef>
          <a:effectRef idx="0">
            <a:schemeClr val="dk1"/>
          </a:effectRef>
          <a:fontRef idx="minor">
            <a:schemeClr val="dk1"/>
          </a:fontRef>
        </p:style>
        <p:txBody>
          <a:bodyPr wrap="square" lIns="68580" tIns="34290" rIns="68580" bIns="34290" anchor="t">
            <a:spAutoFit/>
          </a:bodyPr>
          <a:lstStyle/>
          <a:p>
            <a:pPr>
              <a:lnSpc>
                <a:spcPct val="150000"/>
              </a:lnSpc>
              <a:spcBef>
                <a:spcPct val="0"/>
              </a:spcBef>
            </a:pPr>
            <a:r>
              <a:rPr lang="en-US" altLang="zh-CN" sz="2800" b="1">
                <a:latin typeface="楷体" pitchFamily="49" charset="-122"/>
                <a:ea typeface="楷体" pitchFamily="49" charset="-122"/>
                <a:cs typeface="楷体_GB2312" panose="02010609030101010101" pitchFamily="49" charset="-122"/>
              </a:rPr>
              <a:t>  </a:t>
            </a:r>
            <a:r>
              <a:rPr lang="en-US" altLang="zh-CN" sz="2800" b="1" smtClean="0">
                <a:latin typeface="楷体" pitchFamily="49" charset="-122"/>
                <a:ea typeface="楷体" pitchFamily="49" charset="-122"/>
                <a:cs typeface="楷体_GB2312" panose="02010609030101010101" pitchFamily="49" charset="-122"/>
              </a:rPr>
              <a:t> 《</a:t>
            </a:r>
            <a:r>
              <a:rPr lang="zh-CN" altLang="en-US" sz="2800" b="1">
                <a:latin typeface="楷体" pitchFamily="49" charset="-122"/>
                <a:ea typeface="楷体" pitchFamily="49" charset="-122"/>
                <a:cs typeface="楷体_GB2312" panose="02010609030101010101" pitchFamily="49" charset="-122"/>
              </a:rPr>
              <a:t>敬业与乐业</a:t>
            </a:r>
            <a:r>
              <a:rPr lang="en-US" altLang="zh-CN" sz="2800" b="1">
                <a:latin typeface="楷体" pitchFamily="49" charset="-122"/>
                <a:ea typeface="楷体" pitchFamily="49" charset="-122"/>
                <a:cs typeface="楷体_GB2312" panose="02010609030101010101" pitchFamily="49" charset="-122"/>
              </a:rPr>
              <a:t>》</a:t>
            </a:r>
            <a:r>
              <a:rPr lang="zh-CN" altLang="en-US" sz="2800" b="1">
                <a:latin typeface="楷体" pitchFamily="49" charset="-122"/>
                <a:ea typeface="楷体" pitchFamily="49" charset="-122"/>
                <a:cs typeface="楷体_GB2312" panose="02010609030101010101" pitchFamily="49" charset="-122"/>
              </a:rPr>
              <a:t>是梁启超先生</a:t>
            </a:r>
            <a:r>
              <a:rPr lang="zh-CN" altLang="en-US" sz="2800" b="1" smtClean="0">
                <a:latin typeface="楷体" pitchFamily="49" charset="-122"/>
                <a:ea typeface="楷体" pitchFamily="49" charset="-122"/>
                <a:cs typeface="楷体_GB2312" panose="02010609030101010101" pitchFamily="49" charset="-122"/>
              </a:rPr>
              <a:t>于</a:t>
            </a:r>
            <a:r>
              <a:rPr lang="en-US" altLang="zh-CN" sz="2800" b="1" smtClean="0">
                <a:latin typeface="楷体" pitchFamily="49" charset="-122"/>
                <a:ea typeface="楷体" pitchFamily="49" charset="-122"/>
                <a:cs typeface="楷体_GB2312" panose="02010609030101010101" pitchFamily="49" charset="-122"/>
              </a:rPr>
              <a:t>1922</a:t>
            </a:r>
            <a:r>
              <a:rPr lang="zh-CN" altLang="en-US" sz="2800" b="1" smtClean="0">
                <a:latin typeface="楷体" pitchFamily="49" charset="-122"/>
                <a:ea typeface="楷体" pitchFamily="49" charset="-122"/>
                <a:cs typeface="楷体_GB2312" panose="02010609030101010101" pitchFamily="49" charset="-122"/>
              </a:rPr>
              <a:t>年在</a:t>
            </a:r>
            <a:r>
              <a:rPr lang="zh-CN" altLang="en-US" sz="2800" b="1">
                <a:latin typeface="楷体" pitchFamily="49" charset="-122"/>
                <a:ea typeface="楷体" pitchFamily="49" charset="-122"/>
                <a:cs typeface="楷体_GB2312" panose="02010609030101010101" pitchFamily="49" charset="-122"/>
              </a:rPr>
              <a:t>上海中华职业学校为学生所作的</a:t>
            </a:r>
            <a:r>
              <a:rPr lang="zh-CN" altLang="en-US" sz="2800" b="1" smtClean="0">
                <a:solidFill>
                  <a:schemeClr val="tx1"/>
                </a:solidFill>
                <a:latin typeface="楷体" pitchFamily="49" charset="-122"/>
                <a:ea typeface="楷体" pitchFamily="49" charset="-122"/>
                <a:cs typeface="楷体_GB2312" panose="02010609030101010101" pitchFamily="49" charset="-122"/>
              </a:rPr>
              <a:t>演讲</a:t>
            </a:r>
            <a:r>
              <a:rPr lang="zh-CN" altLang="en-US" sz="2800" b="1" smtClean="0">
                <a:latin typeface="楷体" pitchFamily="49" charset="-122"/>
                <a:ea typeface="楷体" pitchFamily="49" charset="-122"/>
                <a:cs typeface="楷体_GB2312" panose="02010609030101010101" pitchFamily="49" charset="-122"/>
              </a:rPr>
              <a:t>，对</a:t>
            </a:r>
            <a:r>
              <a:rPr lang="zh-CN" altLang="en-US" sz="2800" b="1">
                <a:latin typeface="楷体" pitchFamily="49" charset="-122"/>
                <a:ea typeface="楷体" pitchFamily="49" charset="-122"/>
                <a:cs typeface="楷体_GB2312" panose="02010609030101010101" pitchFamily="49" charset="-122"/>
              </a:rPr>
              <a:t>学生进行职业道德启蒙</a:t>
            </a:r>
            <a:r>
              <a:rPr lang="zh-CN" altLang="en-US" sz="2800" b="1" smtClean="0">
                <a:latin typeface="楷体" pitchFamily="49" charset="-122"/>
                <a:ea typeface="楷体" pitchFamily="49" charset="-122"/>
                <a:cs typeface="楷体_GB2312" panose="02010609030101010101" pitchFamily="49" charset="-122"/>
              </a:rPr>
              <a:t>教育，有</a:t>
            </a:r>
            <a:r>
              <a:rPr lang="zh-CN" altLang="en-US" sz="2800" b="1">
                <a:latin typeface="楷体" pitchFamily="49" charset="-122"/>
                <a:ea typeface="楷体" pitchFamily="49" charset="-122"/>
                <a:cs typeface="楷体_GB2312" panose="02010609030101010101" pitchFamily="49" charset="-122"/>
              </a:rPr>
              <a:t>很强的针对性。</a:t>
            </a:r>
          </a:p>
        </p:txBody>
      </p:sp>
      <p:sp>
        <p:nvSpPr>
          <p:cNvPr id="14"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简介背景</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89" name="对象 1"/>
          <p:cNvGraphicFramePr>
            <a:graphicFrameLocks/>
          </p:cNvGraphicFramePr>
          <p:nvPr/>
        </p:nvGraphicFramePr>
        <p:xfrm>
          <a:off x="136525" y="1690166"/>
          <a:ext cx="8870950" cy="596716"/>
        </p:xfrm>
        <a:graphic>
          <a:graphicData uri="http://schemas.openxmlformats.org/presentationml/2006/ole">
            <p:oleObj spid="_x0000_s119809" r:id="rId3" imgW="8863518" imgH="594404" progId="Word.Document.12">
              <p:embed/>
            </p:oleObj>
          </a:graphicData>
        </a:graphic>
      </p:graphicFrame>
      <p:sp>
        <p:nvSpPr>
          <p:cNvPr id="546991" name="矩形 546990"/>
          <p:cNvSpPr>
            <a:spLocks noChangeArrowheads="1"/>
          </p:cNvSpPr>
          <p:nvPr/>
        </p:nvSpPr>
        <p:spPr bwMode="auto">
          <a:xfrm>
            <a:off x="360364" y="2372581"/>
            <a:ext cx="7850187" cy="369332"/>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示例：青涩华年化为多彩绽放，精益求精生成青春信仰。</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5803513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3" name="对象 1"/>
          <p:cNvGraphicFramePr>
            <a:graphicFrameLocks/>
          </p:cNvGraphicFramePr>
          <p:nvPr/>
        </p:nvGraphicFramePr>
        <p:xfrm>
          <a:off x="136525" y="1690166"/>
          <a:ext cx="8870950" cy="596716"/>
        </p:xfrm>
        <a:graphic>
          <a:graphicData uri="http://schemas.openxmlformats.org/presentationml/2006/ole">
            <p:oleObj spid="_x0000_s120833" r:id="rId3" imgW="8863518" imgH="594404" progId="Word.Document.12">
              <p:embed/>
            </p:oleObj>
          </a:graphicData>
        </a:graphic>
      </p:graphicFrame>
      <p:sp>
        <p:nvSpPr>
          <p:cNvPr id="546991" name="矩形 546990"/>
          <p:cNvSpPr>
            <a:spLocks noChangeArrowheads="1"/>
          </p:cNvSpPr>
          <p:nvPr/>
        </p:nvSpPr>
        <p:spPr bwMode="auto">
          <a:xfrm>
            <a:off x="360364" y="2372581"/>
            <a:ext cx="7850187" cy="646331"/>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a:solidFill>
                  <a:srgbClr val="FF0000"/>
                </a:solidFill>
              </a:rPr>
              <a:t>示例：①国家重视技术人才的培养；②国家号召大力弘扬工匠精神；③只有传承工匠精神，才能缔造工匠神话。</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84353452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7" name="对象 1"/>
          <p:cNvGraphicFramePr>
            <a:graphicFrameLocks/>
          </p:cNvGraphicFramePr>
          <p:nvPr/>
        </p:nvGraphicFramePr>
        <p:xfrm>
          <a:off x="136525" y="1096625"/>
          <a:ext cx="8870950" cy="1783799"/>
        </p:xfrm>
        <a:graphic>
          <a:graphicData uri="http://schemas.openxmlformats.org/presentationml/2006/ole">
            <p:oleObj spid="_x0000_s121857" r:id="rId3" imgW="8863518" imgH="1783213" progId="Word.Document.12">
              <p:embed/>
            </p:oleObj>
          </a:graphicData>
        </a:graphic>
      </p:graphicFrame>
      <p:sp>
        <p:nvSpPr>
          <p:cNvPr id="546991" name="矩形 546990"/>
          <p:cNvSpPr>
            <a:spLocks noChangeArrowheads="1"/>
          </p:cNvSpPr>
          <p:nvPr/>
        </p:nvSpPr>
        <p:spPr bwMode="auto">
          <a:xfrm>
            <a:off x="642910" y="3000378"/>
            <a:ext cx="7850188" cy="92333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p>
            <a:r>
              <a:rPr lang="en-US" altLang="zh-CN" b="1" dirty="0" err="1">
                <a:solidFill>
                  <a:srgbClr val="FF0000"/>
                </a:solidFill>
              </a:rPr>
              <a:t>示例：叔叔、阿姨：我觉得李文的想法是有道理的，我们应该尊重他的选择</a:t>
            </a:r>
            <a:r>
              <a:rPr lang="en-US" altLang="zh-CN" b="1" dirty="0">
                <a:solidFill>
                  <a:srgbClr val="FF0000"/>
                </a:solidFill>
              </a:rPr>
              <a:t>。</a:t>
            </a:r>
            <a:r>
              <a:rPr lang="en-US" altLang="zh-CN" b="1" dirty="0" err="1">
                <a:solidFill>
                  <a:srgbClr val="FF0000"/>
                </a:solidFill>
              </a:rPr>
              <a:t>学习技艺也有前途，如果你们能让他去学技艺，也许他将来就是一名出色的技师呢，这样还不是为家庭、为祖国做贡献</a:t>
            </a:r>
            <a:r>
              <a:rPr lang="en-US" altLang="zh-CN" b="1" dirty="0">
                <a:solidFill>
                  <a:srgbClr val="FF0000"/>
                </a:solidFill>
              </a:rPr>
              <a:t>？</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8987081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46991"/>
                                        </p:tgtEl>
                                        <p:attrNameLst>
                                          <p:attrName>style.visibility</p:attrName>
                                        </p:attrNameLst>
                                      </p:cBhvr>
                                      <p:to>
                                        <p:strVal val="visible"/>
                                      </p:to>
                                    </p:set>
                                    <p:anim calcmode="lin" valueType="num">
                                      <p:cBhvr>
                                        <p:cTn id="7" dur="500" fill="hold"/>
                                        <p:tgtEl>
                                          <p:spTgt spid="546991"/>
                                        </p:tgtEl>
                                        <p:attrNameLst>
                                          <p:attrName>ppt_x</p:attrName>
                                        </p:attrNameLst>
                                      </p:cBhvr>
                                      <p:tavLst>
                                        <p:tav tm="0">
                                          <p:val>
                                            <p:strVal val="#ppt_x"/>
                                          </p:val>
                                        </p:tav>
                                        <p:tav tm="100000">
                                          <p:val>
                                            <p:strVal val="#ppt_x"/>
                                          </p:val>
                                        </p:tav>
                                      </p:tavLst>
                                    </p:anim>
                                    <p:anim calcmode="lin" valueType="num">
                                      <p:cBhvr>
                                        <p:cTn id="8" dur="500" fill="hold"/>
                                        <p:tgtEl>
                                          <p:spTgt spid="546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99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5" name="对象 1"/>
          <p:cNvGraphicFramePr>
            <a:graphicFrameLocks/>
          </p:cNvGraphicFramePr>
          <p:nvPr/>
        </p:nvGraphicFramePr>
        <p:xfrm>
          <a:off x="136525" y="906183"/>
          <a:ext cx="8870950" cy="2970883"/>
        </p:xfrm>
        <a:graphic>
          <a:graphicData uri="http://schemas.openxmlformats.org/presentationml/2006/ole">
            <p:oleObj spid="_x0000_s122881" r:id="rId3" imgW="8863518" imgH="2972022"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8706919"/>
      </p:ext>
    </p:extLst>
  </p:cSld>
  <p:clrMapOvr>
    <a:masterClrMapping/>
  </p:clrMapOvr>
  <p:transition spd="slow">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09" name="对象 1"/>
          <p:cNvGraphicFramePr>
            <a:graphicFrameLocks/>
          </p:cNvGraphicFramePr>
          <p:nvPr/>
        </p:nvGraphicFramePr>
        <p:xfrm>
          <a:off x="136525" y="590368"/>
          <a:ext cx="8870950" cy="3962765"/>
        </p:xfrm>
        <a:graphic>
          <a:graphicData uri="http://schemas.openxmlformats.org/presentationml/2006/ole">
            <p:oleObj spid="_x0000_s123905" r:id="rId3" imgW="8863518" imgH="3962816" progId="Word.Document.12">
              <p:embed/>
            </p:oleObj>
          </a:graphicData>
        </a:graphic>
      </p:graphicFrame>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23520110"/>
      </p:ext>
    </p:extLst>
  </p:cSld>
  <p:clrMapOvr>
    <a:masterClrMapping/>
  </p:clrMapOvr>
  <p:transition spd="slow">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ext>
            </a:extLst>
          </a:blip>
          <a:stretch>
            <a:fillRect/>
          </a:stretch>
        </p:blipFill>
        <p:spPr>
          <a:xfrm>
            <a:off x="0" y="0"/>
            <a:ext cx="9144000" cy="5143500"/>
          </a:xfrm>
          <a:prstGeom prst="rect">
            <a:avLst/>
          </a:prstGeom>
        </p:spPr>
      </p:pic>
      <p:sp>
        <p:nvSpPr>
          <p:cNvPr id="5" name="圆角矩形 4"/>
          <p:cNvSpPr/>
          <p:nvPr/>
        </p:nvSpPr>
        <p:spPr>
          <a:xfrm>
            <a:off x="3311218" y="1461039"/>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solidFill>
                  <a:srgbClr val="A91E18"/>
                </a:solidFill>
                <a:latin typeface="微软雅黑" panose="020B0503020204020204" pitchFamily="34" charset="-122"/>
                <a:ea typeface="微软雅黑" panose="020B0503020204020204" pitchFamily="34" charset="-122"/>
              </a:rPr>
              <a:t>再</a:t>
            </a:r>
            <a:endParaRPr lang="zh-CN" altLang="en-US" sz="5400" b="1">
              <a:solidFill>
                <a:srgbClr val="A91E18"/>
              </a:solidFill>
              <a:latin typeface="微软雅黑" panose="020B0503020204020204" pitchFamily="34" charset="-122"/>
              <a:ea typeface="微软雅黑" panose="020B0503020204020204" pitchFamily="34" charset="-122"/>
            </a:endParaRPr>
          </a:p>
        </p:txBody>
      </p:sp>
      <p:sp>
        <p:nvSpPr>
          <p:cNvPr id="6" name="圆角矩形 5"/>
          <p:cNvSpPr/>
          <p:nvPr/>
        </p:nvSpPr>
        <p:spPr>
          <a:xfrm>
            <a:off x="4588475" y="1461039"/>
            <a:ext cx="1030514" cy="943429"/>
          </a:xfrm>
          <a:prstGeom prst="roundRect">
            <a:avLst/>
          </a:prstGeom>
          <a:gradFill>
            <a:gsLst>
              <a:gs pos="0">
                <a:srgbClr val="FEF7CA"/>
              </a:gs>
              <a:gs pos="100000">
                <a:srgbClr val="EEAF2A"/>
              </a:gs>
            </a:gsLst>
            <a:lin ang="5400000" scaled="1"/>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b="1">
                <a:solidFill>
                  <a:srgbClr val="A91E18"/>
                </a:solidFill>
                <a:latin typeface="微软雅黑" panose="020B0503020204020204" pitchFamily="34" charset="-122"/>
                <a:ea typeface="微软雅黑" panose="020B0503020204020204" pitchFamily="34" charset="-122"/>
              </a:rPr>
              <a:t>见</a:t>
            </a:r>
          </a:p>
        </p:txBody>
      </p:sp>
      <p:pic>
        <p:nvPicPr>
          <p:cNvPr id="7" name="New picture"/>
          <p:cNvPicPr/>
          <p:nvPr/>
        </p:nvPicPr>
        <p:blipFill>
          <a:blip r:embed="rId3"/>
          <a:stretch>
            <a:fillRect/>
          </a:stretch>
        </p:blipFill>
        <p:spPr>
          <a:xfrm>
            <a:off x="10566400" y="12649200"/>
            <a:ext cx="368300" cy="266700"/>
          </a:xfrm>
          <a:prstGeom prst="cube">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02262376"/>
      </p:ext>
    </p:extLst>
  </p:cSld>
  <p:clrMapOvr>
    <a:masterClrMapping/>
  </p:clrMapOvr>
  <p:transition spd="slow" advClick="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nodeType="afterGroup">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
          <p:cNvSpPr>
            <a:spLocks noChangeArrowheads="1"/>
          </p:cNvSpPr>
          <p:nvPr/>
        </p:nvSpPr>
        <p:spPr bwMode="auto">
          <a:xfrm>
            <a:off x="4028799" y="595817"/>
            <a:ext cx="1497013" cy="64376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7030A0"/>
                </a:solidFill>
                <a:latin typeface="楷体" pitchFamily="49" charset="-122"/>
                <a:ea typeface="楷体" pitchFamily="49" charset="-122"/>
              </a:rPr>
              <a:t>读一读</a:t>
            </a:r>
          </a:p>
        </p:txBody>
      </p:sp>
      <p:sp>
        <p:nvSpPr>
          <p:cNvPr id="12" name="矩形 9"/>
          <p:cNvSpPr>
            <a:spLocks noChangeArrowheads="1"/>
          </p:cNvSpPr>
          <p:nvPr/>
        </p:nvSpPr>
        <p:spPr bwMode="auto">
          <a:xfrm>
            <a:off x="1137196" y="1587599"/>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蜩</a:t>
            </a:r>
            <a:endParaRPr lang="zh-CN" altLang="en-US" sz="4000">
              <a:latin typeface="楷体" pitchFamily="49" charset="-122"/>
              <a:ea typeface="楷体" pitchFamily="49" charset="-122"/>
            </a:endParaRPr>
          </a:p>
        </p:txBody>
      </p:sp>
      <p:sp>
        <p:nvSpPr>
          <p:cNvPr id="13" name="矩形 10"/>
          <p:cNvSpPr>
            <a:spLocks noChangeArrowheads="1"/>
          </p:cNvSpPr>
          <p:nvPr/>
        </p:nvSpPr>
        <p:spPr bwMode="auto">
          <a:xfrm>
            <a:off x="2411760" y="1587599"/>
            <a:ext cx="1210588" cy="70788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佝偻</a:t>
            </a:r>
            <a:endParaRPr lang="zh-CN" altLang="en-US" sz="4000">
              <a:latin typeface="楷体" pitchFamily="49" charset="-122"/>
              <a:ea typeface="楷体" pitchFamily="49" charset="-122"/>
            </a:endParaRPr>
          </a:p>
        </p:txBody>
      </p:sp>
      <p:sp>
        <p:nvSpPr>
          <p:cNvPr id="14" name="矩形 11"/>
          <p:cNvSpPr>
            <a:spLocks noChangeArrowheads="1"/>
          </p:cNvSpPr>
          <p:nvPr/>
        </p:nvSpPr>
        <p:spPr bwMode="auto">
          <a:xfrm>
            <a:off x="4192588" y="1587599"/>
            <a:ext cx="1210588" cy="70788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亵渎</a:t>
            </a:r>
          </a:p>
        </p:txBody>
      </p:sp>
      <p:sp>
        <p:nvSpPr>
          <p:cNvPr id="15" name="矩形 12"/>
          <p:cNvSpPr>
            <a:spLocks noChangeArrowheads="1"/>
          </p:cNvSpPr>
          <p:nvPr/>
        </p:nvSpPr>
        <p:spPr bwMode="auto">
          <a:xfrm>
            <a:off x="5889625" y="1587599"/>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骈</a:t>
            </a:r>
          </a:p>
        </p:txBody>
      </p:sp>
      <p:sp>
        <p:nvSpPr>
          <p:cNvPr id="16" name="矩形 13"/>
          <p:cNvSpPr>
            <a:spLocks noChangeArrowheads="1"/>
          </p:cNvSpPr>
          <p:nvPr/>
        </p:nvSpPr>
        <p:spPr bwMode="auto">
          <a:xfrm>
            <a:off x="7740352" y="1587599"/>
            <a:ext cx="697627" cy="70788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累</a:t>
            </a:r>
          </a:p>
        </p:txBody>
      </p:sp>
      <p:sp>
        <p:nvSpPr>
          <p:cNvPr id="17" name="矩形 14"/>
          <p:cNvSpPr>
            <a:spLocks noChangeArrowheads="1"/>
          </p:cNvSpPr>
          <p:nvPr/>
        </p:nvSpPr>
        <p:spPr bwMode="auto">
          <a:xfrm>
            <a:off x="631552" y="2787774"/>
            <a:ext cx="735013" cy="6048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marL="257175" indent="-257175"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ts val="4000"/>
              </a:lnSpc>
              <a:spcBef>
                <a:spcPct val="20000"/>
              </a:spcBef>
            </a:pPr>
            <a:r>
              <a:rPr lang="zh-CN" altLang="en-US" sz="4000" u="sng">
                <a:solidFill>
                  <a:srgbClr val="FF0000"/>
                </a:solidFill>
                <a:latin typeface="楷体" pitchFamily="49" charset="-122"/>
                <a:ea typeface="楷体" pitchFamily="49" charset="-122"/>
              </a:rPr>
              <a:t>赦</a:t>
            </a:r>
          </a:p>
        </p:txBody>
      </p:sp>
      <p:sp>
        <p:nvSpPr>
          <p:cNvPr id="18" name="矩形 15"/>
          <p:cNvSpPr>
            <a:spLocks noChangeArrowheads="1"/>
          </p:cNvSpPr>
          <p:nvPr/>
        </p:nvSpPr>
        <p:spPr bwMode="auto">
          <a:xfrm>
            <a:off x="2865388" y="2715766"/>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剖</a:t>
            </a:r>
            <a:endParaRPr lang="zh-CN" altLang="en-US" sz="4000">
              <a:solidFill>
                <a:srgbClr val="FF0000"/>
              </a:solidFill>
              <a:latin typeface="楷体" pitchFamily="49" charset="-122"/>
              <a:ea typeface="楷体" pitchFamily="49" charset="-122"/>
            </a:endParaRPr>
          </a:p>
        </p:txBody>
      </p:sp>
      <p:sp>
        <p:nvSpPr>
          <p:cNvPr id="19" name="矩形 16"/>
          <p:cNvSpPr>
            <a:spLocks noChangeArrowheads="1"/>
          </p:cNvSpPr>
          <p:nvPr/>
        </p:nvSpPr>
        <p:spPr bwMode="auto">
          <a:xfrm>
            <a:off x="4649526" y="2715766"/>
            <a:ext cx="700087"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诲</a:t>
            </a:r>
          </a:p>
        </p:txBody>
      </p:sp>
      <p:sp>
        <p:nvSpPr>
          <p:cNvPr id="21" name="矩形 18"/>
          <p:cNvSpPr>
            <a:spLocks noChangeArrowheads="1"/>
          </p:cNvSpPr>
          <p:nvPr/>
        </p:nvSpPr>
        <p:spPr bwMode="auto">
          <a:xfrm>
            <a:off x="7256463" y="2715766"/>
            <a:ext cx="700087"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拣</a:t>
            </a:r>
            <a:endParaRPr lang="zh-CN" altLang="en-US" sz="4000">
              <a:latin typeface="楷体" pitchFamily="49" charset="-122"/>
              <a:ea typeface="楷体" pitchFamily="49" charset="-122"/>
            </a:endParaRPr>
          </a:p>
        </p:txBody>
      </p:sp>
      <p:sp>
        <p:nvSpPr>
          <p:cNvPr id="22" name="矩形 19"/>
          <p:cNvSpPr>
            <a:spLocks noChangeArrowheads="1"/>
          </p:cNvSpPr>
          <p:nvPr/>
        </p:nvSpPr>
        <p:spPr bwMode="auto">
          <a:xfrm>
            <a:off x="631552" y="3723878"/>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羡</a:t>
            </a:r>
            <a:endParaRPr lang="zh-CN" altLang="en-US" sz="4000">
              <a:latin typeface="楷体" pitchFamily="49" charset="-122"/>
              <a:ea typeface="楷体" pitchFamily="49" charset="-122"/>
            </a:endParaRPr>
          </a:p>
        </p:txBody>
      </p:sp>
      <p:sp>
        <p:nvSpPr>
          <p:cNvPr id="23" name="矩形 20"/>
          <p:cNvSpPr>
            <a:spLocks noChangeArrowheads="1"/>
          </p:cNvSpPr>
          <p:nvPr/>
        </p:nvSpPr>
        <p:spPr bwMode="auto">
          <a:xfrm>
            <a:off x="2863801" y="3723878"/>
            <a:ext cx="700087"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骛</a:t>
            </a:r>
          </a:p>
        </p:txBody>
      </p:sp>
      <p:sp>
        <p:nvSpPr>
          <p:cNvPr id="24" name="矩形 21"/>
          <p:cNvSpPr>
            <a:spLocks noChangeArrowheads="1"/>
          </p:cNvSpPr>
          <p:nvPr/>
        </p:nvSpPr>
        <p:spPr bwMode="auto">
          <a:xfrm>
            <a:off x="4664001" y="3723878"/>
            <a:ext cx="700087" cy="7064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聒</a:t>
            </a:r>
            <a:endParaRPr lang="zh-CN" altLang="en-US" sz="4000">
              <a:latin typeface="楷体" pitchFamily="49" charset="-122"/>
              <a:ea typeface="楷体" pitchFamily="49" charset="-122"/>
            </a:endParaRPr>
          </a:p>
        </p:txBody>
      </p:sp>
      <p:sp>
        <p:nvSpPr>
          <p:cNvPr id="27" name="矩形 26"/>
          <p:cNvSpPr>
            <a:spLocks noChangeArrowheads="1"/>
          </p:cNvSpPr>
          <p:nvPr/>
        </p:nvSpPr>
        <p:spPr bwMode="auto">
          <a:xfrm>
            <a:off x="631552" y="1587599"/>
            <a:ext cx="700088"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承</a:t>
            </a:r>
          </a:p>
        </p:txBody>
      </p:sp>
      <p:sp>
        <p:nvSpPr>
          <p:cNvPr id="28" name="矩形 27"/>
          <p:cNvSpPr>
            <a:spLocks noChangeArrowheads="1"/>
          </p:cNvSpPr>
          <p:nvPr/>
        </p:nvSpPr>
        <p:spPr bwMode="auto">
          <a:xfrm>
            <a:off x="6444208" y="1587599"/>
            <a:ext cx="700088"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进</a:t>
            </a:r>
          </a:p>
        </p:txBody>
      </p:sp>
      <p:sp>
        <p:nvSpPr>
          <p:cNvPr id="29" name="矩形 28"/>
          <p:cNvSpPr>
            <a:spLocks noChangeArrowheads="1"/>
          </p:cNvSpPr>
          <p:nvPr/>
        </p:nvSpPr>
        <p:spPr bwMode="auto">
          <a:xfrm>
            <a:off x="7236296" y="1587599"/>
            <a:ext cx="700088"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层</a:t>
            </a:r>
          </a:p>
        </p:txBody>
      </p:sp>
      <p:sp>
        <p:nvSpPr>
          <p:cNvPr id="30" name="矩形 29"/>
          <p:cNvSpPr>
            <a:spLocks noChangeArrowheads="1"/>
          </p:cNvSpPr>
          <p:nvPr/>
        </p:nvSpPr>
        <p:spPr bwMode="auto">
          <a:xfrm>
            <a:off x="1136650" y="2715766"/>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免</a:t>
            </a:r>
          </a:p>
        </p:txBody>
      </p:sp>
      <p:sp>
        <p:nvSpPr>
          <p:cNvPr id="31" name="矩形 30"/>
          <p:cNvSpPr>
            <a:spLocks noChangeArrowheads="1"/>
          </p:cNvSpPr>
          <p:nvPr/>
        </p:nvSpPr>
        <p:spPr bwMode="auto">
          <a:xfrm>
            <a:off x="2361332" y="2715766"/>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解</a:t>
            </a:r>
          </a:p>
        </p:txBody>
      </p:sp>
      <p:sp>
        <p:nvSpPr>
          <p:cNvPr id="32" name="矩形 31"/>
          <p:cNvSpPr>
            <a:spLocks noChangeArrowheads="1"/>
          </p:cNvSpPr>
          <p:nvPr/>
        </p:nvSpPr>
        <p:spPr bwMode="auto">
          <a:xfrm>
            <a:off x="4196716" y="2715766"/>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教</a:t>
            </a:r>
          </a:p>
        </p:txBody>
      </p:sp>
      <p:sp>
        <p:nvSpPr>
          <p:cNvPr id="34" name="矩形 33"/>
          <p:cNvSpPr>
            <a:spLocks noChangeArrowheads="1"/>
          </p:cNvSpPr>
          <p:nvPr/>
        </p:nvSpPr>
        <p:spPr bwMode="auto">
          <a:xfrm>
            <a:off x="1187450" y="3723878"/>
            <a:ext cx="700088"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慕</a:t>
            </a:r>
          </a:p>
        </p:txBody>
      </p:sp>
      <p:sp>
        <p:nvSpPr>
          <p:cNvPr id="35" name="矩形 34"/>
          <p:cNvSpPr>
            <a:spLocks noChangeArrowheads="1"/>
          </p:cNvSpPr>
          <p:nvPr/>
        </p:nvSpPr>
        <p:spPr bwMode="auto">
          <a:xfrm>
            <a:off x="3945508" y="3723878"/>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强</a:t>
            </a:r>
          </a:p>
        </p:txBody>
      </p:sp>
      <p:sp>
        <p:nvSpPr>
          <p:cNvPr id="36" name="矩形 35"/>
          <p:cNvSpPr>
            <a:spLocks noChangeArrowheads="1"/>
          </p:cNvSpPr>
          <p:nvPr/>
        </p:nvSpPr>
        <p:spPr bwMode="auto">
          <a:xfrm>
            <a:off x="5233620" y="3723878"/>
            <a:ext cx="1210588" cy="70788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不舍</a:t>
            </a:r>
          </a:p>
        </p:txBody>
      </p:sp>
      <p:sp>
        <p:nvSpPr>
          <p:cNvPr id="38" name="矩形 37"/>
          <p:cNvSpPr>
            <a:spLocks noChangeArrowheads="1"/>
          </p:cNvSpPr>
          <p:nvPr/>
        </p:nvSpPr>
        <p:spPr bwMode="auto">
          <a:xfrm>
            <a:off x="1076901" y="1228824"/>
            <a:ext cx="838691"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tiáo</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39" name="矩形 38"/>
          <p:cNvSpPr>
            <a:spLocks noChangeArrowheads="1"/>
          </p:cNvSpPr>
          <p:nvPr/>
        </p:nvSpPr>
        <p:spPr bwMode="auto">
          <a:xfrm>
            <a:off x="2338492" y="1228824"/>
            <a:ext cx="1441420"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ɡōu lóu</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0" name="矩形 39"/>
          <p:cNvSpPr>
            <a:spLocks noChangeArrowheads="1"/>
          </p:cNvSpPr>
          <p:nvPr/>
        </p:nvSpPr>
        <p:spPr bwMode="auto">
          <a:xfrm>
            <a:off x="4139952" y="1228824"/>
            <a:ext cx="1274708"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xiè dú </a:t>
            </a:r>
          </a:p>
        </p:txBody>
      </p:sp>
      <p:sp>
        <p:nvSpPr>
          <p:cNvPr id="41" name="矩形 40"/>
          <p:cNvSpPr>
            <a:spLocks noChangeArrowheads="1"/>
          </p:cNvSpPr>
          <p:nvPr/>
        </p:nvSpPr>
        <p:spPr bwMode="auto">
          <a:xfrm>
            <a:off x="5868144" y="1228824"/>
            <a:ext cx="902811"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pián</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2" name="矩形 41"/>
          <p:cNvSpPr>
            <a:spLocks noChangeArrowheads="1"/>
          </p:cNvSpPr>
          <p:nvPr/>
        </p:nvSpPr>
        <p:spPr bwMode="auto">
          <a:xfrm>
            <a:off x="7774280" y="1228824"/>
            <a:ext cx="548548"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lěi</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3" name="矩形 42"/>
          <p:cNvSpPr>
            <a:spLocks noChangeArrowheads="1"/>
          </p:cNvSpPr>
          <p:nvPr/>
        </p:nvSpPr>
        <p:spPr bwMode="auto">
          <a:xfrm>
            <a:off x="683568" y="2355726"/>
            <a:ext cx="736099"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shè</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4" name="矩形 43"/>
          <p:cNvSpPr>
            <a:spLocks noChangeArrowheads="1"/>
          </p:cNvSpPr>
          <p:nvPr/>
        </p:nvSpPr>
        <p:spPr bwMode="auto">
          <a:xfrm>
            <a:off x="2861452" y="2355726"/>
            <a:ext cx="788999"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pōu</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5" name="矩形 44"/>
          <p:cNvSpPr>
            <a:spLocks noChangeArrowheads="1"/>
          </p:cNvSpPr>
          <p:nvPr/>
        </p:nvSpPr>
        <p:spPr bwMode="auto">
          <a:xfrm>
            <a:off x="4720963" y="2355726"/>
            <a:ext cx="689612"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huì</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7" name="矩形 46"/>
          <p:cNvSpPr>
            <a:spLocks noChangeArrowheads="1"/>
          </p:cNvSpPr>
          <p:nvPr/>
        </p:nvSpPr>
        <p:spPr bwMode="auto">
          <a:xfrm>
            <a:off x="7162060" y="2355726"/>
            <a:ext cx="958917"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smtClean="0">
                <a:latin typeface="汉语拼音" panose="000B0604020202020204" pitchFamily="34" charset="0"/>
                <a:ea typeface="黑体" panose="02010609060101010101" pitchFamily="49" charset="-122"/>
                <a:cs typeface="汉语拼音" panose="000B0604020202020204" pitchFamily="34" charset="0"/>
              </a:rPr>
              <a:t>jiǎn </a:t>
            </a:r>
            <a:endParaRPr lang="zh-CN" altLang="en-US"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8" name="矩形 47"/>
          <p:cNvSpPr>
            <a:spLocks noChangeArrowheads="1"/>
          </p:cNvSpPr>
          <p:nvPr/>
        </p:nvSpPr>
        <p:spPr bwMode="auto">
          <a:xfrm>
            <a:off x="611560" y="3363838"/>
            <a:ext cx="902811"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xiàn</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49" name="矩形 48"/>
          <p:cNvSpPr>
            <a:spLocks noChangeArrowheads="1"/>
          </p:cNvSpPr>
          <p:nvPr/>
        </p:nvSpPr>
        <p:spPr bwMode="auto">
          <a:xfrm>
            <a:off x="2856434" y="3363838"/>
            <a:ext cx="779462" cy="52387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wù</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50" name="矩形 49"/>
          <p:cNvSpPr>
            <a:spLocks noChangeArrowheads="1"/>
          </p:cNvSpPr>
          <p:nvPr/>
        </p:nvSpPr>
        <p:spPr bwMode="auto">
          <a:xfrm>
            <a:off x="4639083" y="3363838"/>
            <a:ext cx="797013"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guō</a:t>
            </a:r>
            <a:endParaRPr lang="zh-CN" altLang="en-US"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51" name="矩形 50"/>
          <p:cNvSpPr>
            <a:spLocks noChangeArrowheads="1"/>
          </p:cNvSpPr>
          <p:nvPr/>
        </p:nvSpPr>
        <p:spPr bwMode="auto">
          <a:xfrm>
            <a:off x="5580112" y="2355726"/>
            <a:ext cx="1007007" cy="523220"/>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err="1">
                <a:latin typeface="汉语拼音" panose="000B0604020202020204" pitchFamily="34" charset="0"/>
                <a:ea typeface="黑体" panose="02010609060101010101" pitchFamily="49" charset="-122"/>
                <a:cs typeface="汉语拼音" panose="000B0604020202020204" pitchFamily="34" charset="0"/>
              </a:rPr>
              <a:t>chán</a:t>
            </a:r>
            <a:endParaRPr lang="en-US" altLang="zh-CN" sz="2800">
              <a:latin typeface="汉语拼音" panose="000B0604020202020204" pitchFamily="34" charset="0"/>
              <a:ea typeface="黑体" panose="02010609060101010101" pitchFamily="49" charset="-122"/>
              <a:cs typeface="汉语拼音" panose="000B0604020202020204" pitchFamily="34" charset="0"/>
            </a:endParaRPr>
          </a:p>
        </p:txBody>
      </p:sp>
      <p:sp>
        <p:nvSpPr>
          <p:cNvPr id="53" name="矩形 52"/>
          <p:cNvSpPr>
            <a:spLocks noChangeArrowheads="1"/>
          </p:cNvSpPr>
          <p:nvPr/>
        </p:nvSpPr>
        <p:spPr bwMode="auto">
          <a:xfrm>
            <a:off x="7740352" y="2715766"/>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择</a:t>
            </a:r>
          </a:p>
        </p:txBody>
      </p:sp>
      <p:sp>
        <p:nvSpPr>
          <p:cNvPr id="54" name="矩形 53"/>
          <p:cNvSpPr>
            <a:spLocks noChangeArrowheads="1"/>
          </p:cNvSpPr>
          <p:nvPr/>
        </p:nvSpPr>
        <p:spPr bwMode="auto">
          <a:xfrm>
            <a:off x="2361332" y="3723878"/>
            <a:ext cx="698500" cy="708025"/>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旁</a:t>
            </a:r>
          </a:p>
        </p:txBody>
      </p:sp>
      <p:sp>
        <p:nvSpPr>
          <p:cNvPr id="56" name="矩形 21"/>
          <p:cNvSpPr>
            <a:spLocks noChangeArrowheads="1"/>
          </p:cNvSpPr>
          <p:nvPr/>
        </p:nvSpPr>
        <p:spPr bwMode="auto">
          <a:xfrm>
            <a:off x="5724128" y="2715766"/>
            <a:ext cx="700087" cy="706437"/>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itchFamily="49" charset="-122"/>
                <a:ea typeface="楷体" pitchFamily="49" charset="-122"/>
              </a:rPr>
              <a:t>禅</a:t>
            </a:r>
          </a:p>
        </p:txBody>
      </p:sp>
      <p:sp>
        <p:nvSpPr>
          <p:cNvPr id="57" name="矩形 56"/>
          <p:cNvSpPr>
            <a:spLocks noChangeArrowheads="1"/>
          </p:cNvSpPr>
          <p:nvPr/>
        </p:nvSpPr>
        <p:spPr bwMode="auto">
          <a:xfrm>
            <a:off x="6372200" y="2727960"/>
            <a:ext cx="697627" cy="707886"/>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itchFamily="49" charset="-122"/>
                <a:ea typeface="楷体" pitchFamily="49" charset="-122"/>
              </a:rPr>
              <a:t>师</a:t>
            </a:r>
            <a:endParaRPr lang="zh-CN" altLang="en-US" sz="4000"/>
          </a:p>
        </p:txBody>
      </p:sp>
      <p:sp>
        <p:nvSpPr>
          <p:cNvPr id="52" name="文本框 10"/>
          <p:cNvSpPr>
            <a:spLocks noChangeArrowheads="1"/>
          </p:cNvSpPr>
          <p:nvPr/>
        </p:nvSpPr>
        <p:spPr bwMode="auto">
          <a:xfrm>
            <a:off x="248920" y="156744"/>
            <a:ext cx="1268297" cy="415498"/>
          </a:xfrm>
          <a:prstGeom prst="rect">
            <a:avLst/>
          </a:prstGeom>
          <a:noFill/>
          <a:ln>
            <a:noFill/>
          </a:ln>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lgn="ctr">
                <a:solidFill>
                  <a:srgbClr val="000000"/>
                </a:solidFill>
                <a:miter lim="800000"/>
                <a:headEnd/>
                <a:tailEnd/>
              </a14:hiddenLine>
            </a:ext>
          </a:extLst>
        </p:spPr>
        <p:txBody>
          <a:bodyPr wrap="none">
            <a:spAutoFit/>
          </a:bodyPr>
          <a:lstStyle>
            <a:lvl1pPr>
              <a:defRPr>
                <a:solidFill>
                  <a:schemeClr val="tx1"/>
                </a:solidFill>
                <a:latin typeface="Comic Sans MS" panose="030F0702030302020204" pitchFamily="66" charset="0"/>
                <a:ea typeface="宋体" panose="02010600030101010101" pitchFamily="2" charset="-122"/>
              </a:defRPr>
            </a:lvl1pPr>
            <a:lvl2pPr marL="742950" indent="-285750">
              <a:defRPr>
                <a:solidFill>
                  <a:schemeClr val="tx1"/>
                </a:solidFill>
                <a:latin typeface="Comic Sans MS" panose="030F0702030302020204" pitchFamily="66" charset="0"/>
                <a:ea typeface="宋体" panose="02010600030101010101" pitchFamily="2" charset="-122"/>
              </a:defRPr>
            </a:lvl2pPr>
            <a:lvl3pPr marL="1143000" indent="-228600">
              <a:defRPr>
                <a:solidFill>
                  <a:schemeClr val="tx1"/>
                </a:solidFill>
                <a:latin typeface="Comic Sans MS" panose="030F0702030302020204" pitchFamily="66" charset="0"/>
                <a:ea typeface="宋体" panose="02010600030101010101" pitchFamily="2" charset="-122"/>
              </a:defRPr>
            </a:lvl3pPr>
            <a:lvl4pPr marL="1600200" indent="-228600">
              <a:defRPr>
                <a:solidFill>
                  <a:schemeClr val="tx1"/>
                </a:solidFill>
                <a:latin typeface="Comic Sans MS" panose="030F0702030302020204" pitchFamily="66" charset="0"/>
                <a:ea typeface="宋体" panose="02010600030101010101" pitchFamily="2" charset="-122"/>
              </a:defRPr>
            </a:lvl4pPr>
            <a:lvl5pPr marL="2057400" indent="-228600">
              <a:defRPr>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ctr" eaLnBrk="1" hangingPunct="1"/>
            <a:r>
              <a:rPr lang="zh-CN" altLang="en-US" sz="2100" b="1" smtClean="0">
                <a:solidFill>
                  <a:srgbClr val="009900"/>
                </a:solidFill>
                <a:latin typeface="黑体" panose="02010609060101010101" pitchFamily="49" charset="-122"/>
                <a:ea typeface="黑体" panose="02010609060101010101" pitchFamily="49" charset="-122"/>
              </a:rPr>
              <a:t>预习检查</a:t>
            </a:r>
            <a:endParaRPr lang="zh-CN" altLang="en-US" sz="21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ppt_x"/>
                                          </p:val>
                                        </p:tav>
                                        <p:tav tm="100000">
                                          <p:val>
                                            <p:strVal val="#ppt_x"/>
                                          </p:val>
                                        </p:tav>
                                      </p:tavLst>
                                    </p:anim>
                                    <p:anim calcmode="lin" valueType="num">
                                      <p:cBhvr additive="base">
                                        <p:cTn id="7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additive="base">
                                        <p:cTn id="79" dur="500" fill="hold"/>
                                        <p:tgtEl>
                                          <p:spTgt spid="47"/>
                                        </p:tgtEl>
                                        <p:attrNameLst>
                                          <p:attrName>ppt_x</p:attrName>
                                        </p:attrNameLst>
                                      </p:cBhvr>
                                      <p:tavLst>
                                        <p:tav tm="0">
                                          <p:val>
                                            <p:strVal val="#ppt_x"/>
                                          </p:val>
                                        </p:tav>
                                        <p:tav tm="100000">
                                          <p:val>
                                            <p:strVal val="#ppt_x"/>
                                          </p:val>
                                        </p:tav>
                                      </p:tavLst>
                                    </p:anim>
                                    <p:anim calcmode="lin" valueType="num">
                                      <p:cBhvr additive="base">
                                        <p:cTn id="8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3"/>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after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fill="hold"/>
                                        <p:tgtEl>
                                          <p:spTgt spid="48"/>
                                        </p:tgtEl>
                                        <p:attrNameLst>
                                          <p:attrName>ppt_x</p:attrName>
                                        </p:attrNameLst>
                                      </p:cBhvr>
                                      <p:tavLst>
                                        <p:tav tm="0">
                                          <p:val>
                                            <p:strVal val="#ppt_x"/>
                                          </p:val>
                                        </p:tav>
                                        <p:tav tm="100000">
                                          <p:val>
                                            <p:strVal val="#ppt_x"/>
                                          </p:val>
                                        </p:tav>
                                      </p:tavLst>
                                    </p:anim>
                                    <p:anim calcmode="lin" valueType="num">
                                      <p:cBhvr additive="base">
                                        <p:cTn id="9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49"/>
                                        </p:tgtEl>
                                        <p:attrNameLst>
                                          <p:attrName>style.visibility</p:attrName>
                                        </p:attrNameLst>
                                      </p:cBhvr>
                                      <p:to>
                                        <p:strVal val="visible"/>
                                      </p:to>
                                    </p:set>
                                    <p:anim calcmode="lin" valueType="num">
                                      <p:cBhvr additive="base">
                                        <p:cTn id="99" dur="500" fill="hold"/>
                                        <p:tgtEl>
                                          <p:spTgt spid="49"/>
                                        </p:tgtEl>
                                        <p:attrNameLst>
                                          <p:attrName>ppt_x</p:attrName>
                                        </p:attrNameLst>
                                      </p:cBhvr>
                                      <p:tavLst>
                                        <p:tav tm="0">
                                          <p:val>
                                            <p:strVal val="#ppt_x"/>
                                          </p:val>
                                        </p:tav>
                                        <p:tav tm="100000">
                                          <p:val>
                                            <p:strVal val="#ppt_x"/>
                                          </p:val>
                                        </p:tav>
                                      </p:tavLst>
                                    </p:anim>
                                    <p:anim calcmode="lin" valueType="num">
                                      <p:cBhvr additive="base">
                                        <p:cTn id="10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4"/>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anim calcmode="lin" valueType="num">
                                      <p:cBhvr additive="base">
                                        <p:cTn id="109" dur="500" fill="hold"/>
                                        <p:tgtEl>
                                          <p:spTgt spid="50"/>
                                        </p:tgtEl>
                                        <p:attrNameLst>
                                          <p:attrName>ppt_x</p:attrName>
                                        </p:attrNameLst>
                                      </p:cBhvr>
                                      <p:tavLst>
                                        <p:tav tm="0">
                                          <p:val>
                                            <p:strVal val="#ppt_x"/>
                                          </p:val>
                                        </p:tav>
                                        <p:tav tm="100000">
                                          <p:val>
                                            <p:strVal val="#ppt_x"/>
                                          </p:val>
                                        </p:tav>
                                      </p:tavLst>
                                    </p:anim>
                                    <p:anim calcmode="lin" valueType="num">
                                      <p:cBhvr additive="base">
                                        <p:cTn id="11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5"/>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36"/>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1+#ppt_h/2"/>
                                          </p:val>
                                        </p:tav>
                                        <p:tav tm="100000">
                                          <p:val>
                                            <p:strVal val="#ppt_y"/>
                                          </p:val>
                                        </p:tav>
                                      </p:tavLst>
                                    </p:anim>
                                  </p:childTnLst>
                                </p:cTn>
                              </p:par>
                              <p:par>
                                <p:cTn id="123" presetID="1" presetClass="entr" presetSubtype="0"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1" presetClass="exit" presetSubtype="0" fill="hold" grpId="1" nodeType="clickEffect">
                                  <p:stCondLst>
                                    <p:cond delay="0"/>
                                  </p:stCondLst>
                                  <p:childTnLst>
                                    <p:set>
                                      <p:cBhvr>
                                        <p:cTn id="128" dur="1" fill="hold">
                                          <p:stCondLst>
                                            <p:cond delay="0"/>
                                          </p:stCondLst>
                                        </p:cTn>
                                        <p:tgtEl>
                                          <p:spTgt spid="27"/>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28"/>
                                        </p:tgtEl>
                                        <p:attrNameLst>
                                          <p:attrName>style.visibility</p:attrName>
                                        </p:attrNameLst>
                                      </p:cBhvr>
                                      <p:to>
                                        <p:strVal val="hidden"/>
                                      </p:to>
                                    </p:set>
                                  </p:childTnLst>
                                </p:cTn>
                              </p:par>
                              <p:par>
                                <p:cTn id="131" presetID="1" presetClass="exit" presetSubtype="0" fill="hold" grpId="1" nodeType="withEffect">
                                  <p:stCondLst>
                                    <p:cond delay="0"/>
                                  </p:stCondLst>
                                  <p:childTnLst>
                                    <p:set>
                                      <p:cBhvr>
                                        <p:cTn id="132" dur="1" fill="hold">
                                          <p:stCondLst>
                                            <p:cond delay="0"/>
                                          </p:stCondLst>
                                        </p:cTn>
                                        <p:tgtEl>
                                          <p:spTgt spid="29"/>
                                        </p:tgtEl>
                                        <p:attrNameLst>
                                          <p:attrName>style.visibility</p:attrName>
                                        </p:attrNameLst>
                                      </p:cBhvr>
                                      <p:to>
                                        <p:strVal val="hidden"/>
                                      </p:to>
                                    </p:set>
                                  </p:childTnLst>
                                </p:cTn>
                              </p:par>
                              <p:par>
                                <p:cTn id="133" presetID="1" presetClass="exit" presetSubtype="0" fill="hold" grpId="1" nodeType="withEffect">
                                  <p:stCondLst>
                                    <p:cond delay="0"/>
                                  </p:stCondLst>
                                  <p:childTnLst>
                                    <p:set>
                                      <p:cBhvr>
                                        <p:cTn id="134" dur="1" fill="hold">
                                          <p:stCondLst>
                                            <p:cond delay="0"/>
                                          </p:stCondLst>
                                        </p:cTn>
                                        <p:tgtEl>
                                          <p:spTgt spid="30"/>
                                        </p:tgtEl>
                                        <p:attrNameLst>
                                          <p:attrName>style.visibility</p:attrName>
                                        </p:attrNameLst>
                                      </p:cBhvr>
                                      <p:to>
                                        <p:strVal val="hidden"/>
                                      </p:to>
                                    </p:set>
                                  </p:childTnLst>
                                </p:cTn>
                              </p:par>
                              <p:par>
                                <p:cTn id="135" presetID="1" presetClass="exit" presetSubtype="0" fill="hold" grpId="1" nodeType="withEffect">
                                  <p:stCondLst>
                                    <p:cond delay="0"/>
                                  </p:stCondLst>
                                  <p:childTnLst>
                                    <p:set>
                                      <p:cBhvr>
                                        <p:cTn id="136" dur="1" fill="hold">
                                          <p:stCondLst>
                                            <p:cond delay="0"/>
                                          </p:stCondLst>
                                        </p:cTn>
                                        <p:tgtEl>
                                          <p:spTgt spid="31"/>
                                        </p:tgtEl>
                                        <p:attrNameLst>
                                          <p:attrName>style.visibility</p:attrName>
                                        </p:attrNameLst>
                                      </p:cBhvr>
                                      <p:to>
                                        <p:strVal val="hidden"/>
                                      </p:to>
                                    </p:set>
                                  </p:childTnLst>
                                </p:cTn>
                              </p:par>
                              <p:par>
                                <p:cTn id="137" presetID="1" presetClass="exit" presetSubtype="0" fill="hold" grpId="1" nodeType="withEffect">
                                  <p:stCondLst>
                                    <p:cond delay="0"/>
                                  </p:stCondLst>
                                  <p:childTnLst>
                                    <p:set>
                                      <p:cBhvr>
                                        <p:cTn id="138" dur="1" fill="hold">
                                          <p:stCondLst>
                                            <p:cond delay="0"/>
                                          </p:stCondLst>
                                        </p:cTn>
                                        <p:tgtEl>
                                          <p:spTgt spid="32"/>
                                        </p:tgtEl>
                                        <p:attrNameLst>
                                          <p:attrName>style.visibility</p:attrName>
                                        </p:attrNameLst>
                                      </p:cBhvr>
                                      <p:to>
                                        <p:strVal val="hidden"/>
                                      </p:to>
                                    </p:set>
                                  </p:childTnLst>
                                </p:cTn>
                              </p:par>
                              <p:par>
                                <p:cTn id="139" presetID="1" presetClass="exit" presetSubtype="0" fill="hold" grpId="1" nodeType="withEffect">
                                  <p:stCondLst>
                                    <p:cond delay="0"/>
                                  </p:stCondLst>
                                  <p:childTnLst>
                                    <p:set>
                                      <p:cBhvr>
                                        <p:cTn id="140" dur="1" fill="hold">
                                          <p:stCondLst>
                                            <p:cond delay="0"/>
                                          </p:stCondLst>
                                        </p:cTn>
                                        <p:tgtEl>
                                          <p:spTgt spid="53"/>
                                        </p:tgtEl>
                                        <p:attrNameLst>
                                          <p:attrName>style.visibility</p:attrName>
                                        </p:attrNameLst>
                                      </p:cBhvr>
                                      <p:to>
                                        <p:strVal val="hidden"/>
                                      </p:to>
                                    </p:set>
                                  </p:childTnLst>
                                </p:cTn>
                              </p:par>
                              <p:par>
                                <p:cTn id="141" presetID="1" presetClass="exit" presetSubtype="0" fill="hold" grpId="1" nodeType="withEffect">
                                  <p:stCondLst>
                                    <p:cond delay="0"/>
                                  </p:stCondLst>
                                  <p:childTnLst>
                                    <p:set>
                                      <p:cBhvr>
                                        <p:cTn id="142" dur="1" fill="hold">
                                          <p:stCondLst>
                                            <p:cond delay="0"/>
                                          </p:stCondLst>
                                        </p:cTn>
                                        <p:tgtEl>
                                          <p:spTgt spid="34"/>
                                        </p:tgtEl>
                                        <p:attrNameLst>
                                          <p:attrName>style.visibility</p:attrName>
                                        </p:attrNameLst>
                                      </p:cBhvr>
                                      <p:to>
                                        <p:strVal val="hidden"/>
                                      </p:to>
                                    </p:set>
                                  </p:childTnLst>
                                </p:cTn>
                              </p:par>
                              <p:par>
                                <p:cTn id="143" presetID="1" presetClass="exit" presetSubtype="0" fill="hold" grpId="1" nodeType="withEffect">
                                  <p:stCondLst>
                                    <p:cond delay="0"/>
                                  </p:stCondLst>
                                  <p:childTnLst>
                                    <p:set>
                                      <p:cBhvr>
                                        <p:cTn id="144" dur="1" fill="hold">
                                          <p:stCondLst>
                                            <p:cond delay="0"/>
                                          </p:stCondLst>
                                        </p:cTn>
                                        <p:tgtEl>
                                          <p:spTgt spid="54"/>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35"/>
                                        </p:tgtEl>
                                        <p:attrNameLst>
                                          <p:attrName>style.visibility</p:attrName>
                                        </p:attrNameLst>
                                      </p:cBhvr>
                                      <p:to>
                                        <p:strVal val="hidden"/>
                                      </p:to>
                                    </p:set>
                                  </p:childTnLst>
                                </p:cTn>
                              </p:par>
                              <p:par>
                                <p:cTn id="147" presetID="1" presetClass="exit" presetSubtype="0" fill="hold" grpId="1" nodeType="withEffect">
                                  <p:stCondLst>
                                    <p:cond delay="0"/>
                                  </p:stCondLst>
                                  <p:childTnLst>
                                    <p:set>
                                      <p:cBhvr>
                                        <p:cTn id="148" dur="1" fill="hold">
                                          <p:stCondLst>
                                            <p:cond delay="0"/>
                                          </p:stCondLst>
                                        </p:cTn>
                                        <p:tgtEl>
                                          <p:spTgt spid="36"/>
                                        </p:tgtEl>
                                        <p:attrNameLst>
                                          <p:attrName>style.visibility</p:attrName>
                                        </p:attrNameLst>
                                      </p:cBhvr>
                                      <p:to>
                                        <p:strVal val="hidden"/>
                                      </p:to>
                                    </p:set>
                                  </p:childTnLst>
                                </p:cTn>
                              </p:par>
                              <p:par>
                                <p:cTn id="149" presetID="1" presetClass="exit" presetSubtype="0" fill="hold" grpId="1" nodeType="withEffect">
                                  <p:stCondLst>
                                    <p:cond delay="0"/>
                                  </p:stCondLst>
                                  <p:childTnLst>
                                    <p:set>
                                      <p:cBhvr>
                                        <p:cTn id="150" dur="1" fill="hold">
                                          <p:stCondLst>
                                            <p:cond delay="0"/>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8" grpId="1"/>
      <p:bldP spid="29" grpId="0"/>
      <p:bldP spid="29" grpId="1"/>
      <p:bldP spid="30" grpId="0"/>
      <p:bldP spid="30" grpId="1"/>
      <p:bldP spid="31" grpId="0"/>
      <p:bldP spid="31" grpId="1"/>
      <p:bldP spid="32" grpId="0"/>
      <p:bldP spid="32" grpId="1"/>
      <p:bldP spid="34" grpId="0"/>
      <p:bldP spid="34" grpId="1"/>
      <p:bldP spid="35" grpId="0"/>
      <p:bldP spid="35" grpId="1"/>
      <p:bldP spid="36" grpId="0"/>
      <p:bldP spid="36" grpId="1"/>
      <p:bldP spid="38" grpId="0"/>
      <p:bldP spid="39" grpId="0"/>
      <p:bldP spid="40" grpId="0"/>
      <p:bldP spid="41" grpId="0"/>
      <p:bldP spid="42" grpId="0"/>
      <p:bldP spid="43" grpId="0"/>
      <p:bldP spid="44" grpId="0"/>
      <p:bldP spid="45" grpId="0"/>
      <p:bldP spid="47" grpId="0"/>
      <p:bldP spid="48" grpId="0"/>
      <p:bldP spid="49" grpId="0"/>
      <p:bldP spid="50" grpId="0"/>
      <p:bldP spid="51" grpId="0"/>
      <p:bldP spid="53" grpId="0"/>
      <p:bldP spid="53" grpId="1"/>
      <p:bldP spid="54" grpId="0"/>
      <p:bldP spid="54" grpId="1"/>
      <p:bldP spid="57" grpId="0"/>
      <p:bldP spid="57"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课件模板">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Arial"/>
      </a:majorFont>
      <a:minorFont>
        <a:latin typeface="Times New Roman"/>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4361</Words>
  <Application>Aspose.Slides for Java</Application>
  <PresentationFormat>全屏显示(16:9)</PresentationFormat>
  <Paragraphs>340</Paragraphs>
  <Slides>85</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85</vt:i4>
      </vt:variant>
    </vt:vector>
  </HeadingPairs>
  <TitlesOfParts>
    <vt:vector size="87" baseType="lpstr">
      <vt:lpstr>课件模板</vt:lpstr>
      <vt:lpstr>Microsoft Office Word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mac-pc</cp:lastModifiedBy>
  <cp:revision>2</cp:revision>
  <cp:lastPrinted>2021-07-22T12:26:09Z</cp:lastPrinted>
  <dcterms:created xsi:type="dcterms:W3CDTF">2021-07-22T12:26:09Z</dcterms:created>
  <dcterms:modified xsi:type="dcterms:W3CDTF">2021-08-02T08:02:18Z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