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5" r:id="rId3"/>
    <p:sldId id="320" r:id="rId4"/>
    <p:sldId id="321" r:id="rId5"/>
    <p:sldId id="329" r:id="rId6"/>
    <p:sldId id="328" r:id="rId7"/>
    <p:sldId id="330" r:id="rId8"/>
    <p:sldId id="327" r:id="rId9"/>
    <p:sldId id="326" r:id="rId10"/>
    <p:sldId id="333" r:id="rId11"/>
    <p:sldId id="332" r:id="rId12"/>
    <p:sldId id="331" r:id="rId13"/>
    <p:sldId id="325" r:id="rId14"/>
    <p:sldId id="337" r:id="rId15"/>
    <p:sldId id="336" r:id="rId16"/>
    <p:sldId id="335" r:id="rId17"/>
    <p:sldId id="342" r:id="rId18"/>
    <p:sldId id="341" r:id="rId19"/>
    <p:sldId id="340" r:id="rId20"/>
    <p:sldId id="339" r:id="rId21"/>
    <p:sldId id="345" r:id="rId22"/>
    <p:sldId id="344" r:id="rId23"/>
    <p:sldId id="343" r:id="rId24"/>
    <p:sldId id="350" r:id="rId25"/>
    <p:sldId id="351" r:id="rId26"/>
    <p:sldId id="349" r:id="rId27"/>
    <p:sldId id="348" r:id="rId28"/>
    <p:sldId id="347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547664" y="1003781"/>
            <a:ext cx="633670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写出人物的精神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----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单元写作</a:t>
            </a:r>
            <a:endParaRPr kumimoji="0" lang="zh-CN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6" name="Picture 2" descr="C:\Users\Administrator\Desktop\u=701418502,1730596861&amp;fm=23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7704" y="2852936"/>
            <a:ext cx="5760640" cy="2808312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851920" y="548680"/>
            <a:ext cx="410881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二、借助一些写作手法加以突出、强调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95536" y="1124744"/>
            <a:ext cx="8496944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常见写作方法、表现手法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联想、想象、象征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托物言志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、比较、对比、衬托、反衬、烘托、以小见大、借景抒情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情景交融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、伏笔和铺垫、前后照应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呼应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、正面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侧面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描写、抑扬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欲扬先抑、欲抑先扬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对比。把两种对应的事物对照比较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使形象更鲜明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感受更强烈。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运用对比手法描写人物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刻画性格。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如契诃夫的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写警官奥楚蔑洛夫在处理一只狗咬伤工匠赫留金的事故中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其态度在顷刻间变了四次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反复再三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前后判若两人。这里通过主人公自己前后不同态度的对比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鲜明地刻画了其“变色龙”的性格。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再如莫泊桑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我的叔叔于勒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通过菲利浦夫妇对于勒态度前后不同的对比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揭示出他们自私、庸俗、贪婪、冷酷的性格特征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再如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故乡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里中年闰土和少年闰土的对比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再如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范进中举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中胡屠户对范进中举前后态度的对比。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3528" y="1124744"/>
            <a:ext cx="8568952" cy="504056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4817" name="Picture 1" descr="C:\Users\Administrator\Desktop\课件图片\QQ截图2016112610190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268760"/>
            <a:ext cx="8424936" cy="4898678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755576" y="1484784"/>
            <a:ext cx="7740352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运用对比手法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描摹景物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抒发感情。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如鲁迅的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从百草园到三味书屋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前边描写了百草园景色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这是一片生机盎然的自由天地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少年“我”的欣喜之情跃然纸上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这里的景物描写与充满枯燥乏味气息的“三味书屋”形成了鲜明对比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我”对“三味书屋”的厌倦之情也自然流露出来。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衬托。以一些次要事物为陪衬来突出某一主要事物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常与对比一起运用。人们常说的“万绿丛中一点红”“众星捧月”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就是衬托。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用其他人物衬托主要人物。如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藤野先生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中用日本“爱国青年”的无理挑衅来反衬藤野先生的正直热忱、毫无民族偏见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花的话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中用月下比美的众花来对比衬托默默无闻、无私奉献的二月兰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爱莲说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用景物描写来衬托人物性格或事件意义。如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开头描绘了荒凉萧索的村景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十分贴切地衬托了“我”的悲凉心情。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1" name="Picture 1" descr="C:\Users\Administrator\Desktop\课件图片\QQ截图2016091116543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908720"/>
            <a:ext cx="8892479" cy="5040560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187624" y="1916832"/>
            <a:ext cx="6552728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铺垫。在主要人物、事件高潮出现之前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对环境、情绪、气氛等所做的描写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借以造成一种“山雨欲来风满楼”的艺术效果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荔枝蜜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采用了层层铺垫的写法。写荔枝林的茂盛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是为蜜蜂提供一个很好的生活环境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写荔枝蜜的甜香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是为下文赞颂蜜蜂做铺垫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写蜜蜂的辛劳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又是为赞颂劳动人民做铺垫。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再如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麦琪的礼物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中插叙了对德拉的头发、杰姆的金表的叙写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为后文写杰姆夫妇毅然舍弃如此珍贵、心爱的东西做铺垫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以凸现双方深挚的爱情。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841" name="Picture 1" descr="C:\Users\Administrator\Desktop\课件图片\u=11736911,3070153431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836712"/>
            <a:ext cx="9144000" cy="5328592"/>
          </a:xfrm>
          <a:prstGeom prst="rect">
            <a:avLst/>
          </a:prstGeom>
          <a:noFill/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187624" y="1484784"/>
            <a:ext cx="676875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伏笔、照应。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伏笔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实际上是一种交代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对将要出现的事件作暗示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为情节发展做铺垫。埋下伏笔后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后边一定要有照应。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如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故乡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我”刚回到故乡时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还有闰土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他每到我家来时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总问起你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很想见你一面。我已经将你到家的大约日期通知他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他也许就要来了。”这是一处伏笔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不仅点明了闰土和“我”的关系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而且暗示“我”将要与闰土见面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使后面闰土的出场十分自然。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照应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是文章前后内容上的关照呼应。方式主要有与伏笔照应、与开头或题目照应、反复照应等。照应得好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可使文章结构严谨细密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主题更加鲜明强烈。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如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背影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一文中四次写“背影”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三次写“流泪”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反复照应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感情抒发一次比一次强烈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滚滚热泪既表达了儿子的情感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又衬托出背影形象的感人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这篇文章是情与泪的结晶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865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052736"/>
            <a:ext cx="8136904" cy="4824536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043608" y="1484784"/>
            <a:ext cx="666023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象征。把抽象的思想感情用某一特定的具体事物来表现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使之形象化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使所要表达的意思更为含蓄、深刻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即“寓理于物”。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如冰心的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小橘灯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中的小橘灯象征着光明和胜利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象征着小姑娘镇定、勇敢、乐观的精神。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如茅盾的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白杨礼赞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细致描写了黄土高原上白杨树枝干笔直、叶子片片向上的形象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表现了它的倔强、挺立、不屈不挠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从而象征了华北农民质朴、严肃、坚强不屈、力求上进的精神和意志。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再如高尔基的散文诗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用象征手法构思全文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赋予高傲飞翔的海燕以革命先驱者的象征意义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使作品意义更深远。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889" name="Picture 1" descr="C:\Users\Administrator\Desktop\课件图片\u=2663265430,276048730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268760"/>
            <a:ext cx="8280920" cy="4464496"/>
          </a:xfrm>
          <a:prstGeom prst="rect">
            <a:avLst/>
          </a:prstGeom>
          <a:noFill/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971600" y="1313581"/>
            <a:ext cx="7344816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夸张。一种故意“言过其实”的形象化手法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可以突出人物形象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强化感情。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三国演义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中写张飞的肖像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身长八尺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豹头环眼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燕颔虎须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声若巨雷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势如奔马。”这种夸张的描写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突出了张飞粗直勇猛的特点。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再如童话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皇帝的新装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中对皇帝形象的塑造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也采用了夸张手法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辛辣地讽刺了统治阶级的愚蠢。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另外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记叙文中常用的表现手法还有悬念手法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枣核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、抑扬手法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荔枝蜜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使文章情节曲折有致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引人入胜。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899592" y="1052736"/>
            <a:ext cx="768511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三、借助一些抒情议论的句子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对人物的精神品质作点睛式的概括。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39938" name="Picture 2" descr="C:\Users\Administrator\Desktop\课件图片\图片\图片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772816"/>
            <a:ext cx="8352928" cy="4248472"/>
          </a:xfrm>
          <a:prstGeom prst="rect">
            <a:avLst/>
          </a:prstGeom>
          <a:noFill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043608" y="2420888"/>
            <a:ext cx="712879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记叙文中的议论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记叙文中的议论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就是作者在记叙文中对所记叙的事物发表的意见、主张或看法。在记叙文中恰当地使用议论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可以揭示客观事物的本质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使感性的知识上升到理性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使文章的主题更加鲜明、深刻。以下从三个方面具体谈一谈它们的作用。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议论在记叙文的开头的作用。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这种议论起着总领全文、点明中心、引出下文的作用。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467544" y="1052736"/>
            <a:ext cx="835292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议论在记叙文的结尾的作用。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这种议论一般是深化文章的主题思想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点明和加深所叙之事的意义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起到画龙点睛的作用。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走一步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再走一步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如果去掉后一部分的议论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文章的主题就得不到深化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中心就得不到明确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更表现不出“我”从中悟出的生活哲理。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再如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说和做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记闻一多先生言行片段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结尾说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是口的巨人。他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是行的高标。这两句议论就起到了画龙点睛的作用。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有的议论用在记叙文的结尾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是为了呼应开头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使文章结构严谨。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有的议论用在记叙文的结尾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既是对全文的总结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发出号召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又是点明或深化中心思想。如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第一次真好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5536" y="980728"/>
            <a:ext cx="8352928" cy="489654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985" name="Picture 1" descr="C:\Users\Administrator\Desktop\课件图片\图片\图片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412776"/>
            <a:ext cx="8674100" cy="4609058"/>
          </a:xfrm>
          <a:prstGeom prst="rect">
            <a:avLst/>
          </a:prstGeom>
          <a:noFill/>
        </p:spPr>
      </p:pic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899592" y="1988840"/>
            <a:ext cx="7128792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议论在记叙文中间的作用。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记叙文以记叙为主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然而若能在记叙中恰当地穿插议论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会使文章锦上添花。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行道树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全文中穿插了不少议论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自然地引发了对生命价值的思考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对奉献精神的礼赞。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在记叙文的段与段中间穿插议论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起着承上启下的过渡作用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说和做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记闻一多先生言行片段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中“做了再说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做了不说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这仅是闻一多先生的一个方面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作为学者的方面。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闻一多先生还有另外一个方面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作为革命家的方面。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这个方面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情况就迥乎不同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而且一反既往了。”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这段文字就起到了承上启下的作用。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009" name="Picture 1" descr="C:\Users\Administrator\Desktop\课件图片\QQ截图2016091116471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836712"/>
            <a:ext cx="8280919" cy="5400600"/>
          </a:xfrm>
          <a:prstGeom prst="rect">
            <a:avLst/>
          </a:prstGeom>
          <a:noFill/>
        </p:spPr>
      </p:pic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187624" y="953541"/>
            <a:ext cx="6768752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抒情在记叙文中的作用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抒情用在写人、叙事、写景散文的开头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能使文章充满抒情色彩。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在记叙、描写中穿插几点抒情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有助于理解、理清作品的思路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增强文章意蕴。如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从百草园到三味书屋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:“Ade,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我的蟋蟀们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!Ade,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我的覆盆子们和木莲们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的结尾部分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春天像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春天像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春天像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情感的表达分为直接抒情和间接抒情。“直接抒情”即不加掩饰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直抒胸臆。“间接抒情”往往要化虚为实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不言情而言他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却又处处含情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隐而不发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在字里行间真情流动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往往有动人的艺术效果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这样的感情也往往更为真挚动人。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导入写作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55576" y="1052736"/>
            <a:ext cx="7596336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大千世界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人海茫茫。走在大街上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人们步履匆匆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擦肩而过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一张张鲜活的面孔如花瓣一般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在我们的面前闪过。那么如何将一张张表情各异的面孔定格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化作永恒的一瞬呢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画家可以用颜料去画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摄影师可以用相机去拍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而我们所能做的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就是用手中的笔去描绘。俗语说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画龙画虎难画骨。”意思是说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无论画人还是画虎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要画出虎和人的外形是比较容易的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但要画出虎和人的内在精神却不太容易。那么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如何才能将人物刻画得栩栩如生呢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9552" y="1052736"/>
            <a:ext cx="8136904" cy="453650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思路点拨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058" name="Picture 2" descr="C:\Users\Administrator\Desktop\课件图片\u=689593813,409668473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1" y="908720"/>
            <a:ext cx="8424936" cy="5040560"/>
          </a:xfrm>
          <a:prstGeom prst="rect">
            <a:avLst/>
          </a:prstGeom>
          <a:noFill/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043608" y="1484784"/>
            <a:ext cx="691276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以“我的好朋友”为例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进行思路点拨。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首先确定好朋友的性格、精神或气质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运用议论的语句加以概括。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抓住人物的典型细节来表现人物的特征。人物肖像必须符合年龄、性格特征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典型事例必须体现精神品质。要选取最能反映人物身份与性格的特征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捕捉最能表现人物内心情感与个性特征的瞬间画面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而不要面面俱到。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精选写作手法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表现人物的思想本质和性格特征。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思路点拨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6081" name="Picture 1" descr="C:\Users\Administrator\Desktop\课件图片\u=73569164,1869583195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268760"/>
            <a:ext cx="8136904" cy="4464496"/>
          </a:xfrm>
          <a:prstGeom prst="rect">
            <a:avLst/>
          </a:prstGeom>
          <a:noFill/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899592" y="1495817"/>
            <a:ext cx="734481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善用修辞。如果能适当运用一些形容词、确切的比喻和适当的夸张来写人物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会使人物更鲜明生动。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正、侧面描写相结合。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例如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小菊今年已经十四岁了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但是她的身体长得不高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手臂依然那么细小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颧骨照旧凸出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十个指头像细细的竹枝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仿佛一扭就会断似的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因为她十分消瘦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所以看起来她的身体轻飘飘的。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思路点拨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105" name="Picture 1" descr="C:\Users\Administrator\Desktop\课件图片\2.36548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836713"/>
            <a:ext cx="8568952" cy="5328592"/>
          </a:xfrm>
          <a:prstGeom prst="rect">
            <a:avLst/>
          </a:prstGeom>
          <a:noFill/>
        </p:spPr>
      </p:pic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043608" y="953541"/>
            <a:ext cx="7740352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环境背景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例如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少年闰土是一个“十一二岁的少年”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我”第一次和他见面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闰土“正在厨房里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紫色的圆脸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头戴一顶小毡帽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颈上套一个明晃晃的银项圈”。二十年后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我”回到故乡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再见闰土时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他“先前的紫色的圆脸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已经变作灰黄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而且加上了很深的皱纹”“他头上是一顶破毡帽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身上只一件极薄的棉衣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浑身瑟缩着”“那手也不是我所记得的红活圆实的手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却又粗又笨而且开裂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像是松树皮了”。这便是少年闺土和中年闰土的对比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有了对比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人物的各种特点便更加鲜明。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先抑后扬。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举例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先写朋友是如何令你烦恼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而后通过某件事突然让你明白朋友的热心肠等。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佳作示范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033" name="Picture 1" descr="C:\Users\Administrator\Desktop\课件图片\2103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124743"/>
            <a:ext cx="8136904" cy="4752529"/>
          </a:xfrm>
          <a:prstGeom prst="rect">
            <a:avLst/>
          </a:prstGeom>
          <a:noFill/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611560" y="1226765"/>
            <a:ext cx="777686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这样的人让我尊敬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是支持人生的力量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是坚守承诺的信念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是人性的基石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我觉得我的奶奶就拥有这些美好品质。她助人为乐、与人为善、对人友好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议论总领全文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点明中心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概括人物的精神品质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我的奶奶是一个普普通通的农民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她有一头花白的头发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乌黑的眉毛下面是一双炯炯有神的眼睛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个不高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身体微胖。她总是忙忙碌碌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不是喂鸡就是浇树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一刻也不休息。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外貌描写符合农民的特征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反映人物的朴实。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8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8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佳作示范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033" name="Picture 1" descr="C:\Users\Administrator\Desktop\课件图片\2103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124743"/>
            <a:ext cx="8136904" cy="4752529"/>
          </a:xfrm>
          <a:prstGeom prst="rect">
            <a:avLst/>
          </a:prstGeom>
          <a:noFill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899592" y="1268760"/>
            <a:ext cx="7344816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奶奶家屋后有几棵杏数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杏子熟时她总是把杏摘下来很热情地送给邻居吃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所以邻里关系很好。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典型的生活细节反映奶奶“与人友善”。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有一年冬天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我到奶奶家去玩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奶奶正织着一件毛衣。我想奶奶的毛衣并不少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为什么还要织毛衣呢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一问我才知道原来奶奶在为邻居织毛衣。奶奶说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邻居小芳要去读大学啦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亲手织一件毛衣送她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礼轻情意重吗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乖孙女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你也要好好学习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奶奶也给你织一件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奶奶织完毛衣后又往袖子里塞了三百块钱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邻居家挺困难的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供个孩子上学不容易。这钱希望能帮上一点忙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这就是我的奶奶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乐于助人的好奶奶。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此段详略得当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反映奶奶助人为乐、与人友善的品质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照应第一自然段。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奶奶很“小气”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妈妈给她买的新衣服她舍不得穿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买的新助听器她舍不得戴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买的新手机她舍不得用。奶奶还总说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我一个乡下老太太还用什么新手机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奶奶的衣服裤子坏了她也舍不得扔。奶奶也很“大方”。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佳作示范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033" name="Picture 1" descr="C:\Users\Administrator\Desktop\课件图片\2103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124743"/>
            <a:ext cx="8136904" cy="4752529"/>
          </a:xfrm>
          <a:prstGeom prst="rect">
            <a:avLst/>
          </a:prstGeom>
          <a:noFill/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539552" y="1040357"/>
            <a:ext cx="799288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四川地震时奶奶把平时省吃俭用攒下的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30000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块钱全捐啦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这虽然不是一个大数字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但对奶奶来讲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多捐一块钱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都能挽救一个生命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奶奶还经常捐钱给福利院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孩子就是祖国的花朵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要精心培育这些花朵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还有一次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乡村修路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村长让能出钱的出钱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能出力的出力。奶奶不仅捐钱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还号召年轻的小伙子为乡村出力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这样大的工程竟然只用一个月就修好啦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大家乐得合不拢嘴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村长给奶奶颁发了“最勤劳村民”的锦旗。奶奶却说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这是我应该做的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我们每个人都应该为家乡做出贡献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这样朴素的话却包含着深刻的道理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我该有多么爱您哪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此段运用对比的手法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赞扬了奶奶对自己勤俭节约、对社会对他人却慷慨大方的优秀品质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有力地表现了中心。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佳作示范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033" name="Picture 1" descr="C:\Users\Administrator\Desktop\课件图片\2103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052736"/>
            <a:ext cx="8136904" cy="4752529"/>
          </a:xfrm>
          <a:prstGeom prst="rect">
            <a:avLst/>
          </a:prstGeom>
          <a:noFill/>
        </p:spPr>
      </p:pic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971600" y="2276872"/>
            <a:ext cx="7200800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你是一个普普通通的农民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但爱家乡、乐于助人的精神多么感人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我爱我的奶奶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直接抒情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对奶奶骨子里的优秀品质进行赞美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并表明奶奶是“我们”学习的榜样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深化了中心。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佳作示范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033" name="Picture 1" descr="C:\Users\Administrator\Desktop\课件图片\2103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124743"/>
            <a:ext cx="8136904" cy="4752529"/>
          </a:xfrm>
          <a:prstGeom prst="rect">
            <a:avLst/>
          </a:prstGeom>
          <a:noFill/>
        </p:spPr>
      </p:pic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755576" y="1427584"/>
            <a:ext cx="756084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点评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本文优点之一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入题简洁。第一句话就直奔人物品质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从助人为乐、与人为善、对人友好三个方面高度概括了人物的品质。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优点之二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围绕中心选材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人物特点非常鲜明。小作者围绕奶奶为升学的邻居小芳、为四川地震、为家乡修路所给予的温暖与支持等几件事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反映了人物的优秀品质。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优点之三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运用典型的肖像、语言、动作描写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体现了人物的优秀品质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符合人物的性格特点。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优点之四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运用对比手法描写人物、刻画性格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使形象更鲜明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感受更强烈。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文题展示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13" name="Picture 1" descr="C:\Users\Administrator\Desktop\课件图片\QQ截图2016091116563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5616" y="1412776"/>
            <a:ext cx="7272808" cy="3816423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051720" y="2348880"/>
            <a:ext cx="5606022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以“我的好朋友”为题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写一篇以记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人为主的文章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不少于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55576" y="1052736"/>
            <a:ext cx="541686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一、抓住典型细节表现人物的精神风貌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6626" name="Picture 2" descr="C:\Users\Administrator\Desktop\课件图片\QQ截图2016112708033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700808"/>
            <a:ext cx="7848872" cy="3749973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755576" y="1772816"/>
            <a:ext cx="734481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细节描写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是指抓住生活中细微而又具体的典型情节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加以生动细致的描绘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它具体渗透在对人物、景物或场面的描写之中。细节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指人物、景物、事件等表现对象的富有特色的细枝末节。它是记叙文情节的基本构成单位。细节描写中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主要抓住肖像、心理、动作、语言、神态细节进行描述。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27584" y="1052736"/>
            <a:ext cx="741682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肖像细节描写。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照片激趣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你觉得照片上的老人的身份是什么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你为什么认为是这样的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肖像描写的作用不止在于画出这个人的外部面貌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更是为了以形传神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通过人物的外部特征揭示性格特点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表现人物的身份、性格和生活际遇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5536" y="980728"/>
            <a:ext cx="7992888" cy="388843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55576" y="908720"/>
            <a:ext cx="792088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课文范例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作家笔下人物猜测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外貌描写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黄里带白的脸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瘦得教人担心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头上直竖着寸把长的头发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牙黄羽纱的长衫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隶体“一”字的胡须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左手捏着一支黄色烟嘴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安烟的一头已经熏黑了。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鲁迅　身体瘦弱、精神矍铄、意志顽强。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她微笑的时候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那黑得像黑樱桃的眼珠儿睁得圆圆的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闪出一种难以形容的愉快的光芒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在笑容里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快活地露出坚固的雪白的牙齿。虽然黑黑的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两颊有许多皱纹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但整个面孔仍然显得年轻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外祖母　开朗的性格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年轻、明朗的心态。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成功的肖像描写是理解人物性格的一把钥匙。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51520" y="980728"/>
            <a:ext cx="8568952" cy="518457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3" name="Picture 1" descr="C:\Users\Administrator\Desktop\课件图片\QQ截图2016102617312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124744"/>
            <a:ext cx="8208912" cy="4752527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187624" y="1628800"/>
            <a:ext cx="723629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语言细节描写。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老舍说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对话就是人物的性格等等的自我介绍。”语言描写是对人物独白和对话的描写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俗话说言如其人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又说言为心声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什么人说什么话。我们也常说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对一个人要听其言观其行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说的就是一个人的语言能够反映一个人的精神世界。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7" name="Picture 1" descr="C:\Users\Administrator\Desktop\课件图片\QQ截图2016112708033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1556792"/>
            <a:ext cx="7344816" cy="4331593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403648" y="1617767"/>
            <a:ext cx="640871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行动细节描写。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行动描写是表现人物的重要手段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能够淋漓尽致地展示个性形象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而且引人入胜。年轻人之所以喜欢看武打小说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很重要的原因就是动作吸引人。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中的主要人物性格各异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主要是作者对他们进行了各具特点的行动描写。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写作指导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55576" y="1025549"/>
            <a:ext cx="7488832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心理细节描写。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心理活动能够反映人物的性格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能够把人物的内心世界展现在读者面前。要设身处地地推测人物的内心所想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把自己当作具有所写人物的个性特征的“他”。只有把人物的心理活动写得细腻而真切、生动而传神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才能突出人物的精神世界。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整个晚上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女孩都在想着向家里要钱的事儿。最终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女孩也没提要买黄纱巾的事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并发誓永远不提这件事。家里不富裕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女孩知道。“孩子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送给你吧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你围上它肯定好看。”女孩一愣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那样我会很难受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比得不到它还难受。”女孩跑开了。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1052736"/>
            <a:ext cx="7776864" cy="468052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6039</Words>
  <Application>Kingsoft Office WPP</Application>
  <PresentationFormat>全屏显示(4:3)</PresentationFormat>
  <Paragraphs>180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80</cp:revision>
  <dcterms:created xsi:type="dcterms:W3CDTF">2015-11-21T07:20:00Z</dcterms:created>
  <dcterms:modified xsi:type="dcterms:W3CDTF">2017-02-07T02:38:37Z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