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 id="2147483673" r:id="rId3"/>
    <p:sldMasterId id="2147483685" r:id="rId4"/>
    <p:sldMasterId id="2147483697" r:id="rId5"/>
    <p:sldMasterId id="2147483709" r:id="rId6"/>
  </p:sldMasterIdLst>
  <p:notesMasterIdLst>
    <p:notesMasterId r:id="rId7"/>
  </p:notesMasterIdLst>
  <p:sldIdLst>
    <p:sldId id="283" r:id="rId8"/>
    <p:sldId id="284" r:id="rId9"/>
    <p:sldId id="285"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257" r:id="rId27"/>
    <p:sldId id="258" r:id="rId28"/>
    <p:sldId id="259" r:id="rId29"/>
    <p:sldId id="260" r:id="rId30"/>
    <p:sldId id="261" r:id="rId31"/>
    <p:sldId id="262" r:id="rId32"/>
    <p:sldId id="263" r:id="rId33"/>
    <p:sldId id="264" r:id="rId34"/>
    <p:sldId id="265" r:id="rId35"/>
    <p:sldId id="266" r:id="rId36"/>
    <p:sldId id="267" r:id="rId37"/>
    <p:sldId id="268" r:id="rId38"/>
    <p:sldId id="269" r:id="rId39"/>
    <p:sldId id="270" r:id="rId40"/>
    <p:sldId id="271" r:id="rId41"/>
    <p:sldId id="272" r:id="rId42"/>
    <p:sldId id="273" r:id="rId43"/>
    <p:sldId id="274" r:id="rId44"/>
    <p:sldId id="275" r:id="rId45"/>
    <p:sldId id="276" r:id="rId46"/>
    <p:sldId id="277" r:id="rId47"/>
    <p:sldId id="278" r:id="rId48"/>
    <p:sldId id="279" r:id="rId49"/>
    <p:sldId id="281"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75" d="100"/>
          <a:sy n="75" d="100"/>
        </p:scale>
        <p:origin x="-3678" y="-1944"/>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2.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3.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4.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slide" Target="slides/slide41.xml" /><Relationship Id="rId49" Type="http://schemas.openxmlformats.org/officeDocument/2006/relationships/slide" Target="slides/slide42.xml" /><Relationship Id="rId5" Type="http://schemas.openxmlformats.org/officeDocument/2006/relationships/slideMaster" Target="slideMasters/slideMaster5.xml" /><Relationship Id="rId50" Type="http://schemas.openxmlformats.org/officeDocument/2006/relationships/slide" Target="slides/slide43.xml" /><Relationship Id="rId51" Type="http://schemas.openxmlformats.org/officeDocument/2006/relationships/tags" Target="tags/tag17.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notesMaster" Target="notesMasters/notesMaster1.xml" /><Relationship Id="rId8" Type="http://schemas.openxmlformats.org/officeDocument/2006/relationships/slide" Target="slides/slide1.xml" /><Relationship Id="rId9" Type="http://schemas.openxmlformats.org/officeDocument/2006/relationships/slide" Target="slides/slide2.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945405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0000" lnSpcReduction="20000"/>
          </a:bodyPr>
          <a:lstStyle/>
          <a:p>
            <a:r>
              <a:t>【教学目的】
1、师生问候
2、通过呈现课题《极地地区》，直接导入。
3、通过介绍，明确本节课主要学习南极地区，主要内容有：南极地区独特的自然环境、南极地区的科学考察、南极地区的环境保护。
【讲稿内容】
【1】同学们好！
【2】【学生可能回答】老师好！
【3】今天我们一起开始学习新的一章，极地地区。
【4】我们今天主要学习的是南极地区。</a:t>
            </a:r>
          </a:p>
        </p:txBody>
      </p:sp>
      <p:sp>
        <p:nvSpPr>
          <p:cNvPr id="4" name="Slide Number Placeholder 3"/>
          <p:cNvSpPr>
            <a:spLocks noGrp="1"/>
          </p:cNvSpPr>
          <p:nvPr>
            <p:ph type="sldNum" sz="quarter" idx="10"/>
          </p:nvPr>
        </p:nvSpPr>
        <p:spPr/>
        <p:txBody>
          <a:bodyPr/>
          <a:lstStyle/>
          <a:p>
            <a:fld id="{6101C5E1-D8E9-464D-A93E-CE21651935A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0000" lnSpcReduction="20000"/>
          </a:bodyPr>
          <a:lstStyle/>
          <a:p>
            <a:r>
              <a:t>【教学目的】
1、通过探究活动创设问题情境，了解南极科考活动需要考虑当地的自然环境的同时，激发学生继续探究南极地区自然环境特点及其影响的学习兴趣。
2、通过图文资料，认识南极地区独特的自然环境特点：寒极、冰雪高原、白色荒漠和风库。
【教学方法】
1、问题探究法
2、资料分析法
【讲稿内容】
【1】这与当地的自然环境有很大的关系。
【2】（点击动画）我们从南极的卫星照片上可以看出：南极被厚厚的冰雪覆盖。
【3】（点击动画）再看看南极洲的地形剖面图，我们会发现，
【4】（点击动画）如果只是看大陆的基底，南极的海拔并不高，大约只有不到五百米，
【5】但是（点击动画）加上厚厚的冰盖，南极洲的平均海拔就达到了两千多米，
【6】因此（点击动画）我们把南极大陆称为冰雪高原。</a:t>
            </a:r>
          </a:p>
        </p:txBody>
      </p:sp>
      <p:sp>
        <p:nvSpPr>
          <p:cNvPr id="4" name="Slide Number Placeholder 3"/>
          <p:cNvSpPr>
            <a:spLocks noGrp="1"/>
          </p:cNvSpPr>
          <p:nvPr>
            <p:ph type="sldNum" sz="quarter" idx="10"/>
          </p:nvPr>
        </p:nvSpPr>
        <p:spPr/>
        <p:txBody>
          <a:bodyPr/>
          <a:lstStyle/>
          <a:p>
            <a:fld id="{6101C5E1-D8E9-464D-A93E-CE21651935A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t>【教学目的】
1、通过图文资料，认识南极地区独特的自然环境特点：寒极、冰雪高原、白色荒漠和风库。
【教学方法】
1、资料分析法
【讲稿内容】
【1】为什么会形成这么厚的冰盖呢？
【2】（点击动画）我们接着来看相关的资料。
【3】请按下暂停键，完成后再继续。
（课堂活动）
【4】先看左边的气温曲线与降水量柱状图，
【5】大家看，全年的气温都在零下三十度以下。
【6】这里请同学们特别注意，由于南极洲位于南半球，所以最高气温出现在一月。
【7】我们一般把零摄氏度以下称（点击动画）为寒冷，零下三十度以下就可以称（点击动画）为酷寒了。
【8】再结合右边的材料信息，我们就可以概括（点击动画）为：南极地区全年酷寒。
【9】除了气温低的特点，大家还可以看到，
【10】南极的年降水量也特别少，所以被称为“白色荒漠”。
【11】除此之外，南极的风速也特别大，最大风速可达一百米每秒，
【12】而我们常说（点击动画）的十二级的台风，它的风速只有三十多米每秒，
【13】因此我们可以用这几个词概括南极地区的特点，
【14】那就是（点击动画）：寒极、冰雪高原、白色荒漠和风库。</a:t>
            </a:r>
          </a:p>
        </p:txBody>
      </p:sp>
      <p:sp>
        <p:nvSpPr>
          <p:cNvPr id="4" name="Slide Number Placeholder 3"/>
          <p:cNvSpPr>
            <a:spLocks noGrp="1"/>
          </p:cNvSpPr>
          <p:nvPr>
            <p:ph type="sldNum" sz="quarter" idx="10"/>
          </p:nvPr>
        </p:nvSpPr>
        <p:spPr/>
        <p:txBody>
          <a:bodyPr/>
          <a:lstStyle/>
          <a:p>
            <a:fld id="{6101C5E1-D8E9-464D-A93E-CE21651935A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0000" lnSpcReduction="20000"/>
          </a:bodyPr>
          <a:lstStyle/>
          <a:p>
            <a:r>
              <a:t>【教学目的】
1、观察图片并结合文字材料，划出能够说明南极考察站建筑特点的关键词句，并结合自然环境特征，说明这样修建的理由。
2、通过资料分析，了解南极考察站建筑特点与气候的关系，认识自然环境对南极科考活动的影响。
【教学方法】
1、问题探究法
2、资料分析法
【讲稿内容】
【1】下面我们来做一个小活动，请大家观察图片，
【2】并结合文字材料，首先划出能够说明南极考察站建筑特点的关键词句，
【3】再结合自然环境特征说明这样修建的理由。
【4】请按下暂停键，完成后再继续。
（课堂活动）
【5】大家看，文字当中提到（点击动画）的保温材料、窗户较小、双层玻璃可以应对当地寒冷的自然环境特征，
【6】（点击动画）起到防寒保暖的作用；
【7】（点击动画）而地基很深是为了防止南极的大风吹倒房屋；
【8】（点击动画）房屋高出地面一到两米则是为了防止被厚厚的积雪掩埋。
【9】由此可以看出，科考站的建筑很多特点都是为了应对南极地区恶劣的自然环境。</a:t>
            </a:r>
          </a:p>
        </p:txBody>
      </p:sp>
      <p:sp>
        <p:nvSpPr>
          <p:cNvPr id="4" name="Slide Number Placeholder 3"/>
          <p:cNvSpPr>
            <a:spLocks noGrp="1"/>
          </p:cNvSpPr>
          <p:nvPr>
            <p:ph type="sldNum" sz="quarter" idx="10"/>
          </p:nvPr>
        </p:nvSpPr>
        <p:spPr/>
        <p:txBody>
          <a:bodyPr/>
          <a:lstStyle/>
          <a:p>
            <a:fld id="{6101C5E1-D8E9-464D-A93E-CE21651935A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0000" lnSpcReduction="20000"/>
          </a:bodyPr>
          <a:lstStyle/>
          <a:p>
            <a:r>
              <a:t>【教学目的】
1、通过资料分析，了解南极考察站建筑特点与气候的关系，认识自然环境对南极科考活动的影响。
【教学方法】
1、资料分析法
【讲稿内容】
【1】这道题就留给大家作为课后的练习，
【2】想告诉大家的是，自然环境不仅影响了当地的建筑特点，
【3】还对南极科考的很多方面提出了挑战和要求，
【4】影响了南极科考人员的工作和生活。</a:t>
            </a:r>
          </a:p>
        </p:txBody>
      </p:sp>
      <p:sp>
        <p:nvSpPr>
          <p:cNvPr id="4" name="Slide Number Placeholder 3"/>
          <p:cNvSpPr>
            <a:spLocks noGrp="1"/>
          </p:cNvSpPr>
          <p:nvPr>
            <p:ph type="sldNum" sz="quarter" idx="10"/>
          </p:nvPr>
        </p:nvSpPr>
        <p:spPr/>
        <p:txBody>
          <a:bodyPr/>
          <a:lstStyle/>
          <a:p>
            <a:fld id="{6101C5E1-D8E9-464D-A93E-CE21651935A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2500" lnSpcReduction="20000"/>
          </a:bodyPr>
          <a:lstStyle/>
          <a:p>
            <a:r>
              <a:t>【教学目的】
1、结合资料，了解南极科学的现状。
2、通过读图，观察南极有哪些资源，思考为什么南极地区有煤炭、石油资源，南极地区的科考价值
【教学方法】
1、问题探究法
【讲稿内容】
【1】说了半天南极科学考察，那目前南极科考的状况是怎样的呢？
【2】我们来看，目前（点击动画）有二十多个国家在南极地区建了一百五十个科学考察实验站，
【3】而且每年在南极基地上活动的人数竟然达（点击动画）到两千多人。
【4】这说明人们对南极科学考察越来越重视。
【5】有人把南极称为科考的宝地，为什么这么说呢？</a:t>
            </a:r>
          </a:p>
        </p:txBody>
      </p:sp>
      <p:sp>
        <p:nvSpPr>
          <p:cNvPr id="4" name="Slide Number Placeholder 3"/>
          <p:cNvSpPr>
            <a:spLocks noGrp="1"/>
          </p:cNvSpPr>
          <p:nvPr>
            <p:ph type="sldNum" sz="quarter" idx="10"/>
          </p:nvPr>
        </p:nvSpPr>
        <p:spPr/>
        <p:txBody>
          <a:bodyPr/>
          <a:lstStyle/>
          <a:p>
            <a:fld id="{6101C5E1-D8E9-464D-A93E-CE21651935A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t>【教学目的】
1、通过读图，观察南极有哪些资源，思考为什么南极地区有煤炭、石油资源，南极地区的科考价值
2、通过读南极地区地图，了解南极地区的资源分布，并根据大陆漂移学说和相关资料，结合气候特点，分析南极地区的科考价值。
【教学方法】
1、问题探究法
2、资料分析法
【讲稿内容】
【1】我们来看南极地区的矿产分布图。
【2】你能结合图例信息以及我们前面所学说出南极有哪些资源吗？
【3】请按下暂停键，完成后再继续。
（课堂活动）
【4】结合前面所学我们知道：南极地区有厚厚的冰盖。
【5】也就是说，这里有丰富的淡水资源。
【6】我们（点击动画）从图例还可以看出，南极有金属矿产和非金属矿产，种类还很多。
【7】大家知道煤炭和石油是死亡的动植物在地下经过上千万甚至上亿年的时间逐渐演化而成的。
【8】那如今这么冷的环境怎么会有如此多的动植物呢？
【9】结合我们之前学过的大陆漂移学说，
【10】（点击动画）在距今大约两亿年前，地球上所有的大陆都连在了一起，
【11】而且整块大陆的中心是接近赤道的，也就是说比较温暖。
【12】这样我们就可以理解为什么这里有煤炭和石油的存在。
【13】除此之外，南极地区还有别的资源吗？
【14】（点击动画）它还有什么其他的科考价值呢？</a:t>
            </a:r>
          </a:p>
        </p:txBody>
      </p:sp>
      <p:sp>
        <p:nvSpPr>
          <p:cNvPr id="4" name="Slide Number Placeholder 3"/>
          <p:cNvSpPr>
            <a:spLocks noGrp="1"/>
          </p:cNvSpPr>
          <p:nvPr>
            <p:ph type="sldNum" sz="quarter" idx="10"/>
          </p:nvPr>
        </p:nvSpPr>
        <p:spPr/>
        <p:txBody>
          <a:bodyPr/>
          <a:lstStyle/>
          <a:p>
            <a:fld id="{6101C5E1-D8E9-464D-A93E-CE21651935A7}"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7500" lnSpcReduction="20000"/>
          </a:bodyPr>
          <a:lstStyle/>
          <a:p>
            <a:r>
              <a:t>【教学目的】
1、通过读南极地区地图，了解南极地区的资源分布，并根据大陆漂移学说和相关资料，结合气候特点，分析南极地区的科考价值。
【教学方法】
1、资料分析法
【讲稿内容】
【1】看到这幅图，大家应该可以想到，
【2】南极地区由于特殊的环境，还有特殊的生物资源，
【3】最典型的就是企鹅了，另外还有磷虾、鲸鱼等等。
【4】除了资源丰富，南极地区也因为低温、洁净等特点，
【5】为科学考察提供了不可多得的研究环境。
【6】（点击动画）我们看厚厚的冰盖记录了地球甚至宇宙中很多物理化学变化的信息，
【7】人们可以通过冰川冰来研究地球的历史状况。
【8】（点击动画）所以我们说南极的科考价值不仅在于宝贵的资源，更在于其特殊的环境。</a:t>
            </a:r>
          </a:p>
        </p:txBody>
      </p:sp>
      <p:sp>
        <p:nvSpPr>
          <p:cNvPr id="4" name="Slide Number Placeholder 3"/>
          <p:cNvSpPr>
            <a:spLocks noGrp="1"/>
          </p:cNvSpPr>
          <p:nvPr>
            <p:ph type="sldNum" sz="quarter" idx="10"/>
          </p:nvPr>
        </p:nvSpPr>
        <p:spPr/>
        <p:txBody>
          <a:bodyPr/>
          <a:lstStyle/>
          <a:p>
            <a:fld id="{6101C5E1-D8E9-464D-A93E-CE21651935A7}"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2500" lnSpcReduction="20000"/>
          </a:bodyPr>
          <a:lstStyle/>
          <a:p>
            <a:r>
              <a:t>【教学目的】
1、通过读南极地区地图，了解南极地区的资源分布，并根据大陆漂移学说和相关资料，结合气候特点，分析南极地区的科考价值。
【教学方法】
1、资料分析法
【讲稿内容】
【1】正因为此，我们国家对南极的科考非常重视。
【2】我国从一九八五年以来到现在已经建成（点击动画）了四个科考站，（点击动画）另外一个处在建设当中。
【3】大家再仔细分析：我们的科考站位置由原来的极圈之外到后来的极圈内，
【4】由南极大陆的边缘到深入大陆内部，
【5】而且自两千零九年之后，建站的速度明显加快，
【6】这充分体现了我们国家对南极科考的重视及技术水平的提高。</a:t>
            </a:r>
          </a:p>
        </p:txBody>
      </p:sp>
      <p:sp>
        <p:nvSpPr>
          <p:cNvPr id="4" name="Slide Number Placeholder 3"/>
          <p:cNvSpPr>
            <a:spLocks noGrp="1"/>
          </p:cNvSpPr>
          <p:nvPr>
            <p:ph type="sldNum" sz="quarter" idx="10"/>
          </p:nvPr>
        </p:nvSpPr>
        <p:spPr/>
        <p:txBody>
          <a:bodyPr/>
          <a:lstStyle/>
          <a:p>
            <a:fld id="{6101C5E1-D8E9-464D-A93E-CE21651935A7}"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5000" lnSpcReduction="20000"/>
          </a:bodyPr>
          <a:lstStyle/>
          <a:p>
            <a:r>
              <a:t>【教学目的】
1、结合资料，认识加强南极地区环境保护的重要性。
【讲稿内容】
【1】我们也不得不面对：随着全球气候变暖南极的冰盖正在加速融化，
【2】（点击动画）由于人们的乱捕滥杀，南极地区的鲸也陷入到了危机之中，
【3】这里的生物多样性面临着威胁。
【4】南极地区由于低温，其生态环境是非常脆弱的，
【5】因此，（点击动画）我们人类更需要对南极地区加强环境保护。
【6】国际上针对南极地区的和平利用、科学考察和环境保护等问题，
【7】制定了相关的南极条约，
【8】我们国家在一九八三年加入了该条约。</a:t>
            </a:r>
          </a:p>
        </p:txBody>
      </p:sp>
      <p:sp>
        <p:nvSpPr>
          <p:cNvPr id="4" name="Slide Number Placeholder 3"/>
          <p:cNvSpPr>
            <a:spLocks noGrp="1"/>
          </p:cNvSpPr>
          <p:nvPr>
            <p:ph type="sldNum" sz="quarter" idx="10"/>
          </p:nvPr>
        </p:nvSpPr>
        <p:spPr/>
        <p:txBody>
          <a:bodyPr/>
          <a:lstStyle/>
          <a:p>
            <a:fld id="{6101C5E1-D8E9-464D-A93E-CE21651935A7}"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7500" lnSpcReduction="10000"/>
          </a:bodyPr>
          <a:lstStyle/>
          <a:p>
            <a:r>
              <a:t>【教学目的】
1、结合资料，认识加强南极地区环境保护的重要性。
2、通过知识地图进行本节知识关系梳理。
【教学方法】
1、纲要法
【讲稿内容】
【1】以上就是关于南极地区的主要内容。
【2】请大家课后依据知识结构图将其梳理、细化。</a:t>
            </a:r>
          </a:p>
        </p:txBody>
      </p:sp>
      <p:sp>
        <p:nvSpPr>
          <p:cNvPr id="4" name="Slide Number Placeholder 3"/>
          <p:cNvSpPr>
            <a:spLocks noGrp="1"/>
          </p:cNvSpPr>
          <p:nvPr>
            <p:ph type="sldNum" sz="quarter" idx="10"/>
          </p:nvPr>
        </p:nvSpPr>
        <p:spPr/>
        <p:txBody>
          <a:bodyPr/>
          <a:lstStyle/>
          <a:p>
            <a:fld id="{6101C5E1-D8E9-464D-A93E-CE21651935A7}"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5000" lnSpcReduction="20000"/>
          </a:bodyPr>
          <a:lstStyle/>
          <a:p>
            <a:r>
              <a:t>【教学目的】
1、通过介绍，明确本节课主要学习南极地区，主要内容有：南极地区独特的自然环境、南极地区的科学考察、南极地区的环境保护。
2、以“中国2019年南极科学考察首次实行‘双龙探极’”设置探究问题，激发学生自主学习的兴趣。
【讲稿内容】
【1】本节课主要包括三部分，（点击动画）首先是南极地区独特的自然环境；
【2】（点击动画）第二部分，南极地区的科学考察；
【3】（点击动画）三，南极地区的环境保护。
【4】对于南极我们可能既陌生又熟悉，
【5】陌生的原因是因为这里没有常住的居民，
【6】熟悉的原因是因为每年我们都会听到或看到关于南极科考的报道。</a:t>
            </a:r>
          </a:p>
        </p:txBody>
      </p:sp>
      <p:sp>
        <p:nvSpPr>
          <p:cNvPr id="4" name="Slide Number Placeholder 3"/>
          <p:cNvSpPr>
            <a:spLocks noGrp="1"/>
          </p:cNvSpPr>
          <p:nvPr>
            <p:ph type="sldNum" sz="quarter" idx="10"/>
          </p:nvPr>
        </p:nvSpPr>
        <p:spPr/>
        <p:txBody>
          <a:bodyPr/>
          <a:lstStyle/>
          <a:p>
            <a:fld id="{6101C5E1-D8E9-464D-A93E-CE21651935A7}"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7500" lnSpcReduction="20000"/>
          </a:bodyPr>
          <a:lstStyle/>
          <a:p>
            <a:r>
              <a:t>【教学目的】
1、通过介绍，明确本节课的主要内容有：北极的自然环境、北极的科考及环境保护、极地俯视图的判读
2、通过呈现课题《极地地区》，直接导入。
【讲稿内容】
【1】同学们好！
【2】【学生可能回答】老师好！
【3】这节课我们一起来学习极地地区第二课时，</a:t>
            </a:r>
          </a:p>
        </p:txBody>
      </p:sp>
      <p:sp>
        <p:nvSpPr>
          <p:cNvPr id="4" name="Slide Number Placeholder 3"/>
          <p:cNvSpPr>
            <a:spLocks noGrp="1"/>
          </p:cNvSpPr>
          <p:nvPr>
            <p:ph type="sldNum" sz="quarter" idx="10"/>
          </p:nvPr>
        </p:nvSpPr>
        <p:spPr/>
        <p:txBody>
          <a:bodyPr/>
          <a:lstStyle/>
          <a:p>
            <a:fld id="{6101C5E1-D8E9-464D-A93E-CE21651935A7}"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1、通过介绍，明确本节课的主要内容有：北极的自然环境、北极的科考及环境保护、极地俯视图的判读。
【讲稿内容】
【1】本节课的主要内容（点击动画）有北极的自然环境、（点击动画）北极的科考及环境保护、（点击动画）极地俯视图的判读。</a:t>
            </a:r>
          </a:p>
        </p:txBody>
      </p:sp>
      <p:sp>
        <p:nvSpPr>
          <p:cNvPr id="4" name="Slide Number Placeholder 3"/>
          <p:cNvSpPr>
            <a:spLocks noGrp="1"/>
          </p:cNvSpPr>
          <p:nvPr>
            <p:ph type="sldNum" sz="quarter" idx="10"/>
          </p:nvPr>
        </p:nvSpPr>
        <p:spPr/>
        <p:txBody>
          <a:bodyPr/>
          <a:lstStyle/>
          <a:p>
            <a:fld id="{6101C5E1-D8E9-464D-A93E-CE21651935A7}"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0000" lnSpcReduction="20000"/>
          </a:bodyPr>
          <a:lstStyle/>
          <a:p>
            <a:r>
              <a:t>【教学目的】
1、通过读北极地区俯视图，了解北极地区的位置和范围。
2、在北极俯视图中，找出出亚洲、欧洲和北美洲的位置。
3、通过读北极地区俯视图，结合大洲的形状、大洲之间或者大洲与海洋或者其他地理事物之间的相对位置关系确定亚洲、欧洲和北美洲的位置。
【教学方法】
1、读图分析法
2、问题探究法
【讲稿内容】
【1】首先我们来明确北极的范围。
【2】（点击动画）北极地区主要位于北极圈以北，
【3】包括北冰洋大部分以及周边的亚洲、欧洲、北美洲部分地区。
【4】（点击动画）你是否可以在这幅北极俯视图中识别出亚洲、欧洲和北美洲呢？
【5】请按下暂停键，思考后再继续。
（课堂活动）
【6】我们找这三个大洲的方法：可以结合大洲的形状，
【7】和大洲之间或者大洲与海洋或者其他地理事物之间的相对位置关系来确定。
【8】比如，这里（点击动画）是欧洲，那么与欧洲接壤的这里应该就（点击动画）是亚洲，
【9】这里（点击动画）是北美洲。
【10】当然方法不是唯一的，你也可以先找到自己熟悉的地理事物来推测。</a:t>
            </a:r>
          </a:p>
        </p:txBody>
      </p:sp>
      <p:sp>
        <p:nvSpPr>
          <p:cNvPr id="4" name="Slide Number Placeholder 3"/>
          <p:cNvSpPr>
            <a:spLocks noGrp="1"/>
          </p:cNvSpPr>
          <p:nvPr>
            <p:ph type="sldNum" sz="quarter" idx="10"/>
          </p:nvPr>
        </p:nvSpPr>
        <p:spPr/>
        <p:txBody>
          <a:bodyPr/>
          <a:lstStyle/>
          <a:p>
            <a:fld id="{6101C5E1-D8E9-464D-A93E-CE21651935A7}"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【教学目的】
1、结合图文资料，思考北极地区和南极地区自然环境的区别。
2、通过资料分析，以列表的方式，对比北极地区和南极地区在动物种类、气候、海陆状况等方面的差异。
【教学方法】
1、问题探究法
2、资料分析法
【讲稿内容】
【1】北极地区和南极地区会有什么样不同的地理环境呢？
【2】请大家通过这些材料，结合刚刚看到的北极俯视图加以概括。
【3】请按下暂停键，思考后再继续。
（课堂活动）
【4】我们在这些材料里边可以得到的信息有，南北极典型的动物不太一样，
【5】（点击动画）南极是企鹅，而北极是北极熊。
【6】其（点击动画）次，年平均气温不同，
【7】北极年平均气温要高于南极，
【8】而且我们从最右侧（点击动画）的这幅图也可以看到，北极的极端最低气温也不如南极低。
【9】除此之外，我们还可以看（点击动画）出北极的年平均降水量更多，平均风速也更低。</a:t>
            </a:r>
          </a:p>
        </p:txBody>
      </p:sp>
      <p:sp>
        <p:nvSpPr>
          <p:cNvPr id="4" name="灯片编号占位符 3"/>
          <p:cNvSpPr>
            <a:spLocks noGrp="1"/>
          </p:cNvSpPr>
          <p:nvPr>
            <p:ph type="sldNum" sz="quarter" idx="10"/>
          </p:nvPr>
        </p:nvSpPr>
        <p:spPr/>
        <p:txBody>
          <a:bodyPr/>
          <a:lstStyle/>
          <a:p>
            <a:fld id="{31F6A5DC-786B-4D19-A425-B2F40F55CB8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10000"/>
          </a:bodyPr>
          <a:lstStyle/>
          <a:p>
            <a:r>
              <a:t>【教学目的】
1、通过资料分析，以列表的方式，对比北极地区和南极地区在动物种类、气候、海陆状况等方面的差异。
2、结合对比结果，思考导致北极与南极自然地理环境差异的原因。
3、结合物理学知识，分析北极与南极自然地理环境差异的原因。
【教学方法】
1、资料分析法
2、问题探究法
【讲稿内容】
【1】而通过南极俯视图和北极俯视图的比较，
【2】我们也可以发现南北极的海陆状况是不太一样的，
【3】北极主要为海洋，而南极主要为陆地。
【4】我们还可以通过上面这（点击动画）张表格去对比南北极的环境差异，
【5】我们发现虽然都是极地，但两者的自然地理环境还是有着较大的差异。
【6】（点击动画）导致这种差异的原因是什么呢？
【7】请按下暂停键，思考后再继续。
（课堂活动）
【8】通过刚刚的比较我们已经知道，（点击动画）北极主要是海洋，因此其海拔要远低于南极。
【9】其次，海面对于太阳光的反射率要比南极冰面低的多，
【10】这就意味着海面吸收太阳光就更多，因此气温也就更高，风速也就更慢。
【11】而由于海面水汽更多，因此降水也更多。</a:t>
            </a:r>
          </a:p>
        </p:txBody>
      </p:sp>
      <p:sp>
        <p:nvSpPr>
          <p:cNvPr id="4" name="Slide Number Placeholder 3"/>
          <p:cNvSpPr>
            <a:spLocks noGrp="1"/>
          </p:cNvSpPr>
          <p:nvPr>
            <p:ph type="sldNum" sz="quarter" idx="10"/>
          </p:nvPr>
        </p:nvSpPr>
        <p:spPr/>
        <p:txBody>
          <a:bodyPr/>
          <a:lstStyle/>
          <a:p>
            <a:fld id="{6101C5E1-D8E9-464D-A93E-CE21651935A7}"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1、归纳总结：由于北极地区的环境不如南极地区恶劣，北极地区动植物种类更丰富，且有少数因纽特人居住。
【讲稿内容】
【1】正因为北极地区的环境不如南极地区恶劣，
【2】所以北极地区不管是动物还是植物，它的种类以及数量都要更加丰富。</a:t>
            </a:r>
          </a:p>
        </p:txBody>
      </p:sp>
      <p:sp>
        <p:nvSpPr>
          <p:cNvPr id="4" name="Slide Number Placeholder 3"/>
          <p:cNvSpPr>
            <a:spLocks noGrp="1"/>
          </p:cNvSpPr>
          <p:nvPr>
            <p:ph type="sldNum" sz="quarter" idx="10"/>
          </p:nvPr>
        </p:nvSpPr>
        <p:spPr/>
        <p:txBody>
          <a:bodyPr/>
          <a:lstStyle/>
          <a:p>
            <a:fld id="{6101C5E1-D8E9-464D-A93E-CE21651935A7}"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7500" lnSpcReduction="10000"/>
          </a:bodyPr>
          <a:lstStyle/>
          <a:p>
            <a:r>
              <a:t>【教学目的】
1、归纳总结：由于北极地区的环境不如南极地区恶劣，北极地区动植物种类更丰富，且有少数因纽特人居住。
【讲稿内容】
【1】而与南极的无人定居不同，北极地区有少数人居住，主要是因纽特人，
【2】（点击动画）他们主要居住在从西伯利亚、阿拉斯加到格林兰岛的北极圈附近。</a:t>
            </a:r>
          </a:p>
        </p:txBody>
      </p:sp>
      <p:sp>
        <p:nvSpPr>
          <p:cNvPr id="4" name="Slide Number Placeholder 3"/>
          <p:cNvSpPr>
            <a:spLocks noGrp="1"/>
          </p:cNvSpPr>
          <p:nvPr>
            <p:ph type="sldNum" sz="quarter" idx="10"/>
          </p:nvPr>
        </p:nvSpPr>
        <p:spPr/>
        <p:txBody>
          <a:bodyPr/>
          <a:lstStyle/>
          <a:p>
            <a:fld id="{6101C5E1-D8E9-464D-A93E-CE21651935A7}"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10000"/>
          </a:bodyPr>
          <a:lstStyle/>
          <a:p>
            <a:r>
              <a:t>【教学目的】
1、根据南极科考科考活动大多在11月至次年3月，推测北极科考活动可能会选择几月份。
2、结合全球气温分布规律，了解北极科考的时间及原因。
【教学方法】
1、问题探究法
2、资料分析法
【讲稿内容】
【1】接下来我们来看北极的科考及环境保护。
【2】（点击动画）其实人类对于北极大规模的科学考察开始于20世纪50年代末。
【3】从时间上来说要晚于南极地区，但其规模远远超过南极地区。
【4】而关于科考，大家先思考（点击动画）这样的一个问题，
【5】请根据南极科考活动大多在十一月至次年三月推测北极科考活动可能会选择在几月份呢？
【6】请按下暂停键，思考后再继续。
（课堂活动）
【7】我们知道极地科考一般会选择在当地气温较高的季节，
【8】南极十一月至次年三月，就是它气温比较高的季节，是比较适合科考的。
【9】因此，北极科考活动一般会选（点击动画）择在五月至八月，
【10】因为这时正值北极的气温较高的季节。
【11】其实还有另外一个原因，就是这个时间正值北极地区的极昼，
【12】所以是比较有利于科考的。</a:t>
            </a:r>
          </a:p>
        </p:txBody>
      </p:sp>
      <p:sp>
        <p:nvSpPr>
          <p:cNvPr id="4" name="Slide Number Placeholder 3"/>
          <p:cNvSpPr>
            <a:spLocks noGrp="1"/>
          </p:cNvSpPr>
          <p:nvPr>
            <p:ph type="sldNum" sz="quarter" idx="10"/>
          </p:nvPr>
        </p:nvSpPr>
        <p:spPr/>
        <p:txBody>
          <a:bodyPr/>
          <a:lstStyle/>
          <a:p>
            <a:fld id="{6101C5E1-D8E9-464D-A93E-CE21651935A7}"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7500" lnSpcReduction="20000"/>
          </a:bodyPr>
          <a:lstStyle/>
          <a:p>
            <a:r>
              <a:t>【教学目的】
1、结合资料，了解中国第一个北极科考站黄河站的建成时间与位置。
【讲稿内容】
【1】所以大家也可以看一下，我国于二零零四年在北极设立的第一个科考站：黄河站。
【2】它的设立的时间就是七月二十八号，
【3】这也是刚好符合我们刚刚提到的：北极地区的科考活动通常会在五至八月这个期间。</a:t>
            </a:r>
          </a:p>
        </p:txBody>
      </p:sp>
      <p:sp>
        <p:nvSpPr>
          <p:cNvPr id="4" name="Slide Number Placeholder 3"/>
          <p:cNvSpPr>
            <a:spLocks noGrp="1"/>
          </p:cNvSpPr>
          <p:nvPr>
            <p:ph type="sldNum" sz="quarter" idx="10"/>
          </p:nvPr>
        </p:nvSpPr>
        <p:spPr/>
        <p:txBody>
          <a:bodyPr/>
          <a:lstStyle/>
          <a:p>
            <a:fld id="{6101C5E1-D8E9-464D-A93E-CE21651935A7}"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7500" lnSpcReduction="20000"/>
          </a:bodyPr>
          <a:lstStyle/>
          <a:p>
            <a:r>
              <a:t>【教学目的】
1、结合资料，了解中国第一个北极科考站黄河站的建成时间与位置。
2、根据黄河站的图文资料，思考人类北极科考的意义是什么？
3、结合黄河站的图文资料，在地图上找到黄河站的位置，并分析北极科考的意义：环节各国资源紧张的局面及国家科研能力和综合国力的体现。
【教学方法】
1、问题探究法
2、资料分析法
【讲稿内容】
【1】我们再进一步了解一下黄河站，
【2】它位于挪威斯瓦尔巴群岛，
【3】经纬度是北纬七十八度五十五分，东经十一度五十六分。
【4】你能根据这些信息在左图上找到它吗？并且思考：人类北极科考的意义是什么呢？
【5】请按下暂停键，思考后再继续。
（课堂活动）
【6】我们根据黄河站的精度和纬度，应该可以推测黄河站的位（点击动画）置在这，
【7】而人类之所以热衷于北极的科考，</a:t>
            </a:r>
          </a:p>
        </p:txBody>
      </p:sp>
      <p:sp>
        <p:nvSpPr>
          <p:cNvPr id="4" name="Slide Number Placeholder 3"/>
          <p:cNvSpPr>
            <a:spLocks noGrp="1"/>
          </p:cNvSpPr>
          <p:nvPr>
            <p:ph type="sldNum" sz="quarter" idx="10"/>
          </p:nvPr>
        </p:nvSpPr>
        <p:spPr/>
        <p:txBody>
          <a:bodyPr/>
          <a:lstStyle/>
          <a:p>
            <a:fld id="{6101C5E1-D8E9-464D-A93E-CE21651935A7}"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【教学目的】
1、以“中国2019年南极科学考察首次实行‘双龙探极’”设置探究问题，激发学生自主学习的兴趣。
【讲稿内容】
【1】据报道，在二零一九年中国的南极科学考察首次实行双龙探极。
【2】什么是双龙探极呢？
【3】我们知道我们国家自一九九四年以来一直使用的（点击动画）是雪龙号极地考察船，
【4】而二零一九年，我们又增加（点击动画）了雪龙二号。
【5】这是一艘自主建造的极地科考破冰船，
【6】两艘船的配合就会使我们的科学考察更加深入，
【7】研究的水平和效率也都会有很大提高。
【8】由此我想，咱们针对科学考察这件事儿可能会想到以下几方面的问题，
【9】（点击动画）第一，每年的南极科学考察都在什么时间？
【10】（点击动画）第二，为什么会每年都去南极？这里到底有哪些科考价值？
【11】（点击动画）第三，科考的时候需要带哪些装备来应对南极的特殊环境？
【12】（点击动画）第四，科学考察的时候，应当如何保护当地的环境？</a:t>
            </a:r>
          </a:p>
        </p:txBody>
      </p:sp>
      <p:sp>
        <p:nvSpPr>
          <p:cNvPr id="4" name="灯片编号占位符 3"/>
          <p:cNvSpPr>
            <a:spLocks noGrp="1"/>
          </p:cNvSpPr>
          <p:nvPr>
            <p:ph type="sldNum" sz="quarter" idx="10"/>
          </p:nvPr>
        </p:nvSpPr>
        <p:spPr/>
        <p:txBody>
          <a:bodyPr/>
          <a:lstStyle/>
          <a:p>
            <a:fld id="{31F6A5DC-786B-4D19-A425-B2F40F55CB8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0000" lnSpcReduction="20000"/>
          </a:bodyPr>
          <a:lstStyle/>
          <a:p>
            <a:r>
              <a:t>【教学目的】
1、结合黄河站的图文资料，在地图上找到黄河站的位置，并分析北极科考的意义：环节各国资源紧张的局面及国家科研能力和综合国力的体现。
【教学方法】
1、资料分析法
【讲稿内容】
【1】它的意义在于北极地区发现了大量的石油、煤、铁等资源，
【2】可以缓解各国资源紧张的局面。
【3】同时，对极地的考察能力也是一个国家科研能力和综合国力的体现。
【4】这就不难理解为什么各个国家也都热衷于北极科考。</a:t>
            </a:r>
          </a:p>
        </p:txBody>
      </p:sp>
      <p:sp>
        <p:nvSpPr>
          <p:cNvPr id="4" name="Slide Number Placeholder 3"/>
          <p:cNvSpPr>
            <a:spLocks noGrp="1"/>
          </p:cNvSpPr>
          <p:nvPr>
            <p:ph type="sldNum" sz="quarter" idx="10"/>
          </p:nvPr>
        </p:nvSpPr>
        <p:spPr/>
        <p:txBody>
          <a:bodyPr/>
          <a:lstStyle/>
          <a:p>
            <a:fld id="{6101C5E1-D8E9-464D-A93E-CE21651935A7}"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t>【教学目的】
1、通过读相关的图文资料和视频，了解北极地区的生态环境问题。
【教学方法】
1、资料分析法
【讲稿内容】
【1】而北极科考的原因还不单单如此，
【2】北极地区的海豹、海狮，海象等动物遭到了人类的滥杀，
【3】石油、天然气等资源的开采和加工活动，也导致北极地区的环境污染。
【4】所以北极地区现在也是面临着严峻的生态环境问题，
【5】而这样的生态环境问题还表现在另外一个角度。</a:t>
            </a:r>
          </a:p>
        </p:txBody>
      </p:sp>
      <p:sp>
        <p:nvSpPr>
          <p:cNvPr id="4" name="Slide Number Placeholder 3"/>
          <p:cNvSpPr>
            <a:spLocks noGrp="1"/>
          </p:cNvSpPr>
          <p:nvPr>
            <p:ph type="sldNum" sz="quarter" idx="10"/>
          </p:nvPr>
        </p:nvSpPr>
        <p:spPr/>
        <p:txBody>
          <a:bodyPr/>
          <a:lstStyle/>
          <a:p>
            <a:fld id="{6101C5E1-D8E9-464D-A93E-CE21651935A7}" type="slidenum">
              <a:rPr lang="en-US" smtClean="0"/>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lnSpcReduction="20000"/>
          </a:bodyPr>
          <a:lstStyle/>
          <a:p>
            <a:r>
              <a:t>【教学目的】
1、通过读相关的图文资料和视频，了解北极地区的生态环境问题。
【教学方法】
1、资料分析法
【讲稿内容】
【1】由于全球气候变暖导致的北极冰川融化也影响着全球的气候，
【2】因此北极科考对于全球气候变暖的研究具有较高的科研价值。
【3】咱们接下来呢就通过一段视频来了解一下北极冰川融化的情况。</a:t>
            </a:r>
          </a:p>
        </p:txBody>
      </p:sp>
      <p:sp>
        <p:nvSpPr>
          <p:cNvPr id="4" name="Slide Number Placeholder 3"/>
          <p:cNvSpPr>
            <a:spLocks noGrp="1"/>
          </p:cNvSpPr>
          <p:nvPr>
            <p:ph type="sldNum" sz="quarter" idx="10"/>
          </p:nvPr>
        </p:nvSpPr>
        <p:spPr/>
        <p:txBody>
          <a:bodyPr/>
          <a:lstStyle/>
          <a:p>
            <a:fld id="{6101C5E1-D8E9-464D-A93E-CE21651935A7}" type="slidenum">
              <a:rPr lang="en-US" smtClean="0"/>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1、通过读相关的图文资料和视频，了解北极地区的生态环境问题。
【教学方法】
1、资料分析法
</a:t>
            </a:r>
          </a:p>
        </p:txBody>
      </p:sp>
      <p:sp>
        <p:nvSpPr>
          <p:cNvPr id="4" name="Slide Number Placeholder 3"/>
          <p:cNvSpPr>
            <a:spLocks noGrp="1"/>
          </p:cNvSpPr>
          <p:nvPr>
            <p:ph type="sldNum" sz="quarter" idx="10"/>
          </p:nvPr>
        </p:nvSpPr>
        <p:spPr/>
        <p:txBody>
          <a:bodyPr/>
          <a:lstStyle/>
          <a:p>
            <a:fld id="{6101C5E1-D8E9-464D-A93E-CE21651935A7}" type="slidenum">
              <a:rPr lang="en-US" smtClean="0"/>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1、通过读相关的图文资料和视频，了解北极地区的生态环境问题。
【教学方法】
1、资料分析法
【讲稿内容】
【1】这是1984年到2019年期间北极海冰的消融情况</a:t>
            </a:r>
          </a:p>
        </p:txBody>
      </p:sp>
      <p:sp>
        <p:nvSpPr>
          <p:cNvPr id="4" name="Slide Number Placeholder 3"/>
          <p:cNvSpPr>
            <a:spLocks noGrp="1"/>
          </p:cNvSpPr>
          <p:nvPr>
            <p:ph type="sldNum" sz="quarter" idx="10"/>
          </p:nvPr>
        </p:nvSpPr>
        <p:spPr/>
        <p:txBody>
          <a:bodyPr/>
          <a:lstStyle/>
          <a:p>
            <a:fld id="{6101C5E1-D8E9-464D-A93E-CE21651935A7}" type="slidenum">
              <a:rPr lang="en-US" smtClean="0"/>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1、通过读相关的图文资料和视频，了解北极地区的生态环境问题。
【教学方法】
1、资料分析法
【讲稿内容】
【1】动画中显示，存在时长超过4年的陈旧冰盖，
【2】相比1984年已经消融了95%以上。</a:t>
            </a:r>
          </a:p>
        </p:txBody>
      </p:sp>
      <p:sp>
        <p:nvSpPr>
          <p:cNvPr id="4" name="Slide Number Placeholder 3"/>
          <p:cNvSpPr>
            <a:spLocks noGrp="1"/>
          </p:cNvSpPr>
          <p:nvPr>
            <p:ph type="sldNum" sz="quarter" idx="10"/>
          </p:nvPr>
        </p:nvSpPr>
        <p:spPr/>
        <p:txBody>
          <a:bodyPr/>
          <a:lstStyle/>
          <a:p>
            <a:fld id="{6101C5E1-D8E9-464D-A93E-CE21651935A7}" type="slidenum">
              <a:rPr lang="en-US" smtClean="0"/>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t>【教学目的】
1、通过读相关的图文资料和视频，了解北极地区的生态环境问题。
【教学方法】
1、资料分析法
【讲稿内容】
【1】更有专家预测称：到二零五零年，北极海冰将会完全消失，</a:t>
            </a:r>
          </a:p>
        </p:txBody>
      </p:sp>
      <p:sp>
        <p:nvSpPr>
          <p:cNvPr id="4" name="Slide Number Placeholder 3"/>
          <p:cNvSpPr>
            <a:spLocks noGrp="1"/>
          </p:cNvSpPr>
          <p:nvPr>
            <p:ph type="sldNum" sz="quarter" idx="10"/>
          </p:nvPr>
        </p:nvSpPr>
        <p:spPr/>
        <p:txBody>
          <a:bodyPr/>
          <a:lstStyle/>
          <a:p>
            <a:fld id="{6101C5E1-D8E9-464D-A93E-CE21651935A7}" type="slidenum">
              <a:rPr lang="en-US" smtClean="0"/>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7500" lnSpcReduction="10000"/>
          </a:bodyPr>
          <a:lstStyle/>
          <a:p>
            <a:r>
              <a:t>【教学目的】
1、通过读相关的图文资料和视频，了解北极地区的生态环境问题。
【教学方法】
1、资料分析法
【讲稿内容】
【1】这将给地球气候带来巨大影响，并对人类生活产生蝴蝶效应。
【2】北极冰川的面积不断缩小使得北极熊等生物的活动、捕食空间越来越小，</a:t>
            </a:r>
          </a:p>
        </p:txBody>
      </p:sp>
      <p:sp>
        <p:nvSpPr>
          <p:cNvPr id="4" name="Slide Number Placeholder 3"/>
          <p:cNvSpPr>
            <a:spLocks noGrp="1"/>
          </p:cNvSpPr>
          <p:nvPr>
            <p:ph type="sldNum" sz="quarter" idx="10"/>
          </p:nvPr>
        </p:nvSpPr>
        <p:spPr/>
        <p:txBody>
          <a:bodyPr/>
          <a:lstStyle/>
          <a:p>
            <a:fld id="{6101C5E1-D8E9-464D-A93E-CE21651935A7}" type="slidenum">
              <a:rPr lang="en-US" smtClean="0"/>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t>【教学目的】
1、通过读相关的图文资料和视频，了解北极地区的生态环境问题。
2、通过读图文资料，了解北极理事会的宗旨是保护北极地区的环境，促进该地区在经济、社会和福利方面的持续发展。。
【教学方法】
1、资料分析法
【讲稿内容】
【1】严重威胁这些生物的生存。
【2】所以，一九九六年九月，北极理事会成立，
【3】它是由北极八国组成的政府间论坛。
【4】（点击动画）其宗旨是保护北极地区的环境，促进该地区在经济、社会和福利方面的持续发展。
【5】（点击动画）二零一三年五月十五日，我国成为理事会正式观察员国，
【6】（点击动画）自动享有参与理事会的权利，同时拥有发言权、项目提议权。</a:t>
            </a:r>
          </a:p>
        </p:txBody>
      </p:sp>
      <p:sp>
        <p:nvSpPr>
          <p:cNvPr id="4" name="Slide Number Placeholder 3"/>
          <p:cNvSpPr>
            <a:spLocks noGrp="1"/>
          </p:cNvSpPr>
          <p:nvPr>
            <p:ph type="sldNum" sz="quarter" idx="10"/>
          </p:nvPr>
        </p:nvSpPr>
        <p:spPr/>
        <p:txBody>
          <a:bodyPr/>
          <a:lstStyle/>
          <a:p>
            <a:fld id="{6101C5E1-D8E9-464D-A93E-CE21651935A7}" type="slidenum">
              <a:rPr lang="en-US" smtClean="0"/>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t>【教学目的】
1、通过对比，了解南北极地区自然环境的差异。
2、通过对比，了解南北极地区科考站数量的差异，知道黄河是北极地区唯一的科考站。
【教学方法】
1、联系比较法
【讲稿内容】
【1】然后我们再通过一个表格最终来对比一下南北极的自然环境和科考情况。
【2】除了之前我们已经介绍到了南北（点击动画）极海陆状况、气候、风速、代表动物的差异之外，
【3】北极地区主要的自然资源，我们发现它比南极多（点击动画）了石油、天然气、煤等能源矿产资源，
【4】而南极地区则更多是一些金属矿产资源。
【5】而科考上，咱们国家现在在南极地区的科考站的数量要多于北极地区。
【6】北极地区唯一的一个科考站（点击动画）就是黄河站，成立于二零零四年。</a:t>
            </a:r>
          </a:p>
        </p:txBody>
      </p:sp>
      <p:sp>
        <p:nvSpPr>
          <p:cNvPr id="4" name="Slide Number Placeholder 3"/>
          <p:cNvSpPr>
            <a:spLocks noGrp="1"/>
          </p:cNvSpPr>
          <p:nvPr>
            <p:ph type="sldNum" sz="quarter" idx="10"/>
          </p:nvPr>
        </p:nvSpPr>
        <p:spPr/>
        <p:txBody>
          <a:bodyPr/>
          <a:lstStyle/>
          <a:p>
            <a:fld id="{6101C5E1-D8E9-464D-A93E-CE21651935A7}" type="slidenum">
              <a:rPr lang="en-US" smtClean="0"/>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t>【教学目的】
1、结合南极科考时间的数据，通过读南极地区地图，了解南极地区的位置和范围。
2、通过联系地球运动的相关知识，理解南极的特殊位置与南极科考时间的关系。
【教学方法】
1、读图分析法
【讲稿内容】
【1】所以我们先从南极特殊的地理位置说起。
【2】大家看右侧的这张图叫作极地投影图，
【3】南极地区就是指南极洲及其周边的海域，（点击动画）主要位于南极圈以南。
【4】我们平时看到的那种世界海陆分布全图无法真实的反应南极地区的情况。
【5】因为在那张图当中，极点被拉成了一条线，
【6】而这样的极地投影图就相对比较客观。
【7】再来看这张图，你能关注到它最外围的纬线是多少度吗？
【8】【学生可能回答】南纬六十度。
【9】没错，通（点击动画）过南极点、八十度、七十度，我们能判断出最外围的纬线（点击动画）为南纬六十度。
【10】关于南极投影图的具体读法，下节课老师会详细讲解，
【11】这里我就不再赘述了。
【12】我们回来看南极地区的地理位置。
【13】从纬度上说，南极点位于它的中部，所以它（点击动画）是纬度最高的大洲。
【14】从经度上来说，因为所有的经线都汇集于南极点，因此它（点击动画）是跨经度最多的大洲。
【15】这里我提醒同学们，我们曾经学过亚洲，
【16】对于它的东西跨度范围最大的特点，千万不能用跨经度最广这样的结论。
【17】那这样的特殊位置跟我们刚才说的考察时间有什么关系呢？
【18】回忆一下，南极科考的时间是北半球的冬季，而这里是南半球。
【19】也就是（点击动画）说这个时间段恰好是南极地区的暖季。
【20】暖季为什么就适合南极科考呢？</a:t>
            </a:r>
          </a:p>
        </p:txBody>
      </p:sp>
      <p:sp>
        <p:nvSpPr>
          <p:cNvPr id="4" name="Slide Number Placeholder 3"/>
          <p:cNvSpPr>
            <a:spLocks noGrp="1"/>
          </p:cNvSpPr>
          <p:nvPr>
            <p:ph type="sldNum" sz="quarter" idx="10"/>
          </p:nvPr>
        </p:nvSpPr>
        <p:spPr/>
        <p:txBody>
          <a:bodyPr/>
          <a:lstStyle/>
          <a:p>
            <a:fld id="{6101C5E1-D8E9-464D-A93E-CE21651935A7}" type="slidenum">
              <a:rPr lang="en-US" smtClean="0"/>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0000" lnSpcReduction="20000"/>
          </a:bodyPr>
          <a:lstStyle/>
          <a:p>
            <a:r>
              <a:t>【教学目的】
1、结合北极俯视图和南极俯视图，掌握极地俯视图的应用：判断南极或北极、经纬网的判读、方向的判读。
【教学方法】
1、读图分析法
【讲稿内容】
【1】通过两极极地地区的学习，
【2】有很多同学可能已经发现了：关于极地的地图好像和我们平时看到的地图不太一样。
【3】很多同学想了上北下南左西右东的规律好像用不上，图看起来也更费劲了，
【4】其实是因为我们看到的极地的地图都叫（点击动画）作极地俯视图，
【5】而同学们平时看到的更多的地图是侧视图。
【6】所以我们在这里一起来看看关于南北极俯视图我们都需要掌握哪些知识和技能呢？
【7】第一，在极地俯视图当中我们要能够迅速辨认它（点击动画）是南极还是北极。
【8】方法有两个，一个是通过我们这节课的对比发现，
【9】（点击动画）如果极点附近是海洋的话是北极；
【10】如果极点附近是陆地则是南极。
【11】第二个方法是通过地球的自转方向来判断，
【12】（点击动画）地球呈逆时针自转的是北极，呈顺时针自转的是南极。
【13】不过还是推荐大家用第一种方法来判断，简单、快捷。</a:t>
            </a:r>
          </a:p>
        </p:txBody>
      </p:sp>
      <p:sp>
        <p:nvSpPr>
          <p:cNvPr id="4" name="Slide Number Placeholder 3"/>
          <p:cNvSpPr>
            <a:spLocks noGrp="1"/>
          </p:cNvSpPr>
          <p:nvPr>
            <p:ph type="sldNum" sz="quarter" idx="10"/>
          </p:nvPr>
        </p:nvSpPr>
        <p:spPr/>
        <p:txBody>
          <a:bodyPr/>
          <a:lstStyle/>
          <a:p>
            <a:fld id="{6101C5E1-D8E9-464D-A93E-CE21651935A7}" type="slidenum">
              <a:rPr lang="en-US" smtClean="0"/>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t>【教学目的】
1、结合北极俯视图和南极俯视图，掌握极地俯视图的应用：判断南极或北极、经纬网的判读、方向的判读。
【教学方法】
1、读图分析法
【讲稿内容】
【1】第二，在极地俯视图中，经纬网的判读。
【2】我们以北极地区为例，首先在俯视图（点击动画）中，纬线是同心圆。
【3】极点是北纬九十度往外，纬度则不断降低。
【4】（点击动画）而经线则是以极点为中心的射线。
【5】我们在判读经度的时候，要结合地球自转的方向，
【6】刚刚我们说过北极俯视图中，（点击动画）地球呈逆时针方向自转，
【7】因此，顺着地球自转的方向，（点击动画）从零度开始递增。
【8】因为图中一格为三十度，所以从零度开始依次为东经三十度，东经六十度
【9】（点击动画）一直递增到一百八十度，然后开始递减为西经度，
【10】依次为西经一百五十度，西经一百二十度，以此类推，减到零度。
【11】大家也可以利用南极俯视图自行练习俯视图中经纬度的判读。
【12】当然，不要忽略了南极俯视图当中，（点击动画）地球呈顺时针方向自转。</a:t>
            </a:r>
          </a:p>
        </p:txBody>
      </p:sp>
      <p:sp>
        <p:nvSpPr>
          <p:cNvPr id="4" name="Slide Number Placeholder 3"/>
          <p:cNvSpPr>
            <a:spLocks noGrp="1"/>
          </p:cNvSpPr>
          <p:nvPr>
            <p:ph type="sldNum" sz="quarter" idx="10"/>
          </p:nvPr>
        </p:nvSpPr>
        <p:spPr/>
        <p:txBody>
          <a:bodyPr/>
          <a:lstStyle/>
          <a:p>
            <a:fld id="{6101C5E1-D8E9-464D-A93E-CE21651935A7}" type="slidenum">
              <a:rPr 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2500" lnSpcReduction="20000"/>
          </a:bodyPr>
          <a:lstStyle/>
          <a:p>
            <a:r>
              <a:t>【教学目的】
1、结合北极俯视图和南极俯视图，掌握极地俯视图的应用：判断南极或北极、经纬网的判读、方向的判读。
2、围绕“泰山站在长城站的哪个方向”的问题，自主探究。
3、通过在极地俯视图上，判读泰山站在长城站的哪个方向，掌握极地俯视图的判读方法。
【教学方法】
1、读图分析法
2、问题探究法
【讲稿内容】
【1】第三，在极地俯视图中方向的判读。
【2】请大家思考，（点击动画）泰山站在长城站的哪个方向？
【3】请按下暂停键，思考后再继续。
（课堂活动）
【4】要解决这个问题，我建议大家将南北方向和东西方向分开来判断。
【5】首先是南北方向，
【6】我们知道南极点是世界最南的地方，
【7】所以我们只需要去对比两地谁更靠（点击动画）近南极点，靠近的那个地方就更靠南。
【8】因此我们发现泰山站是更靠近南极点，所以（点击动画）在南。
【9】然后是东西方向，我们知道地球是自西向东自转，
【10】所以我们只要找到两地之间的劣弧，
【11】看看是哪个点顺着地球自转的方向到另外一个点，即可以知道东西方向。
【12】如图，我们找到泰山站和长城站之间（点击动画）的劣弧，
【13】顺着地球自转的方向，我们发现是长城站指向泰山站，
【14】因为地球是自西向东自转，因此泰山站在长城站（点击动画）以东，
【15】然后将这两个方向结合起来，就得到泰山站在长城站（点击动画）的东南方向。
【16】以上便是我们在极地俯视图当中需要掌握的知识和技能，
【17】大家需要勤加练习，才能快速准确的找到我们需要的信息。</a:t>
            </a:r>
          </a:p>
        </p:txBody>
      </p:sp>
      <p:sp>
        <p:nvSpPr>
          <p:cNvPr id="4" name="Slide Number Placeholder 3"/>
          <p:cNvSpPr>
            <a:spLocks noGrp="1"/>
          </p:cNvSpPr>
          <p:nvPr>
            <p:ph type="sldNum" sz="quarter" idx="10"/>
          </p:nvPr>
        </p:nvSpPr>
        <p:spPr/>
        <p:txBody>
          <a:bodyPr/>
          <a:lstStyle/>
          <a:p>
            <a:fld id="{6101C5E1-D8E9-464D-A93E-CE21651935A7}" type="slidenum">
              <a:rPr 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【教学目的】
1、师生告别
【讲稿内容】
【1】这节课就上到这里！
【2】同学们再见！</a:t>
            </a:r>
          </a:p>
        </p:txBody>
      </p:sp>
      <p:sp>
        <p:nvSpPr>
          <p:cNvPr id="4" name="灯片编号占位符 3"/>
          <p:cNvSpPr>
            <a:spLocks noGrp="1"/>
          </p:cNvSpPr>
          <p:nvPr>
            <p:ph type="sldNum" sz="quarter" idx="10"/>
          </p:nvPr>
        </p:nvSpPr>
        <p:spPr/>
        <p:txBody>
          <a:bodyPr/>
          <a:lstStyle/>
          <a:p>
            <a:fld id="{31F6A5DC-786B-4D19-A425-B2F40F55CB80}" type="slidenum">
              <a:rPr lang="zh-CN" altLang="en-US" smtClean="0"/>
              <a:t>43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t>【教学目的】
1、通过联系地球运动的相关知识，理解南极的特殊位置与南极科考时间的关系。
2、读图，说出第32次南极科考中，考察船依次经过的大洋。
【教学方法】
1、问题探究法
【讲稿内容】
【1】这就又涉及到了我们学习的关于地球运动的知识。
【2】大家知道随着地球的公转太阳的直射点是不断发生变化的。
【3】当太阳直射点在南半球的时候，南半球的昼要长于夜，
【4】尤其是在北半球冬至那天，（点击动画）南极圈内全部出现极昼现象。
【5】这里我给了两个角度的图，一个是侧视图，一个是极投影图，方便大家的观察。
【6】换句话说，北半球的冬季恰好（点击动画）是南极地区昼比较长的时间。
【7】白昼时间长，再加上这个时间段南极地区获得的太阳辐射是一年中较多的，
【8】气温也比较高，这些都利于科学考察的进行。
【9】了解了科学考察的时间问题，我们再来看看科学考察的路线问题。</a:t>
            </a:r>
          </a:p>
        </p:txBody>
      </p:sp>
      <p:sp>
        <p:nvSpPr>
          <p:cNvPr id="4" name="Slide Number Placeholder 3"/>
          <p:cNvSpPr>
            <a:spLocks noGrp="1"/>
          </p:cNvSpPr>
          <p:nvPr>
            <p:ph type="sldNum" sz="quarter" idx="10"/>
          </p:nvPr>
        </p:nvSpPr>
        <p:spPr/>
        <p:txBody>
          <a:bodyPr/>
          <a:lstStyle/>
          <a:p>
            <a:fld id="{6101C5E1-D8E9-464D-A93E-CE21651935A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7500" lnSpcReduction="20000"/>
          </a:bodyPr>
          <a:lstStyle/>
          <a:p>
            <a:r>
              <a:t>【教学目的】
1、读图，说出第32次南极科考中，考察船依次经过的大洋。
2、通过读南极地区地图，结合世界地图，观察南极的位置与范围，了解南极科考线路。
【教学方法】
1、问题探究法
2、读图分析法
【讲稿内容】
【1】这里我给了大家第三十二次南极科考的线路图。
【2】你能依次说出考察船经过的大洋吗？
【3】请按下暂停键，完成后再继续。
（课堂活动）
【4】在到达南极洲之前，我们可以很轻松的看出它经过了太平洋和印度洋。
【5】但是后来又在南极洲周围绕了一圈。
【6】那它依次经过的海域分别属于哪个大洋呢？</a:t>
            </a:r>
          </a:p>
        </p:txBody>
      </p:sp>
      <p:sp>
        <p:nvSpPr>
          <p:cNvPr id="4" name="Slide Number Placeholder 3"/>
          <p:cNvSpPr>
            <a:spLocks noGrp="1"/>
          </p:cNvSpPr>
          <p:nvPr>
            <p:ph type="sldNum" sz="quarter" idx="10"/>
          </p:nvPr>
        </p:nvSpPr>
        <p:spPr/>
        <p:txBody>
          <a:bodyPr/>
          <a:lstStyle/>
          <a:p>
            <a:fld id="{6101C5E1-D8E9-464D-A93E-CE21651935A7}"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t>【教学目的】
1、通过读南极地区地图，结合世界地图，观察南极的位置与范围，了解南极科考线路。
【教学方法】
1、读图分析法
【讲稿内容】
【1】从图中我们可以看出南极洲周围有大西洋、印度洋和太平洋。
【2】我把这两种投影的地图都给了出来，目的就是为了让大家能够辨别得更清晰，
【3】比如说距离南极洲最近的大洲（点击动画）是南美洲。
【4】大家可以去查一下资料，
【5】很多去南极的旅行团都是在南美洲先休整一下，然后再前往南极的。</a:t>
            </a:r>
          </a:p>
        </p:txBody>
      </p:sp>
      <p:sp>
        <p:nvSpPr>
          <p:cNvPr id="4" name="Slide Number Placeholder 3"/>
          <p:cNvSpPr>
            <a:spLocks noGrp="1"/>
          </p:cNvSpPr>
          <p:nvPr>
            <p:ph type="sldNum" sz="quarter" idx="10"/>
          </p:nvPr>
        </p:nvSpPr>
        <p:spPr/>
        <p:txBody>
          <a:bodyPr/>
          <a:lstStyle/>
          <a:p>
            <a:fld id="{6101C5E1-D8E9-464D-A93E-CE21651935A7}"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2500" lnSpcReduction="20000"/>
          </a:bodyPr>
          <a:lstStyle/>
          <a:p>
            <a:r>
              <a:t>【教学目的】
1、通过探究活动创设问题情境，了解南极科考活动需要考虑当地的自然环境的同时，激发学生继续探究南极地区自然环境特点及其影响的学习兴趣。
【教学方法】
1、问题探究法
【讲稿内容】
【1】知道了时间、路线，我们再看看去极地考察应当选择哪些装备。
【2】请大家在下面的这些物品当中，先根据自己的常识来进行选择。
【3】请按下暂停键，完成后再继续。
（课堂活动）
</a:t>
            </a:r>
          </a:p>
        </p:txBody>
      </p:sp>
      <p:sp>
        <p:nvSpPr>
          <p:cNvPr id="4" name="Slide Number Placeholder 3"/>
          <p:cNvSpPr>
            <a:spLocks noGrp="1"/>
          </p:cNvSpPr>
          <p:nvPr>
            <p:ph type="sldNum" sz="quarter" idx="10"/>
          </p:nvPr>
        </p:nvSpPr>
        <p:spPr/>
        <p:txBody>
          <a:bodyPr/>
          <a:lstStyle/>
          <a:p>
            <a:fld id="{6101C5E1-D8E9-464D-A93E-CE21651935A7}"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t>【教学目的】
1、通过探究活动创设问题情境，了解南极科考活动需要考虑当地的自然环境的同时，激发学生继续探究南极地区自然环境特点及其影响的学习兴趣。
【教学方法】
1、问题探究法
【讲稿内容】
【1】看看我选择的结果，你们选的对吗？
【2】接下来我们就一起看看为什么会选择这些物品？
【3】其他的物品为什么不能选择呢？</a:t>
            </a:r>
          </a:p>
        </p:txBody>
      </p:sp>
      <p:sp>
        <p:nvSpPr>
          <p:cNvPr id="4" name="Slide Number Placeholder 3"/>
          <p:cNvSpPr>
            <a:spLocks noGrp="1"/>
          </p:cNvSpPr>
          <p:nvPr>
            <p:ph type="sldNum" sz="quarter" idx="10"/>
          </p:nvPr>
        </p:nvSpPr>
        <p:spPr/>
        <p:txBody>
          <a:bodyPr/>
          <a:lstStyle/>
          <a:p>
            <a:fld id="{6101C5E1-D8E9-464D-A93E-CE21651935A7}" type="slidenum">
              <a:rPr lang="en-US" smtClean="0"/>
              <a:t>9</a:t>
            </a:fld>
            <a:endParaRPr 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0.png"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image" Target="../media/image22.png"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3.png" /><Relationship Id="rId3" Type="http://schemas.openxmlformats.org/officeDocument/2006/relationships/image" Target="../media/image11.png"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20.png"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image" Target="../media/image22.png"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3.png" /><Relationship Id="rId3" Type="http://schemas.openxmlformats.org/officeDocument/2006/relationships/image" Target="../media/image11.png" /><Relationship Id="rId4"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0.png"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image" Target="../media/image22.png" /><Relationship Id="rId5"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3.png" /><Relationship Id="rId3" Type="http://schemas.openxmlformats.org/officeDocument/2006/relationships/image" Target="../media/image11.png" /><Relationship Id="rId4"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20.png"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image" Target="../media/image22.png" /><Relationship Id="rId5"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3.png" /><Relationship Id="rId3" Type="http://schemas.openxmlformats.org/officeDocument/2006/relationships/image" Target="../media/image11.png" /><Relationship Id="rId4"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20.png" /><Relationship Id="rId2" Type="http://schemas.openxmlformats.org/officeDocument/2006/relationships/image" Target="../media/image21.png" /><Relationship Id="rId3" Type="http://schemas.openxmlformats.org/officeDocument/2006/relationships/image" Target="../media/image7.png" /><Relationship Id="rId4" Type="http://schemas.openxmlformats.org/officeDocument/2006/relationships/image" Target="../media/image22.png"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image" Target="../media/image23.png" /><Relationship Id="rId2"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3.png" /><Relationship Id="rId3" Type="http://schemas.openxmlformats.org/officeDocument/2006/relationships/image" Target="../media/image11.png"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课堂练习">
    <p:bg>
      <p:bgPr>
        <a:solidFill>
          <a:srgbClr val="DCF6FF"/>
        </a:solidFill>
        <a:effectLst/>
      </p:bgPr>
    </p:bg>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660754" y="5409220"/>
            <a:ext cx="2531405" cy="1473651"/>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0753" y="5409220"/>
            <a:ext cx="2531405" cy="1473651"/>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883" y="5997463"/>
            <a:ext cx="962100" cy="923925"/>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96760" y="5370281"/>
            <a:ext cx="2495398" cy="1509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4" presetClass="path" presetSubtype="0" repeatCount="indefinite" autoRev="1" fill="hold" nodeType="withEffect">
                                  <p:stCondLst>
                                    <p:cond delay="0"/>
                                  </p:stCondLst>
                                  <p:childTnLst>
                                    <p:animMotion origin="layout" path="M -2.09324E-06 -5.55556E-07 L -2.09324E-06 -0.03391" pathEditMode="relative" rAng="0" ptsTypes="AA">
                                      <p:cBhvr>
                                        <p:cTn id="6" dur="3000" fill="hold"/>
                                        <p:tgtEl>
                                          <p:spTgt spid="8"/>
                                        </p:tgtEl>
                                        <p:attrNameLst>
                                          <p:attrName>ppt_x</p:attrName>
                                          <p:attrName>ppt_y</p:attrName>
                                        </p:attrNameLst>
                                      </p:cBhvr>
                                      <p:rCtr x="0" y="-1701"/>
                                    </p:animMotion>
                                  </p:childTnLst>
                                </p:cTn>
                              </p:par>
                              <p:par>
                                <p:cTn id="7" presetID="8" presetClass="emph" presetSubtype="0" repeatCount="indefinite" autoRev="1" fill="hold" nodeType="withEffect">
                                  <p:stCondLst>
                                    <p:cond delay="0"/>
                                  </p:stCondLst>
                                  <p:childTnLst>
                                    <p:animRot by="120000">
                                      <p:cBhvr>
                                        <p:cTn id="8" dur="1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2" name="图片 1" descr="E:\1-2020工作文件\5-AI课件模板 DEMO\17-【小道德与法治-剪纸风】模板设计-低龄\纯色.png纯色"/>
          <p:cNvPicPr>
            <a:picLocks noChangeAspect="1"/>
          </p:cNvPicPr>
          <p:nvPr userDrawn="1"/>
        </p:nvPicPr>
        <p:blipFill>
          <a:blip r:embed="rId1"/>
          <a:stretch>
            <a:fillRect/>
          </a:stretch>
        </p:blipFill>
        <p:spPr>
          <a:xfrm>
            <a:off x="-159" y="0"/>
            <a:ext cx="12192953" cy="6858000"/>
          </a:xfrm>
          <a:prstGeom prst="rect">
            <a:avLst/>
          </a:prstGeom>
        </p:spPr>
      </p:pic>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2"/>
          </p:nvPr>
        </p:nvSpPr>
        <p:spPr/>
        <p:txBody>
          <a:bodyPr/>
          <a:lstStyle/>
          <a:p>
            <a:fld id="{DC4CE26B-F96B-4609-AB25-D35ABB800655}"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4542" y="1369448"/>
            <a:ext cx="1008191" cy="802973"/>
          </a:xfrm>
          <a:prstGeom prst="rect">
            <a:avLst/>
          </a:prstGeom>
        </p:spPr>
      </p:pic>
      <p:sp>
        <p:nvSpPr>
          <p:cNvPr id="10" name="任意多边形: 形状 9"/>
          <p:cNvSpPr/>
          <p:nvPr userDrawn="1"/>
        </p:nvSpPr>
        <p:spPr>
          <a:xfrm>
            <a:off x="4115121" y="3310128"/>
            <a:ext cx="4974725" cy="2020932"/>
          </a:xfrm>
          <a:custGeom>
            <a:gdLst>
              <a:gd name="connsiteX0" fmla="*/ 0 w 9948672"/>
              <a:gd name="connsiteY0" fmla="*/ 3401568 h 4041863"/>
              <a:gd name="connsiteX1" fmla="*/ 2633472 w 9948672"/>
              <a:gd name="connsiteY1" fmla="*/ 4041648 h 4041863"/>
              <a:gd name="connsiteX2" fmla="*/ 4937760 w 9948672"/>
              <a:gd name="connsiteY2" fmla="*/ 3456432 h 4041863"/>
              <a:gd name="connsiteX3" fmla="*/ 5157216 w 9948672"/>
              <a:gd name="connsiteY3" fmla="*/ 2176272 h 4041863"/>
              <a:gd name="connsiteX4" fmla="*/ 4059936 w 9948672"/>
              <a:gd name="connsiteY4" fmla="*/ 2578608 h 4041863"/>
              <a:gd name="connsiteX5" fmla="*/ 4846320 w 9948672"/>
              <a:gd name="connsiteY5" fmla="*/ 3438144 h 4041863"/>
              <a:gd name="connsiteX6" fmla="*/ 7680960 w 9948672"/>
              <a:gd name="connsiteY6" fmla="*/ 2761488 h 4041863"/>
              <a:gd name="connsiteX7" fmla="*/ 9948672 w 9948672"/>
              <a:gd name="connsiteY7" fmla="*/ 0 h 4041863"/>
              <a:gd name="connsiteX8" fmla="*/ 10113264 w 10113264"/>
              <a:gd name="connsiteY8" fmla="*/ 0 h 41881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8672" h="4041863">
                <a:moveTo>
                  <a:pt x="0" y="3401568"/>
                </a:moveTo>
                <a:cubicBezTo>
                  <a:pt x="905256" y="3717036"/>
                  <a:pt x="1810512" y="4032504"/>
                  <a:pt x="2633472" y="4041648"/>
                </a:cubicBezTo>
                <a:cubicBezTo>
                  <a:pt x="3456432" y="4050792"/>
                  <a:pt x="4517136" y="3767328"/>
                  <a:pt x="4937760" y="3456432"/>
                </a:cubicBezTo>
                <a:cubicBezTo>
                  <a:pt x="5358384" y="3145536"/>
                  <a:pt x="5687568" y="2779776"/>
                  <a:pt x="5157216" y="2176272"/>
                </a:cubicBezTo>
                <a:cubicBezTo>
                  <a:pt x="4626864" y="1755648"/>
                  <a:pt x="4111752" y="2368296"/>
                  <a:pt x="4059936" y="2578608"/>
                </a:cubicBezTo>
                <a:cubicBezTo>
                  <a:pt x="4008120" y="2788920"/>
                  <a:pt x="4242816" y="3407664"/>
                  <a:pt x="4846320" y="3438144"/>
                </a:cubicBezTo>
                <a:cubicBezTo>
                  <a:pt x="5449824" y="3468624"/>
                  <a:pt x="6272784" y="3523488"/>
                  <a:pt x="7680960" y="2761488"/>
                </a:cubicBezTo>
                <a:cubicBezTo>
                  <a:pt x="8558784" y="2164080"/>
                  <a:pt x="9409176" y="1447800"/>
                  <a:pt x="9948672" y="0"/>
                </a:cubicBezTo>
              </a:path>
            </a:pathLst>
          </a:custGeom>
          <a:noFill/>
          <a:ln w="25400">
            <a:solidFill>
              <a:schemeClr val="bg1">
                <a:alpha val="7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7820" y="4401108"/>
            <a:ext cx="1805298" cy="15481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accel="20000" autoRev="1" fill="hold" nodeType="withEffect">
                                  <p:stCondLst>
                                    <p:cond delay="0"/>
                                  </p:stCondLst>
                                  <p:childTnLst>
                                    <p:animMotion origin="layout" path="M -3.92018E-06 3.7037E-07 L 0.04975 -0.00035 C 0.0573 -0.00961 0.09018 -0.00914 0.09929 -0.07546 C 0.09298 -0.10775 0.08888 -0.11956 0.06589 -0.12373 C 0.03939 -0.10741 0.03939 -0.06863 0.04525 -0.05035 C 0.08419 0.01887 0.13419 -0.03137 0.16974 -0.05301" pathEditMode="relative" rAng="0" ptsTypes="AAAAAA">
                                      <p:cBhvr>
                                        <p:cTn id="6" dur="5000" fill="hold"/>
                                        <p:tgtEl>
                                          <p:spTgt spid="8"/>
                                        </p:tgtEl>
                                        <p:attrNameLst>
                                          <p:attrName>ppt_x</p:attrName>
                                          <p:attrName>ppt_y</p:attrName>
                                        </p:attrNameLst>
                                      </p:cBhvr>
                                      <p:rCtr x="8484" y="-6192"/>
                                    </p:animMotion>
                                  </p:childTnLst>
                                </p:cTn>
                              </p:par>
                              <p:par>
                                <p:cTn id="7" presetID="42" presetClass="path" presetSubtype="0" repeatCount="indefinite" autoRev="1" fill="hold" nodeType="withEffect">
                                  <p:stCondLst>
                                    <p:cond delay="0"/>
                                  </p:stCondLst>
                                  <p:childTnLst>
                                    <p:animMotion origin="layout" path="M -7.14239E-07 2.40741E-06 L -7.14239E-07 -0.02072" pathEditMode="relative" rAng="0" ptsTypes="AA">
                                      <p:cBhvr>
                                        <p:cTn id="8" dur="2000" fill="hold"/>
                                        <p:tgtEl>
                                          <p:spTgt spid="9"/>
                                        </p:tgtEl>
                                        <p:attrNameLst>
                                          <p:attrName>ppt_x</p:attrName>
                                          <p:attrName>ppt_y</p:attrName>
                                        </p:attrNameLst>
                                      </p:cBhvr>
                                      <p:rCtr x="0"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封面">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8041"/>
            <a:ext cx="12213235" cy="6860690"/>
          </a:xfrm>
          <a:prstGeom prst="rect">
            <a:avLst/>
          </a:prstGeom>
        </p:spPr>
      </p:pic>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58518" y="404664"/>
            <a:ext cx="3158518" cy="1836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repeatCount="indefinite" fill="remove" nodeType="withEffect">
                                  <p:stCondLst>
                                    <p:cond delay="0"/>
                                  </p:stCondLst>
                                  <p:childTnLst>
                                    <p:animMotion origin="layout" path="M 0.02415 0.09456 L 1.2911 -0.20995" pathEditMode="relative" rAng="0" ptsTypes="AA">
                                      <p:cBhvr>
                                        <p:cTn id="6" dur="5000" fill="hold"/>
                                        <p:tgtEl>
                                          <p:spTgt spid="4"/>
                                        </p:tgtEl>
                                        <p:attrNameLst>
                                          <p:attrName>ppt_x</p:attrName>
                                          <p:attrName>ppt_y</p:attrName>
                                        </p:attrNameLst>
                                      </p:cBhvr>
                                      <p:rCtr x="633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7412" y="908720"/>
            <a:ext cx="1349698" cy="1296144"/>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4441" y="-27384"/>
            <a:ext cx="1936888" cy="18448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repeatCount="indefinite" autoRev="1" fill="hold" nodeType="withEffect">
                                  <p:stCondLst>
                                    <p:cond delay="0"/>
                                  </p:stCondLst>
                                  <p:childTnLst>
                                    <p:animMotion origin="layout" path="M -2.72804E-06 2.40741E-06 L -0.03171 0.03148" pathEditMode="relative" rAng="0" ptsTypes="AA">
                                      <p:cBhvr>
                                        <p:cTn id="6" dur="2000" fill="hold"/>
                                        <p:tgtEl>
                                          <p:spTgt spid="11"/>
                                        </p:tgtEl>
                                        <p:attrNameLst>
                                          <p:attrName>ppt_x</p:attrName>
                                          <p:attrName>ppt_y</p:attrName>
                                        </p:attrNameLst>
                                      </p:cBhvr>
                                      <p:rCtr x="-1589" y="1574"/>
                                    </p:animMotion>
                                  </p:childTnLst>
                                </p:cTn>
                              </p:par>
                              <p:par>
                                <p:cTn id="7" presetID="8" presetClass="emph" presetSubtype="0" repeatCount="indefinite" autoRev="1" fill="hold" nodeType="withEffect">
                                  <p:stCondLst>
                                    <p:cond delay="0"/>
                                  </p:stCondLst>
                                  <p:childTnLst>
                                    <p:animRot by="-1200000">
                                      <p:cBhvr>
                                        <p:cTn id="8"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知识回顾">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r="385"/>
          <a:stretch>
            <a:fillRect/>
          </a:stretch>
        </p:blipFill>
        <p:spPr>
          <a:xfrm>
            <a:off x="1" y="0"/>
            <a:ext cx="12192159" cy="6859535"/>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996" y="548680"/>
            <a:ext cx="1620307" cy="1296144"/>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31575" y="3877426"/>
            <a:ext cx="3392828" cy="24678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1.30738E-06 -1.2963E-06 C 0.01765 -1.2963E-06 0.03203 0.0059 0.03203 0.0132 C 0.03203 0.02037 0.01765 0.02639 -1.30738E-06 0.02639 C -0.01764 0.02639 -0.03197 0.02037 -0.03197 0.0132 C -0.03197 0.0059 -0.01764 -1.2963E-06 -1.30738E-06 -1.2963E-06 Z" pathEditMode="relative" rAng="0" ptsTypes="AAAAA">
                                      <p:cBhvr>
                                        <p:cTn id="6" dur="5000" fill="hold"/>
                                        <p:tgtEl>
                                          <p:spTgt spid="9"/>
                                        </p:tgtEl>
                                        <p:attrNameLst>
                                          <p:attrName>ppt_x</p:attrName>
                                          <p:attrName>ppt_y</p:attrName>
                                        </p:attrNameLst>
                                      </p:cBhvr>
                                      <p:rCtr x="0" y="1319"/>
                                    </p:animMotion>
                                  </p:childTnLst>
                                </p:cTn>
                              </p:par>
                              <p:par>
                                <p:cTn id="7" presetID="63" presetClass="path" presetSubtype="0" repeatCount="indefinite" autoRev="1" fill="hold" nodeType="withEffect">
                                  <p:stCondLst>
                                    <p:cond delay="0"/>
                                  </p:stCondLst>
                                  <p:childTnLst>
                                    <p:animMotion origin="layout" path="M -2.99499E-07 -4.62963E-06 L -0.00033 -0.01423" pathEditMode="relative" rAng="0" ptsTypes="AA">
                                      <p:cBhvr>
                                        <p:cTn id="8" dur="2000" fill="hold"/>
                                        <p:tgtEl>
                                          <p:spTgt spid="10"/>
                                        </p:tgtEl>
                                        <p:attrNameLst>
                                          <p:attrName>ppt_x</p:attrName>
                                          <p:attrName>ppt_y</p:attrName>
                                        </p:attrNameLst>
                                      </p:cBhvr>
                                      <p:rCtr x="-20" y="-7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sp>
        <p:nvSpPr>
          <p:cNvPr id="9" name="椭圆 8"/>
          <p:cNvSpPr/>
          <p:nvPr userDrawn="1"/>
        </p:nvSpPr>
        <p:spPr>
          <a:xfrm>
            <a:off x="9192665" y="3212976"/>
            <a:ext cx="2664504" cy="2664296"/>
          </a:xfrm>
          <a:prstGeom prst="ellipse">
            <a:avLst/>
          </a:prstGeom>
          <a:solidFill>
            <a:srgbClr val="FF6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grpSp>
        <p:nvGrpSpPr>
          <p:cNvPr id="15" name="组合 14"/>
          <p:cNvGrpSpPr/>
          <p:nvPr userDrawn="1"/>
        </p:nvGrpSpPr>
        <p:grpSpPr>
          <a:xfrm>
            <a:off x="9271525" y="3212976"/>
            <a:ext cx="5178135" cy="2664296"/>
            <a:chOff x="9022854" y="3761656"/>
            <a:chExt cx="10355461" cy="5328592"/>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022854" y="3761656"/>
              <a:ext cx="5351364" cy="5328592"/>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4026952" y="3761656"/>
              <a:ext cx="5351364" cy="5328592"/>
            </a:xfrm>
            <a:prstGeom prst="rect">
              <a:avLst/>
            </a:prstGeom>
          </p:spPr>
        </p:pic>
      </p:grpSp>
      <p:pic>
        <p:nvPicPr>
          <p:cNvPr id="8" name="图片 7"/>
          <p:cNvPicPr>
            <a:picLocks noChangeAspect="1"/>
          </p:cNvPicPr>
          <p:nvPr userDrawn="1"/>
        </p:nvPicPr>
        <p:blipFill>
          <a:blip r:embed="rId2">
            <a:clrChange>
              <a:clrFrom>
                <a:srgbClr val="FF676E"/>
              </a:clrFrom>
              <a:clrTo>
                <a:srgbClr val="FF676E">
                  <a:alpha val="0"/>
                </a:srgbClr>
              </a:clrTo>
            </a:clrChange>
            <a:extLst>
              <a:ext uri="{28A0092B-C50C-407E-A947-70E740481C1C}">
                <a14:useLocalDpi xmlns:a14="http://schemas.microsoft.com/office/drawing/2010/main" val="0"/>
              </a:ext>
            </a:extLst>
          </a:blip>
          <a:stretch>
            <a:fillRect/>
          </a:stretch>
        </p:blipFill>
        <p:spPr>
          <a:xfrm>
            <a:off x="-1" y="-2269"/>
            <a:ext cx="12192160" cy="6860269"/>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420" y="-423428"/>
            <a:ext cx="4157810" cy="30243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repeatCount="indefinite" fill="remove" nodeType="withEffect">
                                  <p:stCondLst>
                                    <p:cond delay="0"/>
                                  </p:stCondLst>
                                  <p:childTnLst>
                                    <p:animMotion origin="layout" path="M -4.6865E-06 -1.48148E-06 L -0.20405 -1.48148E-06" pathEditMode="relative" rAng="0" ptsTypes="AA">
                                      <p:cBhvr>
                                        <p:cTn id="6" dur="5000" fill="hold"/>
                                        <p:tgtEl>
                                          <p:spTgt spid="15"/>
                                        </p:tgtEl>
                                        <p:attrNameLst>
                                          <p:attrName>ppt_x</p:attrName>
                                          <p:attrName>ppt_y</p:attrName>
                                        </p:attrNameLst>
                                      </p:cBhvr>
                                      <p:rCtr x="-10202" y="0"/>
                                    </p:animMotion>
                                  </p:childTnLst>
                                </p:cTn>
                              </p:par>
                              <p:par>
                                <p:cTn id="7" presetID="42" presetClass="path" presetSubtype="0" repeatCount="indefinite" autoRev="1" fill="hold" nodeType="withEffect">
                                  <p:stCondLst>
                                    <p:cond delay="0"/>
                                  </p:stCondLst>
                                  <p:childTnLst>
                                    <p:animMotion origin="layout" path="M -2.22345E-06 3.7037E-06 L -0.00508 0.01574" pathEditMode="relative" rAng="0" ptsTypes="AA">
                                      <p:cBhvr>
                                        <p:cTn id="8" dur="2000" fill="hold"/>
                                        <p:tgtEl>
                                          <p:spTgt spid="16"/>
                                        </p:tgtEl>
                                        <p:attrNameLst>
                                          <p:attrName>ppt_x</p:attrName>
                                          <p:attrName>ppt_y</p:attrName>
                                        </p:attrNameLst>
                                      </p:cBhvr>
                                      <p:rCtr x="-254"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课堂练习">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89301"/>
          </a:xfrm>
          <a:prstGeom prst="rect">
            <a:avLst/>
          </a:prstGeom>
        </p:spPr>
      </p:pic>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课堂练习">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r="90"/>
          <a:stretch>
            <a:fillRect/>
          </a:stretch>
        </p:blipFill>
        <p:spPr>
          <a:xfrm>
            <a:off x="-3682" y="0"/>
            <a:ext cx="12220919" cy="6861606"/>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982" y="1772816"/>
            <a:ext cx="900170" cy="85411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128" y="1376772"/>
            <a:ext cx="653147" cy="540060"/>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64678" y="344464"/>
            <a:ext cx="2401876" cy="2724496"/>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71608" y="4401108"/>
            <a:ext cx="2381296" cy="20522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6" dur="5000" fill="hold"/>
                                        <p:tgtEl>
                                          <p:spTgt spid="7"/>
                                        </p:tgtEl>
                                        <p:attrNameLst>
                                          <p:attrName>ppt_x</p:attrName>
                                          <p:attrName>ppt_y</p:attrName>
                                        </p:attrNameLst>
                                      </p:cBhvr>
                                      <p:rCtr x="0" y="2095"/>
                                    </p:animMotion>
                                  </p:childTnLst>
                                </p:cTn>
                              </p:par>
                              <p:par>
                                <p:cTn id="7"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8" dur="3000" fill="hold"/>
                                        <p:tgtEl>
                                          <p:spTgt spid="8"/>
                                        </p:tgtEl>
                                        <p:attrNameLst>
                                          <p:attrName>ppt_x</p:attrName>
                                          <p:attrName>ppt_y</p:attrName>
                                        </p:attrNameLst>
                                      </p:cBhvr>
                                      <p:rCtr x="0" y="2095"/>
                                    </p:animMotion>
                                  </p:childTnLst>
                                </p:cTn>
                              </p:par>
                              <p:par>
                                <p:cTn id="9" presetID="8" presetClass="emph" presetSubtype="0" repeatCount="indefinite" autoRev="1" fill="hold" nodeType="withEffect">
                                  <p:stCondLst>
                                    <p:cond delay="0"/>
                                  </p:stCondLst>
                                  <p:childTnLst>
                                    <p:animRot by="300000">
                                      <p:cBhvr>
                                        <p:cTn id="10" dur="5000" fill="hold"/>
                                        <p:tgtEl>
                                          <p:spTgt spid="9"/>
                                        </p:tgtEl>
                                        <p:attrNameLst>
                                          <p:attrName>r</p:attrName>
                                        </p:attrNameLst>
                                      </p:cBhvr>
                                    </p:animRot>
                                  </p:childTnLst>
                                </p:cTn>
                              </p:par>
                              <p:par>
                                <p:cTn id="11" presetID="42" presetClass="path" presetSubtype="0" repeatCount="indefinite" autoRev="1" fill="hold" nodeType="withEffect">
                                  <p:stCondLst>
                                    <p:cond delay="0"/>
                                  </p:stCondLst>
                                  <p:childTnLst>
                                    <p:animMotion origin="layout" path="M -4.87532E-06 5.55556E-07 L 0.00613 -0.00787" pathEditMode="relative" rAng="0" ptsTypes="AA">
                                      <p:cBhvr>
                                        <p:cTn id="12" dur="2000" fill="hold"/>
                                        <p:tgtEl>
                                          <p:spTgt spid="10"/>
                                        </p:tgtEl>
                                        <p:attrNameLst>
                                          <p:attrName>ppt_x</p:attrName>
                                          <p:attrName>ppt_y</p:attrName>
                                        </p:attrNameLst>
                                      </p:cBhvr>
                                      <p:rCtr x="306"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课堂练习">
    <p:bg>
      <p:bgPr>
        <a:solidFill>
          <a:srgbClr val="DCF6FF"/>
        </a:solidFill>
        <a:effectLst/>
      </p:bgPr>
    </p:bg>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660754" y="5409220"/>
            <a:ext cx="2531405" cy="1473651"/>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0753" y="5409220"/>
            <a:ext cx="2531405" cy="1473651"/>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883" y="5997463"/>
            <a:ext cx="962100" cy="923925"/>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96760" y="5370281"/>
            <a:ext cx="2495398" cy="1509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4" presetClass="path" presetSubtype="0" repeatCount="indefinite" autoRev="1" fill="hold" nodeType="withEffect">
                                  <p:stCondLst>
                                    <p:cond delay="0"/>
                                  </p:stCondLst>
                                  <p:childTnLst>
                                    <p:animMotion origin="layout" path="M -2.09324E-06 -5.55556E-07 L -2.09324E-06 -0.03391" pathEditMode="relative" rAng="0" ptsTypes="AA">
                                      <p:cBhvr>
                                        <p:cTn id="6" dur="3000" fill="hold"/>
                                        <p:tgtEl>
                                          <p:spTgt spid="8"/>
                                        </p:tgtEl>
                                        <p:attrNameLst>
                                          <p:attrName>ppt_x</p:attrName>
                                          <p:attrName>ppt_y</p:attrName>
                                        </p:attrNameLst>
                                      </p:cBhvr>
                                      <p:rCtr x="0" y="-1701"/>
                                    </p:animMotion>
                                  </p:childTnLst>
                                </p:cTn>
                              </p:par>
                              <p:par>
                                <p:cTn id="7" presetID="8" presetClass="emph" presetSubtype="0" repeatCount="indefinite" autoRev="1" fill="hold" nodeType="withEffect">
                                  <p:stCondLst>
                                    <p:cond delay="0"/>
                                  </p:stCondLst>
                                  <p:childTnLst>
                                    <p:animRot by="120000">
                                      <p:cBhvr>
                                        <p:cTn id="8" dur="1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2" name="图片 1" descr="E:\1-2020工作文件\5-AI课件模板 DEMO\17-【小道德与法治-剪纸风】模板设计-低龄\纯色.png纯色"/>
          <p:cNvPicPr>
            <a:picLocks noChangeAspect="1"/>
          </p:cNvPicPr>
          <p:nvPr userDrawn="1"/>
        </p:nvPicPr>
        <p:blipFill>
          <a:blip r:embed="rId1"/>
          <a:stretch>
            <a:fillRect/>
          </a:stretch>
        </p:blipFill>
        <p:spPr>
          <a:xfrm>
            <a:off x="-159" y="0"/>
            <a:ext cx="12192953" cy="6858000"/>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4542" y="1369448"/>
            <a:ext cx="1008191" cy="802973"/>
          </a:xfrm>
          <a:prstGeom prst="rect">
            <a:avLst/>
          </a:prstGeom>
        </p:spPr>
      </p:pic>
      <p:sp>
        <p:nvSpPr>
          <p:cNvPr id="10" name="任意多边形: 形状 9"/>
          <p:cNvSpPr/>
          <p:nvPr userDrawn="1"/>
        </p:nvSpPr>
        <p:spPr>
          <a:xfrm>
            <a:off x="4115121" y="3310128"/>
            <a:ext cx="4974725" cy="2020932"/>
          </a:xfrm>
          <a:custGeom>
            <a:gdLst>
              <a:gd name="connsiteX0" fmla="*/ 0 w 9948672"/>
              <a:gd name="connsiteY0" fmla="*/ 3401568 h 4041863"/>
              <a:gd name="connsiteX1" fmla="*/ 2633472 w 9948672"/>
              <a:gd name="connsiteY1" fmla="*/ 4041648 h 4041863"/>
              <a:gd name="connsiteX2" fmla="*/ 4937760 w 9948672"/>
              <a:gd name="connsiteY2" fmla="*/ 3456432 h 4041863"/>
              <a:gd name="connsiteX3" fmla="*/ 5157216 w 9948672"/>
              <a:gd name="connsiteY3" fmla="*/ 2176272 h 4041863"/>
              <a:gd name="connsiteX4" fmla="*/ 4059936 w 9948672"/>
              <a:gd name="connsiteY4" fmla="*/ 2578608 h 4041863"/>
              <a:gd name="connsiteX5" fmla="*/ 4846320 w 9948672"/>
              <a:gd name="connsiteY5" fmla="*/ 3438144 h 4041863"/>
              <a:gd name="connsiteX6" fmla="*/ 7680960 w 9948672"/>
              <a:gd name="connsiteY6" fmla="*/ 2761488 h 4041863"/>
              <a:gd name="connsiteX7" fmla="*/ 9948672 w 9948672"/>
              <a:gd name="connsiteY7" fmla="*/ 0 h 4041863"/>
              <a:gd name="connsiteX8" fmla="*/ 10113264 w 10113264"/>
              <a:gd name="connsiteY8" fmla="*/ 0 h 41881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8672" h="4041863">
                <a:moveTo>
                  <a:pt x="0" y="3401568"/>
                </a:moveTo>
                <a:cubicBezTo>
                  <a:pt x="905256" y="3717036"/>
                  <a:pt x="1810512" y="4032504"/>
                  <a:pt x="2633472" y="4041648"/>
                </a:cubicBezTo>
                <a:cubicBezTo>
                  <a:pt x="3456432" y="4050792"/>
                  <a:pt x="4517136" y="3767328"/>
                  <a:pt x="4937760" y="3456432"/>
                </a:cubicBezTo>
                <a:cubicBezTo>
                  <a:pt x="5358384" y="3145536"/>
                  <a:pt x="5687568" y="2779776"/>
                  <a:pt x="5157216" y="2176272"/>
                </a:cubicBezTo>
                <a:cubicBezTo>
                  <a:pt x="4626864" y="1755648"/>
                  <a:pt x="4111752" y="2368296"/>
                  <a:pt x="4059936" y="2578608"/>
                </a:cubicBezTo>
                <a:cubicBezTo>
                  <a:pt x="4008120" y="2788920"/>
                  <a:pt x="4242816" y="3407664"/>
                  <a:pt x="4846320" y="3438144"/>
                </a:cubicBezTo>
                <a:cubicBezTo>
                  <a:pt x="5449824" y="3468624"/>
                  <a:pt x="6272784" y="3523488"/>
                  <a:pt x="7680960" y="2761488"/>
                </a:cubicBezTo>
                <a:cubicBezTo>
                  <a:pt x="8558784" y="2164080"/>
                  <a:pt x="9409176" y="1447800"/>
                  <a:pt x="9948672" y="0"/>
                </a:cubicBezTo>
              </a:path>
            </a:pathLst>
          </a:custGeom>
          <a:noFill/>
          <a:ln w="25400">
            <a:solidFill>
              <a:schemeClr val="bg1">
                <a:alpha val="7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7820" y="4401108"/>
            <a:ext cx="1805298" cy="15481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accel="20000" autoRev="1" fill="hold" nodeType="withEffect">
                                  <p:stCondLst>
                                    <p:cond delay="0"/>
                                  </p:stCondLst>
                                  <p:childTnLst>
                                    <p:animMotion origin="layout" path="M -3.92018E-06 3.7037E-07 L 0.04975 -0.00035 C 0.0573 -0.00961 0.09018 -0.00914 0.09929 -0.07546 C 0.09298 -0.10775 0.08888 -0.11956 0.06589 -0.12373 C 0.03939 -0.10741 0.03939 -0.06863 0.04525 -0.05035 C 0.08419 0.01887 0.13419 -0.03137 0.16974 -0.05301" pathEditMode="relative" rAng="0" ptsTypes="AAAAAA">
                                      <p:cBhvr>
                                        <p:cTn id="6" dur="5000" fill="hold"/>
                                        <p:tgtEl>
                                          <p:spTgt spid="8"/>
                                        </p:tgtEl>
                                        <p:attrNameLst>
                                          <p:attrName>ppt_x</p:attrName>
                                          <p:attrName>ppt_y</p:attrName>
                                        </p:attrNameLst>
                                      </p:cBhvr>
                                      <p:rCtr x="8484" y="-6192"/>
                                    </p:animMotion>
                                  </p:childTnLst>
                                </p:cTn>
                              </p:par>
                              <p:par>
                                <p:cTn id="7" presetID="42" presetClass="path" presetSubtype="0" repeatCount="indefinite" autoRev="1" fill="hold" nodeType="withEffect">
                                  <p:stCondLst>
                                    <p:cond delay="0"/>
                                  </p:stCondLst>
                                  <p:childTnLst>
                                    <p:animMotion origin="layout" path="M -7.14239E-07 2.40741E-06 L -7.14239E-07 -0.02072" pathEditMode="relative" rAng="0" ptsTypes="AA">
                                      <p:cBhvr>
                                        <p:cTn id="8" dur="2000" fill="hold"/>
                                        <p:tgtEl>
                                          <p:spTgt spid="9"/>
                                        </p:tgtEl>
                                        <p:attrNameLst>
                                          <p:attrName>ppt_x</p:attrName>
                                          <p:attrName>ppt_y</p:attrName>
                                        </p:attrNameLst>
                                      </p:cBhvr>
                                      <p:rCtr x="0"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封面">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8041"/>
            <a:ext cx="12213235" cy="6860690"/>
          </a:xfrm>
          <a:prstGeom prst="rect">
            <a:avLst/>
          </a:prstGeom>
        </p:spPr>
      </p:pic>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58518" y="404664"/>
            <a:ext cx="3158518" cy="1836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repeatCount="indefinite" fill="remove" nodeType="withEffect">
                                  <p:stCondLst>
                                    <p:cond delay="0"/>
                                  </p:stCondLst>
                                  <p:childTnLst>
                                    <p:animMotion origin="layout" path="M 0.02415 0.09456 L 1.2911 -0.20995" pathEditMode="relative" rAng="0" ptsTypes="AA">
                                      <p:cBhvr>
                                        <p:cTn id="6" dur="5000" fill="hold"/>
                                        <p:tgtEl>
                                          <p:spTgt spid="4"/>
                                        </p:tgtEl>
                                        <p:attrNameLst>
                                          <p:attrName>ppt_x</p:attrName>
                                          <p:attrName>ppt_y</p:attrName>
                                        </p:attrNameLst>
                                      </p:cBhvr>
                                      <p:rCtr x="633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7412" y="908720"/>
            <a:ext cx="1349698" cy="1296144"/>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4441" y="-27384"/>
            <a:ext cx="1936888" cy="18448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repeatCount="indefinite" autoRev="1" fill="hold" nodeType="withEffect">
                                  <p:stCondLst>
                                    <p:cond delay="0"/>
                                  </p:stCondLst>
                                  <p:childTnLst>
                                    <p:animMotion origin="layout" path="M -2.72804E-06 2.40741E-06 L -0.03171 0.03148" pathEditMode="relative" rAng="0" ptsTypes="AA">
                                      <p:cBhvr>
                                        <p:cTn id="6" dur="2000" fill="hold"/>
                                        <p:tgtEl>
                                          <p:spTgt spid="11"/>
                                        </p:tgtEl>
                                        <p:attrNameLst>
                                          <p:attrName>ppt_x</p:attrName>
                                          <p:attrName>ppt_y</p:attrName>
                                        </p:attrNameLst>
                                      </p:cBhvr>
                                      <p:rCtr x="-1589" y="1574"/>
                                    </p:animMotion>
                                  </p:childTnLst>
                                </p:cTn>
                              </p:par>
                              <p:par>
                                <p:cTn id="7" presetID="8" presetClass="emph" presetSubtype="0" repeatCount="indefinite" autoRev="1" fill="hold" nodeType="withEffect">
                                  <p:stCondLst>
                                    <p:cond delay="0"/>
                                  </p:stCondLst>
                                  <p:childTnLst>
                                    <p:animRot by="-1200000">
                                      <p:cBhvr>
                                        <p:cTn id="8"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知识回顾">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r="385"/>
          <a:stretch>
            <a:fillRect/>
          </a:stretch>
        </p:blipFill>
        <p:spPr>
          <a:xfrm>
            <a:off x="1" y="0"/>
            <a:ext cx="12192159" cy="6859535"/>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996" y="548680"/>
            <a:ext cx="1620307" cy="1296144"/>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31575" y="3877426"/>
            <a:ext cx="3392828" cy="24678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1.30738E-06 -1.2963E-06 C 0.01765 -1.2963E-06 0.03203 0.0059 0.03203 0.0132 C 0.03203 0.02037 0.01765 0.02639 -1.30738E-06 0.02639 C -0.01764 0.02639 -0.03197 0.02037 -0.03197 0.0132 C -0.03197 0.0059 -0.01764 -1.2963E-06 -1.30738E-06 -1.2963E-06 Z" pathEditMode="relative" rAng="0" ptsTypes="AAAAA">
                                      <p:cBhvr>
                                        <p:cTn id="6" dur="5000" fill="hold"/>
                                        <p:tgtEl>
                                          <p:spTgt spid="9"/>
                                        </p:tgtEl>
                                        <p:attrNameLst>
                                          <p:attrName>ppt_x</p:attrName>
                                          <p:attrName>ppt_y</p:attrName>
                                        </p:attrNameLst>
                                      </p:cBhvr>
                                      <p:rCtr x="0" y="1319"/>
                                    </p:animMotion>
                                  </p:childTnLst>
                                </p:cTn>
                              </p:par>
                              <p:par>
                                <p:cTn id="7" presetID="63" presetClass="path" presetSubtype="0" repeatCount="indefinite" autoRev="1" fill="hold" nodeType="withEffect">
                                  <p:stCondLst>
                                    <p:cond delay="0"/>
                                  </p:stCondLst>
                                  <p:childTnLst>
                                    <p:animMotion origin="layout" path="M -2.99499E-07 -4.62963E-06 L -0.00033 -0.01423" pathEditMode="relative" rAng="0" ptsTypes="AA">
                                      <p:cBhvr>
                                        <p:cTn id="8" dur="2000" fill="hold"/>
                                        <p:tgtEl>
                                          <p:spTgt spid="10"/>
                                        </p:tgtEl>
                                        <p:attrNameLst>
                                          <p:attrName>ppt_x</p:attrName>
                                          <p:attrName>ppt_y</p:attrName>
                                        </p:attrNameLst>
                                      </p:cBhvr>
                                      <p:rCtr x="-20" y="-7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4542" y="1369448"/>
            <a:ext cx="1008191" cy="802973"/>
          </a:xfrm>
          <a:prstGeom prst="rect">
            <a:avLst/>
          </a:prstGeom>
        </p:spPr>
      </p:pic>
      <p:sp>
        <p:nvSpPr>
          <p:cNvPr id="10" name="任意多边形: 形状 9"/>
          <p:cNvSpPr/>
          <p:nvPr userDrawn="1"/>
        </p:nvSpPr>
        <p:spPr>
          <a:xfrm>
            <a:off x="4115121" y="3310128"/>
            <a:ext cx="4974725" cy="2020932"/>
          </a:xfrm>
          <a:custGeom>
            <a:gdLst>
              <a:gd name="connsiteX0" fmla="*/ 0 w 9948672"/>
              <a:gd name="connsiteY0" fmla="*/ 3401568 h 4041863"/>
              <a:gd name="connsiteX1" fmla="*/ 2633472 w 9948672"/>
              <a:gd name="connsiteY1" fmla="*/ 4041648 h 4041863"/>
              <a:gd name="connsiteX2" fmla="*/ 4937760 w 9948672"/>
              <a:gd name="connsiteY2" fmla="*/ 3456432 h 4041863"/>
              <a:gd name="connsiteX3" fmla="*/ 5157216 w 9948672"/>
              <a:gd name="connsiteY3" fmla="*/ 2176272 h 4041863"/>
              <a:gd name="connsiteX4" fmla="*/ 4059936 w 9948672"/>
              <a:gd name="connsiteY4" fmla="*/ 2578608 h 4041863"/>
              <a:gd name="connsiteX5" fmla="*/ 4846320 w 9948672"/>
              <a:gd name="connsiteY5" fmla="*/ 3438144 h 4041863"/>
              <a:gd name="connsiteX6" fmla="*/ 7680960 w 9948672"/>
              <a:gd name="connsiteY6" fmla="*/ 2761488 h 4041863"/>
              <a:gd name="connsiteX7" fmla="*/ 9948672 w 9948672"/>
              <a:gd name="connsiteY7" fmla="*/ 0 h 4041863"/>
              <a:gd name="connsiteX8" fmla="*/ 10113264 w 10113264"/>
              <a:gd name="connsiteY8" fmla="*/ 0 h 41881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8672" h="4041863">
                <a:moveTo>
                  <a:pt x="0" y="3401568"/>
                </a:moveTo>
                <a:cubicBezTo>
                  <a:pt x="905256" y="3717036"/>
                  <a:pt x="1810512" y="4032504"/>
                  <a:pt x="2633472" y="4041648"/>
                </a:cubicBezTo>
                <a:cubicBezTo>
                  <a:pt x="3456432" y="4050792"/>
                  <a:pt x="4517136" y="3767328"/>
                  <a:pt x="4937760" y="3456432"/>
                </a:cubicBezTo>
                <a:cubicBezTo>
                  <a:pt x="5358384" y="3145536"/>
                  <a:pt x="5687568" y="2779776"/>
                  <a:pt x="5157216" y="2176272"/>
                </a:cubicBezTo>
                <a:cubicBezTo>
                  <a:pt x="4626864" y="1755648"/>
                  <a:pt x="4111752" y="2368296"/>
                  <a:pt x="4059936" y="2578608"/>
                </a:cubicBezTo>
                <a:cubicBezTo>
                  <a:pt x="4008120" y="2788920"/>
                  <a:pt x="4242816" y="3407664"/>
                  <a:pt x="4846320" y="3438144"/>
                </a:cubicBezTo>
                <a:cubicBezTo>
                  <a:pt x="5449824" y="3468624"/>
                  <a:pt x="6272784" y="3523488"/>
                  <a:pt x="7680960" y="2761488"/>
                </a:cubicBezTo>
                <a:cubicBezTo>
                  <a:pt x="8558784" y="2164080"/>
                  <a:pt x="9409176" y="1447800"/>
                  <a:pt x="9948672" y="0"/>
                </a:cubicBezTo>
              </a:path>
            </a:pathLst>
          </a:custGeom>
          <a:noFill/>
          <a:ln w="25400">
            <a:solidFill>
              <a:schemeClr val="bg1">
                <a:alpha val="7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7820" y="4401108"/>
            <a:ext cx="1805298" cy="15481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accel="20000" autoRev="1" fill="hold" nodeType="withEffect">
                                  <p:stCondLst>
                                    <p:cond delay="0"/>
                                  </p:stCondLst>
                                  <p:childTnLst>
                                    <p:animMotion origin="layout" path="M -3.92018E-06 3.7037E-07 L 0.04975 -0.00035 C 0.0573 -0.00961 0.09018 -0.00914 0.09929 -0.07546 C 0.09298 -0.10775 0.08888 -0.11956 0.06589 -0.12373 C 0.03939 -0.10741 0.03939 -0.06863 0.04525 -0.05035 C 0.08419 0.01887 0.13419 -0.03137 0.16974 -0.05301" pathEditMode="relative" rAng="0" ptsTypes="AAAAAA">
                                      <p:cBhvr>
                                        <p:cTn id="6" dur="5000" fill="hold"/>
                                        <p:tgtEl>
                                          <p:spTgt spid="8"/>
                                        </p:tgtEl>
                                        <p:attrNameLst>
                                          <p:attrName>ppt_x</p:attrName>
                                          <p:attrName>ppt_y</p:attrName>
                                        </p:attrNameLst>
                                      </p:cBhvr>
                                      <p:rCtr x="8484" y="-6192"/>
                                    </p:animMotion>
                                  </p:childTnLst>
                                </p:cTn>
                              </p:par>
                              <p:par>
                                <p:cTn id="7" presetID="42" presetClass="path" presetSubtype="0" repeatCount="indefinite" autoRev="1" fill="hold" nodeType="withEffect">
                                  <p:stCondLst>
                                    <p:cond delay="0"/>
                                  </p:stCondLst>
                                  <p:childTnLst>
                                    <p:animMotion origin="layout" path="M -7.14239E-07 2.40741E-06 L -7.14239E-07 -0.02072" pathEditMode="relative" rAng="0" ptsTypes="AA">
                                      <p:cBhvr>
                                        <p:cTn id="8" dur="2000" fill="hold"/>
                                        <p:tgtEl>
                                          <p:spTgt spid="9"/>
                                        </p:tgtEl>
                                        <p:attrNameLst>
                                          <p:attrName>ppt_x</p:attrName>
                                          <p:attrName>ppt_y</p:attrName>
                                        </p:attrNameLst>
                                      </p:cBhvr>
                                      <p:rCtr x="0"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sp>
        <p:nvSpPr>
          <p:cNvPr id="9" name="椭圆 8"/>
          <p:cNvSpPr/>
          <p:nvPr userDrawn="1"/>
        </p:nvSpPr>
        <p:spPr>
          <a:xfrm>
            <a:off x="9192665" y="3212976"/>
            <a:ext cx="2664504" cy="2664296"/>
          </a:xfrm>
          <a:prstGeom prst="ellipse">
            <a:avLst/>
          </a:prstGeom>
          <a:solidFill>
            <a:srgbClr val="FF6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grpSp>
        <p:nvGrpSpPr>
          <p:cNvPr id="15" name="组合 14"/>
          <p:cNvGrpSpPr/>
          <p:nvPr userDrawn="1"/>
        </p:nvGrpSpPr>
        <p:grpSpPr>
          <a:xfrm>
            <a:off x="9271525" y="3212976"/>
            <a:ext cx="5178135" cy="2664296"/>
            <a:chOff x="9022854" y="3761656"/>
            <a:chExt cx="10355461" cy="5328592"/>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022854" y="3761656"/>
              <a:ext cx="5351364" cy="5328592"/>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4026952" y="3761656"/>
              <a:ext cx="5351364" cy="5328592"/>
            </a:xfrm>
            <a:prstGeom prst="rect">
              <a:avLst/>
            </a:prstGeom>
          </p:spPr>
        </p:pic>
      </p:grpSp>
      <p:pic>
        <p:nvPicPr>
          <p:cNvPr id="8" name="图片 7"/>
          <p:cNvPicPr>
            <a:picLocks noChangeAspect="1"/>
          </p:cNvPicPr>
          <p:nvPr userDrawn="1"/>
        </p:nvPicPr>
        <p:blipFill>
          <a:blip r:embed="rId2">
            <a:clrChange>
              <a:clrFrom>
                <a:srgbClr val="FF676E"/>
              </a:clrFrom>
              <a:clrTo>
                <a:srgbClr val="FF676E">
                  <a:alpha val="0"/>
                </a:srgbClr>
              </a:clrTo>
            </a:clrChange>
            <a:extLst>
              <a:ext uri="{28A0092B-C50C-407E-A947-70E740481C1C}">
                <a14:useLocalDpi xmlns:a14="http://schemas.microsoft.com/office/drawing/2010/main" val="0"/>
              </a:ext>
            </a:extLst>
          </a:blip>
          <a:stretch>
            <a:fillRect/>
          </a:stretch>
        </p:blipFill>
        <p:spPr>
          <a:xfrm>
            <a:off x="-1" y="-2269"/>
            <a:ext cx="12192160" cy="6860269"/>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420" y="-423428"/>
            <a:ext cx="4157810" cy="30243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repeatCount="indefinite" fill="remove" nodeType="withEffect">
                                  <p:stCondLst>
                                    <p:cond delay="0"/>
                                  </p:stCondLst>
                                  <p:childTnLst>
                                    <p:animMotion origin="layout" path="M -4.6865E-06 -1.48148E-06 L -0.20405 -1.48148E-06" pathEditMode="relative" rAng="0" ptsTypes="AA">
                                      <p:cBhvr>
                                        <p:cTn id="6" dur="5000" fill="hold"/>
                                        <p:tgtEl>
                                          <p:spTgt spid="15"/>
                                        </p:tgtEl>
                                        <p:attrNameLst>
                                          <p:attrName>ppt_x</p:attrName>
                                          <p:attrName>ppt_y</p:attrName>
                                        </p:attrNameLst>
                                      </p:cBhvr>
                                      <p:rCtr x="-10202" y="0"/>
                                    </p:animMotion>
                                  </p:childTnLst>
                                </p:cTn>
                              </p:par>
                              <p:par>
                                <p:cTn id="7" presetID="42" presetClass="path" presetSubtype="0" repeatCount="indefinite" autoRev="1" fill="hold" nodeType="withEffect">
                                  <p:stCondLst>
                                    <p:cond delay="0"/>
                                  </p:stCondLst>
                                  <p:childTnLst>
                                    <p:animMotion origin="layout" path="M -2.22345E-06 3.7037E-06 L -0.00508 0.01574" pathEditMode="relative" rAng="0" ptsTypes="AA">
                                      <p:cBhvr>
                                        <p:cTn id="8" dur="2000" fill="hold"/>
                                        <p:tgtEl>
                                          <p:spTgt spid="16"/>
                                        </p:tgtEl>
                                        <p:attrNameLst>
                                          <p:attrName>ppt_x</p:attrName>
                                          <p:attrName>ppt_y</p:attrName>
                                        </p:attrNameLst>
                                      </p:cBhvr>
                                      <p:rCtr x="-254"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课堂练习">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89301"/>
          </a:xfrm>
          <a:prstGeom prst="rect">
            <a:avLst/>
          </a:prstGeom>
        </p:spPr>
      </p:pic>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课堂练习">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r="90"/>
          <a:stretch>
            <a:fillRect/>
          </a:stretch>
        </p:blipFill>
        <p:spPr>
          <a:xfrm>
            <a:off x="-3682" y="0"/>
            <a:ext cx="12220919" cy="6861606"/>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982" y="1772816"/>
            <a:ext cx="900170" cy="85411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128" y="1376772"/>
            <a:ext cx="653147" cy="540060"/>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64678" y="344464"/>
            <a:ext cx="2401876" cy="2724496"/>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71608" y="4401108"/>
            <a:ext cx="2381296" cy="20522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6" dur="5000" fill="hold"/>
                                        <p:tgtEl>
                                          <p:spTgt spid="7"/>
                                        </p:tgtEl>
                                        <p:attrNameLst>
                                          <p:attrName>ppt_x</p:attrName>
                                          <p:attrName>ppt_y</p:attrName>
                                        </p:attrNameLst>
                                      </p:cBhvr>
                                      <p:rCtr x="0" y="2095"/>
                                    </p:animMotion>
                                  </p:childTnLst>
                                </p:cTn>
                              </p:par>
                              <p:par>
                                <p:cTn id="7"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8" dur="3000" fill="hold"/>
                                        <p:tgtEl>
                                          <p:spTgt spid="8"/>
                                        </p:tgtEl>
                                        <p:attrNameLst>
                                          <p:attrName>ppt_x</p:attrName>
                                          <p:attrName>ppt_y</p:attrName>
                                        </p:attrNameLst>
                                      </p:cBhvr>
                                      <p:rCtr x="0" y="2095"/>
                                    </p:animMotion>
                                  </p:childTnLst>
                                </p:cTn>
                              </p:par>
                              <p:par>
                                <p:cTn id="9" presetID="8" presetClass="emph" presetSubtype="0" repeatCount="indefinite" autoRev="1" fill="hold" nodeType="withEffect">
                                  <p:stCondLst>
                                    <p:cond delay="0"/>
                                  </p:stCondLst>
                                  <p:childTnLst>
                                    <p:animRot by="300000">
                                      <p:cBhvr>
                                        <p:cTn id="10" dur="5000" fill="hold"/>
                                        <p:tgtEl>
                                          <p:spTgt spid="9"/>
                                        </p:tgtEl>
                                        <p:attrNameLst>
                                          <p:attrName>r</p:attrName>
                                        </p:attrNameLst>
                                      </p:cBhvr>
                                    </p:animRot>
                                  </p:childTnLst>
                                </p:cTn>
                              </p:par>
                              <p:par>
                                <p:cTn id="11" presetID="42" presetClass="path" presetSubtype="0" repeatCount="indefinite" autoRev="1" fill="hold" nodeType="withEffect">
                                  <p:stCondLst>
                                    <p:cond delay="0"/>
                                  </p:stCondLst>
                                  <p:childTnLst>
                                    <p:animMotion origin="layout" path="M -4.87532E-06 5.55556E-07 L 0.00613 -0.00787" pathEditMode="relative" rAng="0" ptsTypes="AA">
                                      <p:cBhvr>
                                        <p:cTn id="12" dur="2000" fill="hold"/>
                                        <p:tgtEl>
                                          <p:spTgt spid="10"/>
                                        </p:tgtEl>
                                        <p:attrNameLst>
                                          <p:attrName>ppt_x</p:attrName>
                                          <p:attrName>ppt_y</p:attrName>
                                        </p:attrNameLst>
                                      </p:cBhvr>
                                      <p:rCtr x="306"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课堂练习">
    <p:bg>
      <p:bgPr>
        <a:solidFill>
          <a:srgbClr val="DCF6FF"/>
        </a:solidFill>
        <a:effectLst/>
      </p:bgPr>
    </p:bg>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660754" y="5409220"/>
            <a:ext cx="2531405" cy="1473651"/>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0753" y="5409220"/>
            <a:ext cx="2531405" cy="1473651"/>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883" y="5997463"/>
            <a:ext cx="962100" cy="923925"/>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96760" y="5370281"/>
            <a:ext cx="2495398" cy="1509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4" presetClass="path" presetSubtype="0" repeatCount="indefinite" autoRev="1" fill="hold" nodeType="withEffect">
                                  <p:stCondLst>
                                    <p:cond delay="0"/>
                                  </p:stCondLst>
                                  <p:childTnLst>
                                    <p:animMotion origin="layout" path="M -2.09324E-06 -5.55556E-07 L -2.09324E-06 -0.03391" pathEditMode="relative" rAng="0" ptsTypes="AA">
                                      <p:cBhvr>
                                        <p:cTn id="6" dur="3000" fill="hold"/>
                                        <p:tgtEl>
                                          <p:spTgt spid="8"/>
                                        </p:tgtEl>
                                        <p:attrNameLst>
                                          <p:attrName>ppt_x</p:attrName>
                                          <p:attrName>ppt_y</p:attrName>
                                        </p:attrNameLst>
                                      </p:cBhvr>
                                      <p:rCtr x="0" y="-1701"/>
                                    </p:animMotion>
                                  </p:childTnLst>
                                </p:cTn>
                              </p:par>
                              <p:par>
                                <p:cTn id="7" presetID="8" presetClass="emph" presetSubtype="0" repeatCount="indefinite" autoRev="1" fill="hold" nodeType="withEffect">
                                  <p:stCondLst>
                                    <p:cond delay="0"/>
                                  </p:stCondLst>
                                  <p:childTnLst>
                                    <p:animRot by="120000">
                                      <p:cBhvr>
                                        <p:cTn id="8" dur="1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2" name="图片 1" descr="E:\1-2020工作文件\5-AI课件模板 DEMO\17-【小道德与法治-剪纸风】模板设计-低龄\纯色.png纯色"/>
          <p:cNvPicPr>
            <a:picLocks noChangeAspect="1"/>
          </p:cNvPicPr>
          <p:nvPr userDrawn="1"/>
        </p:nvPicPr>
        <p:blipFill>
          <a:blip r:embed="rId1"/>
          <a:stretch>
            <a:fillRect/>
          </a:stretch>
        </p:blipFill>
        <p:spPr>
          <a:xfrm>
            <a:off x="-159" y="0"/>
            <a:ext cx="12192953" cy="6858000"/>
          </a:xfrm>
          <a:prstGeom prst="rect">
            <a:avLst/>
          </a:prstGeom>
        </p:spPr>
      </p:pic>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228600" indent="0" algn="ctr">
              <a:buNone/>
              <a:defRPr>
                <a:solidFill>
                  <a:schemeClr val="tx1">
                    <a:tint val="75000"/>
                  </a:schemeClr>
                </a:solidFill>
              </a:defRPr>
            </a:lvl2pPr>
            <a:lvl3pPr marL="457200" indent="0" algn="ctr">
              <a:buNone/>
              <a:defRPr>
                <a:solidFill>
                  <a:schemeClr val="tx1">
                    <a:tint val="75000"/>
                  </a:schemeClr>
                </a:solidFill>
              </a:defRPr>
            </a:lvl3pPr>
            <a:lvl4pPr marL="685800" indent="0" algn="ctr">
              <a:buNone/>
              <a:defRPr>
                <a:solidFill>
                  <a:schemeClr val="tx1">
                    <a:tint val="75000"/>
                  </a:schemeClr>
                </a:solidFill>
              </a:defRPr>
            </a:lvl4pPr>
            <a:lvl5pPr marL="914400" indent="0" algn="ctr">
              <a:buNone/>
              <a:defRPr>
                <a:solidFill>
                  <a:schemeClr val="tx1">
                    <a:tint val="75000"/>
                  </a:schemeClr>
                </a:solidFill>
              </a:defRPr>
            </a:lvl5pPr>
            <a:lvl6pPr marL="1143000" indent="0" algn="ctr">
              <a:buNone/>
              <a:defRPr>
                <a:solidFill>
                  <a:schemeClr val="tx1">
                    <a:tint val="75000"/>
                  </a:schemeClr>
                </a:solidFill>
              </a:defRPr>
            </a:lvl6pPr>
            <a:lvl7pPr marL="1371600" indent="0" algn="ctr">
              <a:buNone/>
              <a:defRPr>
                <a:solidFill>
                  <a:schemeClr val="tx1">
                    <a:tint val="75000"/>
                  </a:schemeClr>
                </a:solidFill>
              </a:defRPr>
            </a:lvl7pPr>
            <a:lvl8pPr marL="1600200" indent="0" algn="ctr">
              <a:buNone/>
              <a:defRPr>
                <a:solidFill>
                  <a:schemeClr val="tx1">
                    <a:tint val="75000"/>
                  </a:schemeClr>
                </a:solidFill>
              </a:defRPr>
            </a:lvl8pPr>
            <a:lvl9pPr marL="1828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2"/>
          </p:nvPr>
        </p:nvSpPr>
        <p:spPr/>
        <p:txBody>
          <a:bodyPr/>
          <a:lstStyle/>
          <a:p>
            <a:fld id="{BA415C69-CA66-4F06-922C-22288EE2886E}"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p:txBody>
          <a:bodyPr/>
          <a:lstStyle/>
          <a:p>
            <a:fld id="{C0768648-B680-4817-BD2C-77782F79F44F}"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p:txBody>
          <a:bodyPr anchor="t"/>
          <a:lstStyle>
            <a:lvl1pPr algn="l">
              <a:defRPr sz="2000" b="1" cap="all"/>
            </a:lvl1pPr>
          </a:lstStyle>
          <a:p>
            <a:r>
              <a:rPr lang="en-US" smtClean="0"/>
              <a:t>Click to edit Master title style</a:t>
            </a:r>
            <a:endParaRPr lang="en-US"/>
          </a:p>
        </p:txBody>
      </p:sp>
      <p:sp>
        <p:nvSpPr>
          <p:cNvPr id="3" name="Text Placeholder 2"/>
          <p:cNvSpPr>
            <a:spLocks noGrp="1"/>
          </p:cNvSpPr>
          <p:nvPr>
            <p:ph type="body" idx="1"/>
          </p:nvPr>
        </p:nvSpPr>
        <p:spPr/>
        <p:txBody>
          <a:bodyPr anchor="b"/>
          <a:lstStyle>
            <a:lvl1pPr marL="0" indent="0">
              <a:buNone/>
              <a:defRPr sz="1000">
                <a:solidFill>
                  <a:schemeClr val="tx1">
                    <a:tint val="75000"/>
                  </a:schemeClr>
                </a:solidFill>
              </a:defRPr>
            </a:lvl1pPr>
            <a:lvl2pPr marL="228600" indent="0">
              <a:buNone/>
              <a:defRPr sz="900">
                <a:solidFill>
                  <a:schemeClr val="tx1">
                    <a:tint val="75000"/>
                  </a:schemeClr>
                </a:solidFill>
              </a:defRPr>
            </a:lvl2pPr>
            <a:lvl3pPr marL="457200" indent="0">
              <a:buNone/>
              <a:defRPr sz="800">
                <a:solidFill>
                  <a:schemeClr val="tx1">
                    <a:tint val="75000"/>
                  </a:schemeClr>
                </a:solidFill>
              </a:defRPr>
            </a:lvl3pPr>
            <a:lvl4pPr marL="685800" indent="0">
              <a:buNone/>
              <a:defRPr sz="700">
                <a:solidFill>
                  <a:schemeClr val="tx1">
                    <a:tint val="75000"/>
                  </a:schemeClr>
                </a:solidFill>
              </a:defRPr>
            </a:lvl4pPr>
            <a:lvl5pPr marL="914400" indent="0">
              <a:buNone/>
              <a:defRPr sz="700">
                <a:solidFill>
                  <a:schemeClr val="tx1">
                    <a:tint val="75000"/>
                  </a:schemeClr>
                </a:solidFill>
              </a:defRPr>
            </a:lvl5pPr>
            <a:lvl6pPr marL="1143000" indent="0">
              <a:buNone/>
              <a:defRPr sz="700">
                <a:solidFill>
                  <a:schemeClr val="tx1">
                    <a:tint val="75000"/>
                  </a:schemeClr>
                </a:solidFill>
              </a:defRPr>
            </a:lvl6pPr>
            <a:lvl7pPr marL="1371600" indent="0">
              <a:buNone/>
              <a:defRPr sz="700">
                <a:solidFill>
                  <a:schemeClr val="tx1">
                    <a:tint val="75000"/>
                  </a:schemeClr>
                </a:solidFill>
              </a:defRPr>
            </a:lvl7pPr>
            <a:lvl8pPr marL="1600200" indent="0">
              <a:buNone/>
              <a:defRPr sz="700">
                <a:solidFill>
                  <a:schemeClr val="tx1">
                    <a:tint val="75000"/>
                  </a:schemeClr>
                </a:solidFill>
              </a:defRPr>
            </a:lvl8pPr>
            <a:lvl9pPr marL="1828800" indent="0">
              <a:buNone/>
              <a:defRPr sz="700">
                <a:solidFill>
                  <a:schemeClr val="tx1">
                    <a:tint val="75000"/>
                  </a:schemeClr>
                </a:solidFill>
              </a:defRPr>
            </a:lvl9pPr>
          </a:lstStyle>
          <a:p>
            <a:r>
              <a:rPr lang="en-US" smtClean="0"/>
              <a:t>Click to edit Master text styles</a:t>
            </a:r>
          </a:p>
        </p:txBody>
      </p:sp>
      <p:sp>
        <p:nvSpPr>
          <p:cNvPr id="4" name="Date Placeholder 3"/>
          <p:cNvSpPr>
            <a:spLocks noGrp="1"/>
          </p:cNvSpPr>
          <p:nvPr>
            <p:ph type="dt" sz="half" idx="2"/>
          </p:nvPr>
        </p:nvSpPr>
        <p:spPr/>
        <p:txBody>
          <a:bodyPr/>
          <a:lstStyle/>
          <a:p>
            <a:fld id="{82A0D4D4-B0AD-4A0C-9CD6-D47EDA3961D9}"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3"/>
          </p:nvPr>
        </p:nvSpPr>
        <p:spPr/>
        <p:txBody>
          <a:bodyPr/>
          <a:lstStyle/>
          <a:p>
            <a:fld id="{9EB310BA-EE3C-47D1-836F-16619041E70A}" type="datetimeFigureOut">
              <a:rPr lang="en-US" smtClean="0"/>
              <a:t>5/15/2022</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r>
              <a:rPr lang="en-US" smtClean="0"/>
              <a:t>Click to edit Master text styles</a:t>
            </a:r>
          </a:p>
        </p:txBody>
      </p:sp>
      <p:sp>
        <p:nvSpPr>
          <p:cNvPr id="4" name="Content Placeholder 3"/>
          <p:cNvSpPr>
            <a:spLocks noGrp="1"/>
          </p:cNvSpPr>
          <p:nvPr>
            <p:ph sz="half" idx="2"/>
          </p:nvPr>
        </p:nvSpPr>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p:txBody>
          <a:bodyPr anchor="b"/>
          <a:lstStyle>
            <a:lvl1pPr marL="0" indent="0">
              <a:buNone/>
              <a:defRPr sz="1200" b="1"/>
            </a:lvl1pPr>
            <a:lvl2pPr marL="228600" indent="0">
              <a:buNone/>
              <a:defRPr sz="1000" b="1"/>
            </a:lvl2pPr>
            <a:lvl3pPr marL="457200" indent="0">
              <a:buNone/>
              <a:defRPr sz="900" b="1"/>
            </a:lvl3pPr>
            <a:lvl4pPr marL="685800" indent="0">
              <a:buNone/>
              <a:defRPr sz="800" b="1"/>
            </a:lvl4pPr>
            <a:lvl5pPr marL="914400" indent="0">
              <a:buNone/>
              <a:defRPr sz="800" b="1"/>
            </a:lvl5pPr>
            <a:lvl6pPr marL="1143000" indent="0">
              <a:buNone/>
              <a:defRPr sz="800" b="1"/>
            </a:lvl6pPr>
            <a:lvl7pPr marL="1371600" indent="0">
              <a:buNone/>
              <a:defRPr sz="800" b="1"/>
            </a:lvl7pPr>
            <a:lvl8pPr marL="1600200" indent="0">
              <a:buNone/>
              <a:defRPr sz="800" b="1"/>
            </a:lvl8pPr>
            <a:lvl9pPr marL="1828800" indent="0">
              <a:buNone/>
              <a:defRPr sz="800" b="1"/>
            </a:lvl9pPr>
          </a:lstStyle>
          <a:p>
            <a:r>
              <a:rPr lang="en-US" smtClean="0"/>
              <a:t>Click to edit Master text styles</a:t>
            </a:r>
          </a:p>
        </p:txBody>
      </p:sp>
      <p:sp>
        <p:nvSpPr>
          <p:cNvPr id="6" name="Content Placeholder 5"/>
          <p:cNvSpPr>
            <a:spLocks noGrp="1"/>
          </p:cNvSpPr>
          <p:nvPr>
            <p:ph sz="quarter" idx="4"/>
          </p:nvPr>
        </p:nvSpPr>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5"/>
          </p:nvPr>
        </p:nvSpPr>
        <p:spPr/>
        <p:txBody>
          <a:bodyPr/>
          <a:lstStyle/>
          <a:p>
            <a:fld id="{C49B3B12-928A-4111-8F46-E81AFDEFF562}" type="datetimeFigureOut">
              <a:rPr lang="en-US" smtClean="0"/>
              <a:t>5/15/2022</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封面">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8041"/>
            <a:ext cx="12213235" cy="6860690"/>
          </a:xfrm>
          <a:prstGeom prst="rect">
            <a:avLst/>
          </a:prstGeom>
        </p:spPr>
      </p:pic>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58518" y="404664"/>
            <a:ext cx="3158518" cy="1836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repeatCount="indefinite" fill="remove" nodeType="withEffect">
                                  <p:stCondLst>
                                    <p:cond delay="0"/>
                                  </p:stCondLst>
                                  <p:childTnLst>
                                    <p:animMotion origin="layout" path="M 0.02415 0.09456 L 1.2911 -0.20995" pathEditMode="relative" rAng="0" ptsTypes="AA">
                                      <p:cBhvr>
                                        <p:cTn id="6" dur="5000" fill="hold"/>
                                        <p:tgtEl>
                                          <p:spTgt spid="4"/>
                                        </p:tgtEl>
                                        <p:attrNameLst>
                                          <p:attrName>ppt_x</p:attrName>
                                          <p:attrName>ppt_y</p:attrName>
                                        </p:attrNameLst>
                                      </p:cBhvr>
                                      <p:rCtr x="633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
          </p:nvPr>
        </p:nvSpPr>
        <p:spPr/>
        <p:txBody>
          <a:bodyPr/>
          <a:lstStyle/>
          <a:p>
            <a:fld id="{30E5A8A7-0FF7-409B-AB90-E555CDFC089F}" type="datetimeFigureOut">
              <a:rPr lang="en-US" smtClean="0"/>
              <a:t>5/15/2022</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2" name="Date Placeholder 1"/>
          <p:cNvSpPr>
            <a:spLocks noGrp="1"/>
          </p:cNvSpPr>
          <p:nvPr>
            <p:ph type="dt" sz="half"/>
          </p:nvPr>
        </p:nvSpPr>
        <p:spPr/>
        <p:txBody>
          <a:bodyPr/>
          <a:lstStyle/>
          <a:p>
            <a:fld id="{80376900-0810-4CB3-A390-D5E6A630DBEE}" type="datetimeFigureOut">
              <a:rPr lang="en-US" smtClean="0"/>
              <a:t>5/15/2022</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p:txBody>
          <a:bodyPr anchor="b"/>
          <a:lstStyle>
            <a:lvl1pPr algn="l">
              <a:defRPr sz="1000" b="1"/>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1600"/>
            </a:lvl1pPr>
            <a:lvl2pPr>
              <a:defRPr sz="1400"/>
            </a:lvl2pPr>
            <a:lvl3pPr>
              <a:defRPr sz="1200"/>
            </a:lvl3pPr>
            <a:lvl4pPr>
              <a:defRPr sz="1000"/>
            </a:lvl4pPr>
            <a:lvl5pPr>
              <a:defRPr sz="1000"/>
            </a:lvl5pPr>
            <a:lvl6pPr>
              <a:defRPr sz="1000"/>
            </a:lvl6pPr>
            <a:lvl7pPr>
              <a:defRPr sz="1000"/>
            </a:lvl7pPr>
            <a:lvl8pPr>
              <a:defRPr sz="1000"/>
            </a:lvl8pPr>
            <a:lvl9pPr>
              <a:defRPr sz="1000"/>
            </a:lvl9p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r>
              <a:rPr lang="en-US" smtClean="0"/>
              <a:t>Click to edit Master text styles</a:t>
            </a:r>
          </a:p>
        </p:txBody>
      </p:sp>
      <p:sp>
        <p:nvSpPr>
          <p:cNvPr id="5" name="Date Placeholder 4"/>
          <p:cNvSpPr>
            <a:spLocks noGrp="1"/>
          </p:cNvSpPr>
          <p:nvPr>
            <p:ph type="dt" sz="half" idx="3"/>
          </p:nvPr>
        </p:nvSpPr>
        <p:spPr/>
        <p:txBody>
          <a:bodyPr/>
          <a:lstStyle/>
          <a:p>
            <a:fld id="{5CF44E94-D9D5-436F-8A9C-57A2ECF43BA0}" type="datetimeFigureOut">
              <a:rPr lang="en-US" smtClean="0"/>
              <a:t>5/15/2022</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p:txBody>
          <a:bodyPr anchor="b"/>
          <a:lstStyle>
            <a:lvl1pPr algn="l">
              <a:defRPr sz="1000" b="1"/>
            </a:lvl1pPr>
          </a:lstStyle>
          <a:p>
            <a:r>
              <a:rPr lang="en-US" smtClean="0"/>
              <a:t>Click to edit Master title style</a:t>
            </a:r>
            <a:endParaRPr lang="en-US"/>
          </a:p>
        </p:txBody>
      </p:sp>
      <p:sp>
        <p:nvSpPr>
          <p:cNvPr id="3" name="Picture Placeholder 2"/>
          <p:cNvSpPr>
            <a:spLocks noGrp="1"/>
          </p:cNvSpPr>
          <p:nvPr>
            <p:ph type="pic" idx="1"/>
          </p:nvPr>
        </p:nvSpPr>
        <p:spPr/>
        <p:txBody>
          <a:bodyPr/>
          <a:lstStyle>
            <a:lvl1pPr marL="0" indent="0">
              <a:buNone/>
              <a:defRPr sz="1600"/>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endParaRPr lang="en-US"/>
          </a:p>
        </p:txBody>
      </p:sp>
      <p:sp>
        <p:nvSpPr>
          <p:cNvPr id="4" name="Text Placeholder 3"/>
          <p:cNvSpPr>
            <a:spLocks noGrp="1"/>
          </p:cNvSpPr>
          <p:nvPr>
            <p:ph type="body" sz="half" idx="2"/>
          </p:nvPr>
        </p:nvSpPr>
        <p:spPr/>
        <p:txBody>
          <a:bodyPr/>
          <a:lstStyle>
            <a:lvl1pPr marL="0" indent="0">
              <a:buNone/>
              <a:defRPr sz="700"/>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r>
              <a:rPr lang="en-US" smtClean="0"/>
              <a:t>Click to edit Master text styles</a:t>
            </a:r>
          </a:p>
        </p:txBody>
      </p:sp>
      <p:sp>
        <p:nvSpPr>
          <p:cNvPr id="5" name="Date Placeholder 4"/>
          <p:cNvSpPr>
            <a:spLocks noGrp="1"/>
          </p:cNvSpPr>
          <p:nvPr>
            <p:ph type="dt" sz="half" idx="3"/>
          </p:nvPr>
        </p:nvSpPr>
        <p:spPr/>
        <p:txBody>
          <a:bodyPr/>
          <a:lstStyle/>
          <a:p>
            <a:fld id="{7FCE77A5-45AB-49A4-8E58-1736C548FED2}" type="datetimeFigureOut">
              <a:rPr lang="en-US" smtClean="0"/>
              <a:t>5/15/2022</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p:txBody>
          <a:bodyPr/>
          <a:lstStyle/>
          <a:p>
            <a:fld id="{00A73141-1314-4EF4-825A-002884201AEB}"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p:txBody>
          <a:bodyPr/>
          <a:lstStyle/>
          <a:p>
            <a:fld id="{D389F616-3431-4D58-B8BF-C6C9B57DCDEB}" type="datetimeFigureOut">
              <a:rPr lang="en-US" smtClean="0"/>
              <a:t>5/15/2022</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4542" y="1369448"/>
            <a:ext cx="1008191" cy="802973"/>
          </a:xfrm>
          <a:prstGeom prst="rect">
            <a:avLst/>
          </a:prstGeom>
        </p:spPr>
      </p:pic>
      <p:sp>
        <p:nvSpPr>
          <p:cNvPr id="10" name="任意多边形: 形状 9"/>
          <p:cNvSpPr/>
          <p:nvPr userDrawn="1"/>
        </p:nvSpPr>
        <p:spPr>
          <a:xfrm>
            <a:off x="4115121" y="3310128"/>
            <a:ext cx="4974725" cy="2020932"/>
          </a:xfrm>
          <a:custGeom>
            <a:gdLst>
              <a:gd name="connsiteX0" fmla="*/ 0 w 9948672"/>
              <a:gd name="connsiteY0" fmla="*/ 3401568 h 4041863"/>
              <a:gd name="connsiteX1" fmla="*/ 2633472 w 9948672"/>
              <a:gd name="connsiteY1" fmla="*/ 4041648 h 4041863"/>
              <a:gd name="connsiteX2" fmla="*/ 4937760 w 9948672"/>
              <a:gd name="connsiteY2" fmla="*/ 3456432 h 4041863"/>
              <a:gd name="connsiteX3" fmla="*/ 5157216 w 9948672"/>
              <a:gd name="connsiteY3" fmla="*/ 2176272 h 4041863"/>
              <a:gd name="connsiteX4" fmla="*/ 4059936 w 9948672"/>
              <a:gd name="connsiteY4" fmla="*/ 2578608 h 4041863"/>
              <a:gd name="connsiteX5" fmla="*/ 4846320 w 9948672"/>
              <a:gd name="connsiteY5" fmla="*/ 3438144 h 4041863"/>
              <a:gd name="connsiteX6" fmla="*/ 7680960 w 9948672"/>
              <a:gd name="connsiteY6" fmla="*/ 2761488 h 4041863"/>
              <a:gd name="connsiteX7" fmla="*/ 9948672 w 9948672"/>
              <a:gd name="connsiteY7" fmla="*/ 0 h 4041863"/>
              <a:gd name="connsiteX8" fmla="*/ 10113264 w 10113264"/>
              <a:gd name="connsiteY8" fmla="*/ 0 h 41881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8672" h="4041863">
                <a:moveTo>
                  <a:pt x="0" y="3401568"/>
                </a:moveTo>
                <a:cubicBezTo>
                  <a:pt x="905256" y="3717036"/>
                  <a:pt x="1810512" y="4032504"/>
                  <a:pt x="2633472" y="4041648"/>
                </a:cubicBezTo>
                <a:cubicBezTo>
                  <a:pt x="3456432" y="4050792"/>
                  <a:pt x="4517136" y="3767328"/>
                  <a:pt x="4937760" y="3456432"/>
                </a:cubicBezTo>
                <a:cubicBezTo>
                  <a:pt x="5358384" y="3145536"/>
                  <a:pt x="5687568" y="2779776"/>
                  <a:pt x="5157216" y="2176272"/>
                </a:cubicBezTo>
                <a:cubicBezTo>
                  <a:pt x="4626864" y="1755648"/>
                  <a:pt x="4111752" y="2368296"/>
                  <a:pt x="4059936" y="2578608"/>
                </a:cubicBezTo>
                <a:cubicBezTo>
                  <a:pt x="4008120" y="2788920"/>
                  <a:pt x="4242816" y="3407664"/>
                  <a:pt x="4846320" y="3438144"/>
                </a:cubicBezTo>
                <a:cubicBezTo>
                  <a:pt x="5449824" y="3468624"/>
                  <a:pt x="6272784" y="3523488"/>
                  <a:pt x="7680960" y="2761488"/>
                </a:cubicBezTo>
                <a:cubicBezTo>
                  <a:pt x="8558784" y="2164080"/>
                  <a:pt x="9409176" y="1447800"/>
                  <a:pt x="9948672" y="0"/>
                </a:cubicBezTo>
              </a:path>
            </a:pathLst>
          </a:custGeom>
          <a:noFill/>
          <a:ln w="25400">
            <a:solidFill>
              <a:schemeClr val="bg1">
                <a:alpha val="7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7820" y="4401108"/>
            <a:ext cx="1805298" cy="15481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accel="20000" autoRev="1" fill="hold" nodeType="withEffect">
                                  <p:stCondLst>
                                    <p:cond delay="0"/>
                                  </p:stCondLst>
                                  <p:childTnLst>
                                    <p:animMotion origin="layout" path="M -3.92018E-06 3.7037E-07 L 0.04975 -0.00035 C 0.0573 -0.00961 0.09018 -0.00914 0.09929 -0.07546 C 0.09298 -0.10775 0.08888 -0.11956 0.06589 -0.12373 C 0.03939 -0.10741 0.03939 -0.06863 0.04525 -0.05035 C 0.08419 0.01887 0.13419 -0.03137 0.16974 -0.05301" pathEditMode="relative" rAng="0" ptsTypes="AAAAAA">
                                      <p:cBhvr>
                                        <p:cTn id="6" dur="5000" fill="hold"/>
                                        <p:tgtEl>
                                          <p:spTgt spid="8"/>
                                        </p:tgtEl>
                                        <p:attrNameLst>
                                          <p:attrName>ppt_x</p:attrName>
                                          <p:attrName>ppt_y</p:attrName>
                                        </p:attrNameLst>
                                      </p:cBhvr>
                                      <p:rCtr x="8484" y="-6192"/>
                                    </p:animMotion>
                                  </p:childTnLst>
                                </p:cTn>
                              </p:par>
                              <p:par>
                                <p:cTn id="7" presetID="42" presetClass="path" presetSubtype="0" repeatCount="indefinite" autoRev="1" fill="hold" nodeType="withEffect">
                                  <p:stCondLst>
                                    <p:cond delay="0"/>
                                  </p:stCondLst>
                                  <p:childTnLst>
                                    <p:animMotion origin="layout" path="M -7.14239E-07 2.40741E-06 L -7.14239E-07 -0.02072" pathEditMode="relative" rAng="0" ptsTypes="AA">
                                      <p:cBhvr>
                                        <p:cTn id="8" dur="2000" fill="hold"/>
                                        <p:tgtEl>
                                          <p:spTgt spid="9"/>
                                        </p:tgtEl>
                                        <p:attrNameLst>
                                          <p:attrName>ppt_x</p:attrName>
                                          <p:attrName>ppt_y</p:attrName>
                                        </p:attrNameLst>
                                      </p:cBhvr>
                                      <p:rCtr x="0"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封面">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8041"/>
            <a:ext cx="12213235" cy="6860690"/>
          </a:xfrm>
          <a:prstGeom prst="rect">
            <a:avLst/>
          </a:prstGeom>
        </p:spPr>
      </p:pic>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58518" y="404664"/>
            <a:ext cx="3158518" cy="1836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repeatCount="indefinite" fill="remove" nodeType="withEffect">
                                  <p:stCondLst>
                                    <p:cond delay="0"/>
                                  </p:stCondLst>
                                  <p:childTnLst>
                                    <p:animMotion origin="layout" path="M 0.02415 0.09456 L 1.2911 -0.20995" pathEditMode="relative" rAng="0" ptsTypes="AA">
                                      <p:cBhvr>
                                        <p:cTn id="6" dur="5000" fill="hold"/>
                                        <p:tgtEl>
                                          <p:spTgt spid="4"/>
                                        </p:tgtEl>
                                        <p:attrNameLst>
                                          <p:attrName>ppt_x</p:attrName>
                                          <p:attrName>ppt_y</p:attrName>
                                        </p:attrNameLst>
                                      </p:cBhvr>
                                      <p:rCtr x="633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7412" y="908720"/>
            <a:ext cx="1349698" cy="1296144"/>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4441" y="-27384"/>
            <a:ext cx="1936888" cy="18448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repeatCount="indefinite" autoRev="1" fill="hold" nodeType="withEffect">
                                  <p:stCondLst>
                                    <p:cond delay="0"/>
                                  </p:stCondLst>
                                  <p:childTnLst>
                                    <p:animMotion origin="layout" path="M -2.72804E-06 2.40741E-06 L -0.03171 0.03148" pathEditMode="relative" rAng="0" ptsTypes="AA">
                                      <p:cBhvr>
                                        <p:cTn id="6" dur="2000" fill="hold"/>
                                        <p:tgtEl>
                                          <p:spTgt spid="11"/>
                                        </p:tgtEl>
                                        <p:attrNameLst>
                                          <p:attrName>ppt_x</p:attrName>
                                          <p:attrName>ppt_y</p:attrName>
                                        </p:attrNameLst>
                                      </p:cBhvr>
                                      <p:rCtr x="-1589" y="1574"/>
                                    </p:animMotion>
                                  </p:childTnLst>
                                </p:cTn>
                              </p:par>
                              <p:par>
                                <p:cTn id="7" presetID="8" presetClass="emph" presetSubtype="0" repeatCount="indefinite" autoRev="1" fill="hold" nodeType="withEffect">
                                  <p:stCondLst>
                                    <p:cond delay="0"/>
                                  </p:stCondLst>
                                  <p:childTnLst>
                                    <p:animRot by="-1200000">
                                      <p:cBhvr>
                                        <p:cTn id="8"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7412" y="908720"/>
            <a:ext cx="1349698" cy="1296144"/>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4441" y="-27384"/>
            <a:ext cx="1936888" cy="18448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repeatCount="indefinite" autoRev="1" fill="hold" nodeType="withEffect">
                                  <p:stCondLst>
                                    <p:cond delay="0"/>
                                  </p:stCondLst>
                                  <p:childTnLst>
                                    <p:animMotion origin="layout" path="M -2.72804E-06 2.40741E-06 L -0.03171 0.03148" pathEditMode="relative" rAng="0" ptsTypes="AA">
                                      <p:cBhvr>
                                        <p:cTn id="6" dur="2000" fill="hold"/>
                                        <p:tgtEl>
                                          <p:spTgt spid="11"/>
                                        </p:tgtEl>
                                        <p:attrNameLst>
                                          <p:attrName>ppt_x</p:attrName>
                                          <p:attrName>ppt_y</p:attrName>
                                        </p:attrNameLst>
                                      </p:cBhvr>
                                      <p:rCtr x="-1589" y="1574"/>
                                    </p:animMotion>
                                  </p:childTnLst>
                                </p:cTn>
                              </p:par>
                              <p:par>
                                <p:cTn id="7" presetID="8" presetClass="emph" presetSubtype="0" repeatCount="indefinite" autoRev="1" fill="hold" nodeType="withEffect">
                                  <p:stCondLst>
                                    <p:cond delay="0"/>
                                  </p:stCondLst>
                                  <p:childTnLst>
                                    <p:animRot by="-1200000">
                                      <p:cBhvr>
                                        <p:cTn id="8"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知识回顾">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r="385"/>
          <a:stretch>
            <a:fillRect/>
          </a:stretch>
        </p:blipFill>
        <p:spPr>
          <a:xfrm>
            <a:off x="1" y="0"/>
            <a:ext cx="12192159" cy="6859535"/>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996" y="548680"/>
            <a:ext cx="1620307" cy="1296144"/>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31575" y="3877426"/>
            <a:ext cx="3392828" cy="24678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1.30738E-06 -1.2963E-06 C 0.01765 -1.2963E-06 0.03203 0.0059 0.03203 0.0132 C 0.03203 0.02037 0.01765 0.02639 -1.30738E-06 0.02639 C -0.01764 0.02639 -0.03197 0.02037 -0.03197 0.0132 C -0.03197 0.0059 -0.01764 -1.2963E-06 -1.30738E-06 -1.2963E-06 Z" pathEditMode="relative" rAng="0" ptsTypes="AAAAA">
                                      <p:cBhvr>
                                        <p:cTn id="6" dur="5000" fill="hold"/>
                                        <p:tgtEl>
                                          <p:spTgt spid="9"/>
                                        </p:tgtEl>
                                        <p:attrNameLst>
                                          <p:attrName>ppt_x</p:attrName>
                                          <p:attrName>ppt_y</p:attrName>
                                        </p:attrNameLst>
                                      </p:cBhvr>
                                      <p:rCtr x="0" y="1319"/>
                                    </p:animMotion>
                                  </p:childTnLst>
                                </p:cTn>
                              </p:par>
                              <p:par>
                                <p:cTn id="7" presetID="63" presetClass="path" presetSubtype="0" repeatCount="indefinite" autoRev="1" fill="hold" nodeType="withEffect">
                                  <p:stCondLst>
                                    <p:cond delay="0"/>
                                  </p:stCondLst>
                                  <p:childTnLst>
                                    <p:animMotion origin="layout" path="M -2.99499E-07 -4.62963E-06 L -0.00033 -0.01423" pathEditMode="relative" rAng="0" ptsTypes="AA">
                                      <p:cBhvr>
                                        <p:cTn id="8" dur="2000" fill="hold"/>
                                        <p:tgtEl>
                                          <p:spTgt spid="10"/>
                                        </p:tgtEl>
                                        <p:attrNameLst>
                                          <p:attrName>ppt_x</p:attrName>
                                          <p:attrName>ppt_y</p:attrName>
                                        </p:attrNameLst>
                                      </p:cBhvr>
                                      <p:rCtr x="-20" y="-7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sp>
        <p:nvSpPr>
          <p:cNvPr id="9" name="椭圆 8"/>
          <p:cNvSpPr/>
          <p:nvPr userDrawn="1"/>
        </p:nvSpPr>
        <p:spPr>
          <a:xfrm>
            <a:off x="9192665" y="3212976"/>
            <a:ext cx="2664504" cy="2664296"/>
          </a:xfrm>
          <a:prstGeom prst="ellipse">
            <a:avLst/>
          </a:prstGeom>
          <a:solidFill>
            <a:srgbClr val="FF6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grpSp>
        <p:nvGrpSpPr>
          <p:cNvPr id="15" name="组合 14"/>
          <p:cNvGrpSpPr/>
          <p:nvPr userDrawn="1"/>
        </p:nvGrpSpPr>
        <p:grpSpPr>
          <a:xfrm>
            <a:off x="9271525" y="3212976"/>
            <a:ext cx="5178135" cy="2664296"/>
            <a:chOff x="9022854" y="3761656"/>
            <a:chExt cx="10355461" cy="5328592"/>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022854" y="3761656"/>
              <a:ext cx="5351364" cy="5328592"/>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4026952" y="3761656"/>
              <a:ext cx="5351364" cy="5328592"/>
            </a:xfrm>
            <a:prstGeom prst="rect">
              <a:avLst/>
            </a:prstGeom>
          </p:spPr>
        </p:pic>
      </p:grpSp>
      <p:pic>
        <p:nvPicPr>
          <p:cNvPr id="8" name="图片 7"/>
          <p:cNvPicPr>
            <a:picLocks noChangeAspect="1"/>
          </p:cNvPicPr>
          <p:nvPr userDrawn="1"/>
        </p:nvPicPr>
        <p:blipFill>
          <a:blip r:embed="rId2">
            <a:clrChange>
              <a:clrFrom>
                <a:srgbClr val="FF676E"/>
              </a:clrFrom>
              <a:clrTo>
                <a:srgbClr val="FF676E">
                  <a:alpha val="0"/>
                </a:srgbClr>
              </a:clrTo>
            </a:clrChange>
            <a:extLst>
              <a:ext uri="{28A0092B-C50C-407E-A947-70E740481C1C}">
                <a14:useLocalDpi xmlns:a14="http://schemas.microsoft.com/office/drawing/2010/main" val="0"/>
              </a:ext>
            </a:extLst>
          </a:blip>
          <a:stretch>
            <a:fillRect/>
          </a:stretch>
        </p:blipFill>
        <p:spPr>
          <a:xfrm>
            <a:off x="-1" y="-2269"/>
            <a:ext cx="12192160" cy="6860269"/>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420" y="-423428"/>
            <a:ext cx="4157810" cy="30243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repeatCount="indefinite" fill="remove" nodeType="withEffect">
                                  <p:stCondLst>
                                    <p:cond delay="0"/>
                                  </p:stCondLst>
                                  <p:childTnLst>
                                    <p:animMotion origin="layout" path="M -4.6865E-06 -1.48148E-06 L -0.20405 -1.48148E-06" pathEditMode="relative" rAng="0" ptsTypes="AA">
                                      <p:cBhvr>
                                        <p:cTn id="6" dur="5000" fill="hold"/>
                                        <p:tgtEl>
                                          <p:spTgt spid="15"/>
                                        </p:tgtEl>
                                        <p:attrNameLst>
                                          <p:attrName>ppt_x</p:attrName>
                                          <p:attrName>ppt_y</p:attrName>
                                        </p:attrNameLst>
                                      </p:cBhvr>
                                      <p:rCtr x="-10202" y="0"/>
                                    </p:animMotion>
                                  </p:childTnLst>
                                </p:cTn>
                              </p:par>
                              <p:par>
                                <p:cTn id="7" presetID="42" presetClass="path" presetSubtype="0" repeatCount="indefinite" autoRev="1" fill="hold" nodeType="withEffect">
                                  <p:stCondLst>
                                    <p:cond delay="0"/>
                                  </p:stCondLst>
                                  <p:childTnLst>
                                    <p:animMotion origin="layout" path="M -2.22345E-06 3.7037E-06 L -0.00508 0.01574" pathEditMode="relative" rAng="0" ptsTypes="AA">
                                      <p:cBhvr>
                                        <p:cTn id="8" dur="2000" fill="hold"/>
                                        <p:tgtEl>
                                          <p:spTgt spid="16"/>
                                        </p:tgtEl>
                                        <p:attrNameLst>
                                          <p:attrName>ppt_x</p:attrName>
                                          <p:attrName>ppt_y</p:attrName>
                                        </p:attrNameLst>
                                      </p:cBhvr>
                                      <p:rCtr x="-254"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课堂练习">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89301"/>
          </a:xfrm>
          <a:prstGeom prst="rect">
            <a:avLst/>
          </a:prstGeom>
        </p:spPr>
      </p:pic>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课堂练习">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r="90"/>
          <a:stretch>
            <a:fillRect/>
          </a:stretch>
        </p:blipFill>
        <p:spPr>
          <a:xfrm>
            <a:off x="-3682" y="0"/>
            <a:ext cx="12220919" cy="6861606"/>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982" y="1772816"/>
            <a:ext cx="900170" cy="85411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128" y="1376772"/>
            <a:ext cx="653147" cy="540060"/>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64678" y="344464"/>
            <a:ext cx="2401876" cy="2724496"/>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71608" y="4401108"/>
            <a:ext cx="2381296" cy="20522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6" dur="5000" fill="hold"/>
                                        <p:tgtEl>
                                          <p:spTgt spid="7"/>
                                        </p:tgtEl>
                                        <p:attrNameLst>
                                          <p:attrName>ppt_x</p:attrName>
                                          <p:attrName>ppt_y</p:attrName>
                                        </p:attrNameLst>
                                      </p:cBhvr>
                                      <p:rCtr x="0" y="2095"/>
                                    </p:animMotion>
                                  </p:childTnLst>
                                </p:cTn>
                              </p:par>
                              <p:par>
                                <p:cTn id="7"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8" dur="3000" fill="hold"/>
                                        <p:tgtEl>
                                          <p:spTgt spid="8"/>
                                        </p:tgtEl>
                                        <p:attrNameLst>
                                          <p:attrName>ppt_x</p:attrName>
                                          <p:attrName>ppt_y</p:attrName>
                                        </p:attrNameLst>
                                      </p:cBhvr>
                                      <p:rCtr x="0" y="2095"/>
                                    </p:animMotion>
                                  </p:childTnLst>
                                </p:cTn>
                              </p:par>
                              <p:par>
                                <p:cTn id="9" presetID="8" presetClass="emph" presetSubtype="0" repeatCount="indefinite" autoRev="1" fill="hold" nodeType="withEffect">
                                  <p:stCondLst>
                                    <p:cond delay="0"/>
                                  </p:stCondLst>
                                  <p:childTnLst>
                                    <p:animRot by="300000">
                                      <p:cBhvr>
                                        <p:cTn id="10" dur="5000" fill="hold"/>
                                        <p:tgtEl>
                                          <p:spTgt spid="9"/>
                                        </p:tgtEl>
                                        <p:attrNameLst>
                                          <p:attrName>r</p:attrName>
                                        </p:attrNameLst>
                                      </p:cBhvr>
                                    </p:animRot>
                                  </p:childTnLst>
                                </p:cTn>
                              </p:par>
                              <p:par>
                                <p:cTn id="11" presetID="42" presetClass="path" presetSubtype="0" repeatCount="indefinite" autoRev="1" fill="hold" nodeType="withEffect">
                                  <p:stCondLst>
                                    <p:cond delay="0"/>
                                  </p:stCondLst>
                                  <p:childTnLst>
                                    <p:animMotion origin="layout" path="M -4.87532E-06 5.55556E-07 L 0.00613 -0.00787" pathEditMode="relative" rAng="0" ptsTypes="AA">
                                      <p:cBhvr>
                                        <p:cTn id="12" dur="2000" fill="hold"/>
                                        <p:tgtEl>
                                          <p:spTgt spid="10"/>
                                        </p:tgtEl>
                                        <p:attrNameLst>
                                          <p:attrName>ppt_x</p:attrName>
                                          <p:attrName>ppt_y</p:attrName>
                                        </p:attrNameLst>
                                      </p:cBhvr>
                                      <p:rCtr x="306"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课堂练习">
    <p:bg>
      <p:bgPr>
        <a:solidFill>
          <a:srgbClr val="DCF6FF"/>
        </a:solidFill>
        <a:effectLst/>
      </p:bgPr>
    </p:bg>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660754" y="5409220"/>
            <a:ext cx="2531405" cy="1473651"/>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0753" y="5409220"/>
            <a:ext cx="2531405" cy="1473651"/>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883" y="5997463"/>
            <a:ext cx="962100" cy="923925"/>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96760" y="5370281"/>
            <a:ext cx="2495398" cy="1509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4" presetClass="path" presetSubtype="0" repeatCount="indefinite" autoRev="1" fill="hold" nodeType="withEffect">
                                  <p:stCondLst>
                                    <p:cond delay="0"/>
                                  </p:stCondLst>
                                  <p:childTnLst>
                                    <p:animMotion origin="layout" path="M -2.09324E-06 -5.55556E-07 L -2.09324E-06 -0.03391" pathEditMode="relative" rAng="0" ptsTypes="AA">
                                      <p:cBhvr>
                                        <p:cTn id="6" dur="3000" fill="hold"/>
                                        <p:tgtEl>
                                          <p:spTgt spid="8"/>
                                        </p:tgtEl>
                                        <p:attrNameLst>
                                          <p:attrName>ppt_x</p:attrName>
                                          <p:attrName>ppt_y</p:attrName>
                                        </p:attrNameLst>
                                      </p:cBhvr>
                                      <p:rCtr x="0" y="-1701"/>
                                    </p:animMotion>
                                  </p:childTnLst>
                                </p:cTn>
                              </p:par>
                              <p:par>
                                <p:cTn id="7" presetID="8" presetClass="emph" presetSubtype="0" repeatCount="indefinite" autoRev="1" fill="hold" nodeType="withEffect">
                                  <p:stCondLst>
                                    <p:cond delay="0"/>
                                  </p:stCondLst>
                                  <p:childTnLst>
                                    <p:animRot by="120000">
                                      <p:cBhvr>
                                        <p:cTn id="8" dur="1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2" name="图片 1" descr="E:\1-2020工作文件\5-AI课件模板 DEMO\17-【小道德与法治-剪纸风】模板设计-低龄\纯色.png纯色"/>
          <p:cNvPicPr>
            <a:picLocks noChangeAspect="1"/>
          </p:cNvPicPr>
          <p:nvPr userDrawn="1"/>
        </p:nvPicPr>
        <p:blipFill>
          <a:blip r:embed="rId1"/>
          <a:stretch>
            <a:fillRect/>
          </a:stretch>
        </p:blipFill>
        <p:spPr>
          <a:xfrm>
            <a:off x="-159" y="0"/>
            <a:ext cx="12192953" cy="6858000"/>
          </a:xfrm>
          <a:prstGeom prst="rect">
            <a:avLst/>
          </a:prstGeom>
        </p:spPr>
      </p:pic>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4542" y="1369448"/>
            <a:ext cx="1008191" cy="802973"/>
          </a:xfrm>
          <a:prstGeom prst="rect">
            <a:avLst/>
          </a:prstGeom>
        </p:spPr>
      </p:pic>
      <p:sp>
        <p:nvSpPr>
          <p:cNvPr id="10" name="任意多边形: 形状 9"/>
          <p:cNvSpPr/>
          <p:nvPr userDrawn="1"/>
        </p:nvSpPr>
        <p:spPr>
          <a:xfrm>
            <a:off x="4115121" y="3310128"/>
            <a:ext cx="4974725" cy="2020932"/>
          </a:xfrm>
          <a:custGeom>
            <a:gdLst>
              <a:gd name="connsiteX0" fmla="*/ 0 w 9948672"/>
              <a:gd name="connsiteY0" fmla="*/ 3401568 h 4041863"/>
              <a:gd name="connsiteX1" fmla="*/ 2633472 w 9948672"/>
              <a:gd name="connsiteY1" fmla="*/ 4041648 h 4041863"/>
              <a:gd name="connsiteX2" fmla="*/ 4937760 w 9948672"/>
              <a:gd name="connsiteY2" fmla="*/ 3456432 h 4041863"/>
              <a:gd name="connsiteX3" fmla="*/ 5157216 w 9948672"/>
              <a:gd name="connsiteY3" fmla="*/ 2176272 h 4041863"/>
              <a:gd name="connsiteX4" fmla="*/ 4059936 w 9948672"/>
              <a:gd name="connsiteY4" fmla="*/ 2578608 h 4041863"/>
              <a:gd name="connsiteX5" fmla="*/ 4846320 w 9948672"/>
              <a:gd name="connsiteY5" fmla="*/ 3438144 h 4041863"/>
              <a:gd name="connsiteX6" fmla="*/ 7680960 w 9948672"/>
              <a:gd name="connsiteY6" fmla="*/ 2761488 h 4041863"/>
              <a:gd name="connsiteX7" fmla="*/ 9948672 w 9948672"/>
              <a:gd name="connsiteY7" fmla="*/ 0 h 4041863"/>
              <a:gd name="connsiteX8" fmla="*/ 10113264 w 10113264"/>
              <a:gd name="connsiteY8" fmla="*/ 0 h 418810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48672" h="4041863">
                <a:moveTo>
                  <a:pt x="0" y="3401568"/>
                </a:moveTo>
                <a:cubicBezTo>
                  <a:pt x="905256" y="3717036"/>
                  <a:pt x="1810512" y="4032504"/>
                  <a:pt x="2633472" y="4041648"/>
                </a:cubicBezTo>
                <a:cubicBezTo>
                  <a:pt x="3456432" y="4050792"/>
                  <a:pt x="4517136" y="3767328"/>
                  <a:pt x="4937760" y="3456432"/>
                </a:cubicBezTo>
                <a:cubicBezTo>
                  <a:pt x="5358384" y="3145536"/>
                  <a:pt x="5687568" y="2779776"/>
                  <a:pt x="5157216" y="2176272"/>
                </a:cubicBezTo>
                <a:cubicBezTo>
                  <a:pt x="4626864" y="1755648"/>
                  <a:pt x="4111752" y="2368296"/>
                  <a:pt x="4059936" y="2578608"/>
                </a:cubicBezTo>
                <a:cubicBezTo>
                  <a:pt x="4008120" y="2788920"/>
                  <a:pt x="4242816" y="3407664"/>
                  <a:pt x="4846320" y="3438144"/>
                </a:cubicBezTo>
                <a:cubicBezTo>
                  <a:pt x="5449824" y="3468624"/>
                  <a:pt x="6272784" y="3523488"/>
                  <a:pt x="7680960" y="2761488"/>
                </a:cubicBezTo>
                <a:cubicBezTo>
                  <a:pt x="8558784" y="2164080"/>
                  <a:pt x="9409176" y="1447800"/>
                  <a:pt x="9948672" y="0"/>
                </a:cubicBezTo>
              </a:path>
            </a:pathLst>
          </a:custGeom>
          <a:noFill/>
          <a:ln w="25400">
            <a:solidFill>
              <a:schemeClr val="bg1">
                <a:alpha val="7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7820" y="4401108"/>
            <a:ext cx="1805298" cy="15481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accel="20000" autoRev="1" fill="hold" nodeType="withEffect">
                                  <p:stCondLst>
                                    <p:cond delay="0"/>
                                  </p:stCondLst>
                                  <p:childTnLst>
                                    <p:animMotion origin="layout" path="M -3.92018E-06 3.7037E-07 L 0.04975 -0.00035 C 0.0573 -0.00961 0.09018 -0.00914 0.09929 -0.07546 C 0.09298 -0.10775 0.08888 -0.11956 0.06589 -0.12373 C 0.03939 -0.10741 0.03939 -0.06863 0.04525 -0.05035 C 0.08419 0.01887 0.13419 -0.03137 0.16974 -0.05301" pathEditMode="relative" rAng="0" ptsTypes="AAAAAA">
                                      <p:cBhvr>
                                        <p:cTn id="6" dur="5000" fill="hold"/>
                                        <p:tgtEl>
                                          <p:spTgt spid="8"/>
                                        </p:tgtEl>
                                        <p:attrNameLst>
                                          <p:attrName>ppt_x</p:attrName>
                                          <p:attrName>ppt_y</p:attrName>
                                        </p:attrNameLst>
                                      </p:cBhvr>
                                      <p:rCtr x="8484" y="-6192"/>
                                    </p:animMotion>
                                  </p:childTnLst>
                                </p:cTn>
                              </p:par>
                              <p:par>
                                <p:cTn id="7" presetID="42" presetClass="path" presetSubtype="0" repeatCount="indefinite" autoRev="1" fill="hold" nodeType="withEffect">
                                  <p:stCondLst>
                                    <p:cond delay="0"/>
                                  </p:stCondLst>
                                  <p:childTnLst>
                                    <p:animMotion origin="layout" path="M -7.14239E-07 2.40741E-06 L -7.14239E-07 -0.02072" pathEditMode="relative" rAng="0" ptsTypes="AA">
                                      <p:cBhvr>
                                        <p:cTn id="8" dur="2000" fill="hold"/>
                                        <p:tgtEl>
                                          <p:spTgt spid="9"/>
                                        </p:tgtEl>
                                        <p:attrNameLst>
                                          <p:attrName>ppt_x</p:attrName>
                                          <p:attrName>ppt_y</p:attrName>
                                        </p:attrNameLst>
                                      </p:cBhvr>
                                      <p:rCtr x="0" y="-1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知识回顾">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r="385"/>
          <a:stretch>
            <a:fillRect/>
          </a:stretch>
        </p:blipFill>
        <p:spPr>
          <a:xfrm>
            <a:off x="1" y="0"/>
            <a:ext cx="12192159" cy="6859535"/>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996" y="548680"/>
            <a:ext cx="1620307" cy="1296144"/>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31575" y="3877426"/>
            <a:ext cx="3392828" cy="24678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1.30738E-06 -1.2963E-06 C 0.01765 -1.2963E-06 0.03203 0.0059 0.03203 0.0132 C 0.03203 0.02037 0.01765 0.02639 -1.30738E-06 0.02639 C -0.01764 0.02639 -0.03197 0.02037 -0.03197 0.0132 C -0.03197 0.0059 -0.01764 -1.2963E-06 -1.30738E-06 -1.2963E-06 Z" pathEditMode="relative" rAng="0" ptsTypes="AAAAA">
                                      <p:cBhvr>
                                        <p:cTn id="6" dur="5000" fill="hold"/>
                                        <p:tgtEl>
                                          <p:spTgt spid="9"/>
                                        </p:tgtEl>
                                        <p:attrNameLst>
                                          <p:attrName>ppt_x</p:attrName>
                                          <p:attrName>ppt_y</p:attrName>
                                        </p:attrNameLst>
                                      </p:cBhvr>
                                      <p:rCtr x="0" y="1319"/>
                                    </p:animMotion>
                                  </p:childTnLst>
                                </p:cTn>
                              </p:par>
                              <p:par>
                                <p:cTn id="7" presetID="63" presetClass="path" presetSubtype="0" repeatCount="indefinite" autoRev="1" fill="hold" nodeType="withEffect">
                                  <p:stCondLst>
                                    <p:cond delay="0"/>
                                  </p:stCondLst>
                                  <p:childTnLst>
                                    <p:animMotion origin="layout" path="M -2.99499E-07 -4.62963E-06 L -0.00033 -0.01423" pathEditMode="relative" rAng="0" ptsTypes="AA">
                                      <p:cBhvr>
                                        <p:cTn id="8" dur="2000" fill="hold"/>
                                        <p:tgtEl>
                                          <p:spTgt spid="10"/>
                                        </p:tgtEl>
                                        <p:attrNameLst>
                                          <p:attrName>ppt_x</p:attrName>
                                          <p:attrName>ppt_y</p:attrName>
                                        </p:attrNameLst>
                                      </p:cBhvr>
                                      <p:rCtr x="-20" y="-7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封面">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8041"/>
            <a:ext cx="12213235" cy="6860690"/>
          </a:xfrm>
          <a:prstGeom prst="rect">
            <a:avLst/>
          </a:prstGeom>
        </p:spPr>
      </p:pic>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58518" y="404664"/>
            <a:ext cx="3158518" cy="1836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repeatCount="indefinite" fill="remove" nodeType="withEffect">
                                  <p:stCondLst>
                                    <p:cond delay="0"/>
                                  </p:stCondLst>
                                  <p:childTnLst>
                                    <p:animMotion origin="layout" path="M 0.02415 0.09456 L 1.2911 -0.20995" pathEditMode="relative" rAng="0" ptsTypes="AA">
                                      <p:cBhvr>
                                        <p:cTn id="6" dur="5000" fill="hold"/>
                                        <p:tgtEl>
                                          <p:spTgt spid="4"/>
                                        </p:tgtEl>
                                        <p:attrNameLst>
                                          <p:attrName>ppt_x</p:attrName>
                                          <p:attrName>ppt_y</p:attrName>
                                        </p:attrNameLst>
                                      </p:cBhvr>
                                      <p:rCtr x="63344" y="-1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封面">
    <p:spTree>
      <p:nvGrpSpPr>
        <p:cNvPr id="1" name=""/>
        <p:cNvGrpSpPr/>
        <p:nvPr/>
      </p:nvGrpSpPr>
      <p:grpSpPr>
        <a:xfrm>
          <a:off x="0" y="0"/>
          <a:ext cx="0" cy="0"/>
        </a:xfrm>
      </p:grpSpPr>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70253"/>
          </a:xfrm>
          <a:prstGeom prst="rect">
            <a:avLst/>
          </a:prstGeom>
        </p:spPr>
      </p:pic>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7412" y="908720"/>
            <a:ext cx="1349698" cy="1296144"/>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4441" y="-27384"/>
            <a:ext cx="1936888" cy="184482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repeatCount="indefinite" autoRev="1" fill="hold" nodeType="withEffect">
                                  <p:stCondLst>
                                    <p:cond delay="0"/>
                                  </p:stCondLst>
                                  <p:childTnLst>
                                    <p:animMotion origin="layout" path="M -2.72804E-06 2.40741E-06 L -0.03171 0.03148" pathEditMode="relative" rAng="0" ptsTypes="AA">
                                      <p:cBhvr>
                                        <p:cTn id="6" dur="2000" fill="hold"/>
                                        <p:tgtEl>
                                          <p:spTgt spid="11"/>
                                        </p:tgtEl>
                                        <p:attrNameLst>
                                          <p:attrName>ppt_x</p:attrName>
                                          <p:attrName>ppt_y</p:attrName>
                                        </p:attrNameLst>
                                      </p:cBhvr>
                                      <p:rCtr x="-1589" y="1574"/>
                                    </p:animMotion>
                                  </p:childTnLst>
                                </p:cTn>
                              </p:par>
                              <p:par>
                                <p:cTn id="7" presetID="8" presetClass="emph" presetSubtype="0" repeatCount="indefinite" autoRev="1" fill="hold" nodeType="withEffect">
                                  <p:stCondLst>
                                    <p:cond delay="0"/>
                                  </p:stCondLst>
                                  <p:childTnLst>
                                    <p:animRot by="-1200000">
                                      <p:cBhvr>
                                        <p:cTn id="8"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知识回顾">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rcRect r="385"/>
          <a:stretch>
            <a:fillRect/>
          </a:stretch>
        </p:blipFill>
        <p:spPr>
          <a:xfrm>
            <a:off x="1" y="0"/>
            <a:ext cx="12192159" cy="6859535"/>
          </a:xfrm>
          <a:prstGeom prst="rect">
            <a:avLst/>
          </a:prstGeom>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996" y="548680"/>
            <a:ext cx="1620307" cy="1296144"/>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31575" y="3877426"/>
            <a:ext cx="3392828" cy="24678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1.30738E-06 -1.2963E-06 C 0.01765 -1.2963E-06 0.03203 0.0059 0.03203 0.0132 C 0.03203 0.02037 0.01765 0.02639 -1.30738E-06 0.02639 C -0.01764 0.02639 -0.03197 0.02037 -0.03197 0.0132 C -0.03197 0.0059 -0.01764 -1.2963E-06 -1.30738E-06 -1.2963E-06 Z" pathEditMode="relative" rAng="0" ptsTypes="AAAAA">
                                      <p:cBhvr>
                                        <p:cTn id="6" dur="5000" fill="hold"/>
                                        <p:tgtEl>
                                          <p:spTgt spid="9"/>
                                        </p:tgtEl>
                                        <p:attrNameLst>
                                          <p:attrName>ppt_x</p:attrName>
                                          <p:attrName>ppt_y</p:attrName>
                                        </p:attrNameLst>
                                      </p:cBhvr>
                                      <p:rCtr x="0" y="1319"/>
                                    </p:animMotion>
                                  </p:childTnLst>
                                </p:cTn>
                              </p:par>
                              <p:par>
                                <p:cTn id="7" presetID="63" presetClass="path" presetSubtype="0" repeatCount="indefinite" autoRev="1" fill="hold" nodeType="withEffect">
                                  <p:stCondLst>
                                    <p:cond delay="0"/>
                                  </p:stCondLst>
                                  <p:childTnLst>
                                    <p:animMotion origin="layout" path="M -2.99499E-07 -4.62963E-06 L -0.00033 -0.01423" pathEditMode="relative" rAng="0" ptsTypes="AA">
                                      <p:cBhvr>
                                        <p:cTn id="8" dur="2000" fill="hold"/>
                                        <p:tgtEl>
                                          <p:spTgt spid="10"/>
                                        </p:tgtEl>
                                        <p:attrNameLst>
                                          <p:attrName>ppt_x</p:attrName>
                                          <p:attrName>ppt_y</p:attrName>
                                        </p:attrNameLst>
                                      </p:cBhvr>
                                      <p:rCtr x="-20" y="-7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sp>
        <p:nvSpPr>
          <p:cNvPr id="9" name="椭圆 8"/>
          <p:cNvSpPr/>
          <p:nvPr userDrawn="1"/>
        </p:nvSpPr>
        <p:spPr>
          <a:xfrm>
            <a:off x="9192665" y="3212976"/>
            <a:ext cx="2664504" cy="2664296"/>
          </a:xfrm>
          <a:prstGeom prst="ellipse">
            <a:avLst/>
          </a:prstGeom>
          <a:solidFill>
            <a:srgbClr val="FF6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grpSp>
        <p:nvGrpSpPr>
          <p:cNvPr id="15" name="组合 14"/>
          <p:cNvGrpSpPr/>
          <p:nvPr userDrawn="1"/>
        </p:nvGrpSpPr>
        <p:grpSpPr>
          <a:xfrm>
            <a:off x="9271525" y="3212976"/>
            <a:ext cx="5178135" cy="2664296"/>
            <a:chOff x="9022854" y="3761656"/>
            <a:chExt cx="10355461" cy="5328592"/>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022854" y="3761656"/>
              <a:ext cx="5351364" cy="5328592"/>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4026952" y="3761656"/>
              <a:ext cx="5351364" cy="5328592"/>
            </a:xfrm>
            <a:prstGeom prst="rect">
              <a:avLst/>
            </a:prstGeom>
          </p:spPr>
        </p:pic>
      </p:grpSp>
      <p:pic>
        <p:nvPicPr>
          <p:cNvPr id="8" name="图片 7"/>
          <p:cNvPicPr>
            <a:picLocks noChangeAspect="1"/>
          </p:cNvPicPr>
          <p:nvPr userDrawn="1"/>
        </p:nvPicPr>
        <p:blipFill>
          <a:blip r:embed="rId2">
            <a:clrChange>
              <a:clrFrom>
                <a:srgbClr val="FF676E"/>
              </a:clrFrom>
              <a:clrTo>
                <a:srgbClr val="FF676E">
                  <a:alpha val="0"/>
                </a:srgbClr>
              </a:clrTo>
            </a:clrChange>
            <a:extLst>
              <a:ext uri="{28A0092B-C50C-407E-A947-70E740481C1C}">
                <a14:useLocalDpi xmlns:a14="http://schemas.microsoft.com/office/drawing/2010/main" val="0"/>
              </a:ext>
            </a:extLst>
          </a:blip>
          <a:stretch>
            <a:fillRect/>
          </a:stretch>
        </p:blipFill>
        <p:spPr>
          <a:xfrm>
            <a:off x="-1" y="-2269"/>
            <a:ext cx="12192160" cy="6860269"/>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420" y="-423428"/>
            <a:ext cx="4157810" cy="30243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repeatCount="indefinite" fill="remove" nodeType="withEffect">
                                  <p:stCondLst>
                                    <p:cond delay="0"/>
                                  </p:stCondLst>
                                  <p:childTnLst>
                                    <p:animMotion origin="layout" path="M -4.6865E-06 -1.48148E-06 L -0.20405 -1.48148E-06" pathEditMode="relative" rAng="0" ptsTypes="AA">
                                      <p:cBhvr>
                                        <p:cTn id="6" dur="5000" fill="hold"/>
                                        <p:tgtEl>
                                          <p:spTgt spid="15"/>
                                        </p:tgtEl>
                                        <p:attrNameLst>
                                          <p:attrName>ppt_x</p:attrName>
                                          <p:attrName>ppt_y</p:attrName>
                                        </p:attrNameLst>
                                      </p:cBhvr>
                                      <p:rCtr x="-10202" y="0"/>
                                    </p:animMotion>
                                  </p:childTnLst>
                                </p:cTn>
                              </p:par>
                              <p:par>
                                <p:cTn id="7" presetID="42" presetClass="path" presetSubtype="0" repeatCount="indefinite" autoRev="1" fill="hold" nodeType="withEffect">
                                  <p:stCondLst>
                                    <p:cond delay="0"/>
                                  </p:stCondLst>
                                  <p:childTnLst>
                                    <p:animMotion origin="layout" path="M -2.22345E-06 3.7037E-06 L -0.00508 0.01574" pathEditMode="relative" rAng="0" ptsTypes="AA">
                                      <p:cBhvr>
                                        <p:cTn id="8" dur="2000" fill="hold"/>
                                        <p:tgtEl>
                                          <p:spTgt spid="16"/>
                                        </p:tgtEl>
                                        <p:attrNameLst>
                                          <p:attrName>ppt_x</p:attrName>
                                          <p:attrName>ppt_y</p:attrName>
                                        </p:attrNameLst>
                                      </p:cBhvr>
                                      <p:rCtr x="-254"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课堂练习">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89301"/>
          </a:xfrm>
          <a:prstGeom prst="rect">
            <a:avLst/>
          </a:prstGeom>
        </p:spPr>
      </p:pic>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课堂练习">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r="90"/>
          <a:stretch>
            <a:fillRect/>
          </a:stretch>
        </p:blipFill>
        <p:spPr>
          <a:xfrm>
            <a:off x="-3682" y="0"/>
            <a:ext cx="12220919" cy="6861606"/>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982" y="1772816"/>
            <a:ext cx="900170" cy="85411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128" y="1376772"/>
            <a:ext cx="653147" cy="540060"/>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64678" y="344464"/>
            <a:ext cx="2401876" cy="2724496"/>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71608" y="4401108"/>
            <a:ext cx="2381296" cy="20522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6" dur="5000" fill="hold"/>
                                        <p:tgtEl>
                                          <p:spTgt spid="7"/>
                                        </p:tgtEl>
                                        <p:attrNameLst>
                                          <p:attrName>ppt_x</p:attrName>
                                          <p:attrName>ppt_y</p:attrName>
                                        </p:attrNameLst>
                                      </p:cBhvr>
                                      <p:rCtr x="0" y="2095"/>
                                    </p:animMotion>
                                  </p:childTnLst>
                                </p:cTn>
                              </p:par>
                              <p:par>
                                <p:cTn id="7"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8" dur="3000" fill="hold"/>
                                        <p:tgtEl>
                                          <p:spTgt spid="8"/>
                                        </p:tgtEl>
                                        <p:attrNameLst>
                                          <p:attrName>ppt_x</p:attrName>
                                          <p:attrName>ppt_y</p:attrName>
                                        </p:attrNameLst>
                                      </p:cBhvr>
                                      <p:rCtr x="0" y="2095"/>
                                    </p:animMotion>
                                  </p:childTnLst>
                                </p:cTn>
                              </p:par>
                              <p:par>
                                <p:cTn id="9" presetID="8" presetClass="emph" presetSubtype="0" repeatCount="indefinite" autoRev="1" fill="hold" nodeType="withEffect">
                                  <p:stCondLst>
                                    <p:cond delay="0"/>
                                  </p:stCondLst>
                                  <p:childTnLst>
                                    <p:animRot by="300000">
                                      <p:cBhvr>
                                        <p:cTn id="10" dur="5000" fill="hold"/>
                                        <p:tgtEl>
                                          <p:spTgt spid="9"/>
                                        </p:tgtEl>
                                        <p:attrNameLst>
                                          <p:attrName>r</p:attrName>
                                        </p:attrNameLst>
                                      </p:cBhvr>
                                    </p:animRot>
                                  </p:childTnLst>
                                </p:cTn>
                              </p:par>
                              <p:par>
                                <p:cTn id="11" presetID="42" presetClass="path" presetSubtype="0" repeatCount="indefinite" autoRev="1" fill="hold" nodeType="withEffect">
                                  <p:stCondLst>
                                    <p:cond delay="0"/>
                                  </p:stCondLst>
                                  <p:childTnLst>
                                    <p:animMotion origin="layout" path="M -4.87532E-06 5.55556E-07 L 0.00613 -0.00787" pathEditMode="relative" rAng="0" ptsTypes="AA">
                                      <p:cBhvr>
                                        <p:cTn id="12" dur="2000" fill="hold"/>
                                        <p:tgtEl>
                                          <p:spTgt spid="10"/>
                                        </p:tgtEl>
                                        <p:attrNameLst>
                                          <p:attrName>ppt_x</p:attrName>
                                          <p:attrName>ppt_y</p:attrName>
                                        </p:attrNameLst>
                                      </p:cBhvr>
                                      <p:rCtr x="306"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课堂练习">
    <p:bg>
      <p:bgPr>
        <a:solidFill>
          <a:srgbClr val="DCF6FF"/>
        </a:solidFill>
        <a:effectLst/>
      </p:bgPr>
    </p:bg>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660754" y="5409220"/>
            <a:ext cx="2531405" cy="1473651"/>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0753" y="5409220"/>
            <a:ext cx="2531405" cy="1473651"/>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883" y="5997463"/>
            <a:ext cx="962100" cy="923925"/>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96760" y="5370281"/>
            <a:ext cx="2495398" cy="1509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4" presetClass="path" presetSubtype="0" repeatCount="indefinite" autoRev="1" fill="hold" nodeType="withEffect">
                                  <p:stCondLst>
                                    <p:cond delay="0"/>
                                  </p:stCondLst>
                                  <p:childTnLst>
                                    <p:animMotion origin="layout" path="M -2.09324E-06 -5.55556E-07 L -2.09324E-06 -0.03391" pathEditMode="relative" rAng="0" ptsTypes="AA">
                                      <p:cBhvr>
                                        <p:cTn id="6" dur="3000" fill="hold"/>
                                        <p:tgtEl>
                                          <p:spTgt spid="8"/>
                                        </p:tgtEl>
                                        <p:attrNameLst>
                                          <p:attrName>ppt_x</p:attrName>
                                          <p:attrName>ppt_y</p:attrName>
                                        </p:attrNameLst>
                                      </p:cBhvr>
                                      <p:rCtr x="0" y="-1701"/>
                                    </p:animMotion>
                                  </p:childTnLst>
                                </p:cTn>
                              </p:par>
                              <p:par>
                                <p:cTn id="7" presetID="8" presetClass="emph" presetSubtype="0" repeatCount="indefinite" autoRev="1" fill="hold" nodeType="withEffect">
                                  <p:stCondLst>
                                    <p:cond delay="0"/>
                                  </p:stCondLst>
                                  <p:childTnLst>
                                    <p:animRot by="120000">
                                      <p:cBhvr>
                                        <p:cTn id="8" dur="1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2" name="图片 1" descr="E:\1-2020工作文件\5-AI课件模板 DEMO\17-【小道德与法治-剪纸风】模板设计-低龄\纯色.png纯色"/>
          <p:cNvPicPr>
            <a:picLocks noChangeAspect="1"/>
          </p:cNvPicPr>
          <p:nvPr userDrawn="1"/>
        </p:nvPicPr>
        <p:blipFill>
          <a:blip r:embed="rId1"/>
          <a:stretch>
            <a:fillRect/>
          </a:stretch>
        </p:blipFill>
        <p:spPr>
          <a:xfrm>
            <a:off x="-159" y="0"/>
            <a:ext cx="12192953" cy="6858000"/>
          </a:xfrm>
          <a:prstGeom prst="rect">
            <a:avLst/>
          </a:prstGeom>
        </p:spPr>
      </p:pic>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
    <p:spTree>
      <p:nvGrpSpPr>
        <p:cNvPr id="1" name=""/>
        <p:cNvGrpSpPr/>
        <p:nvPr/>
      </p:nvGrpSpPr>
      <p:grpSpPr>
        <a:xfrm>
          <a:off x="0" y="0"/>
          <a:ext cx="0" cy="0"/>
        </a:xfrm>
      </p:grpSpPr>
      <p:sp>
        <p:nvSpPr>
          <p:cNvPr id="9" name="椭圆 8"/>
          <p:cNvSpPr/>
          <p:nvPr userDrawn="1"/>
        </p:nvSpPr>
        <p:spPr>
          <a:xfrm>
            <a:off x="9192665" y="3212976"/>
            <a:ext cx="2664504" cy="2664296"/>
          </a:xfrm>
          <a:prstGeom prst="ellipse">
            <a:avLst/>
          </a:prstGeom>
          <a:solidFill>
            <a:srgbClr val="FF67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sz="900"/>
          </a:p>
        </p:txBody>
      </p:sp>
      <p:grpSp>
        <p:nvGrpSpPr>
          <p:cNvPr id="15" name="组合 14"/>
          <p:cNvGrpSpPr/>
          <p:nvPr userDrawn="1"/>
        </p:nvGrpSpPr>
        <p:grpSpPr>
          <a:xfrm>
            <a:off x="9271525" y="3212976"/>
            <a:ext cx="5178135" cy="2664296"/>
            <a:chOff x="9022854" y="3761656"/>
            <a:chExt cx="10355461" cy="5328592"/>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9022854" y="3761656"/>
              <a:ext cx="5351364" cy="5328592"/>
            </a:xfrm>
            <a:prstGeom prst="rect">
              <a:avLst/>
            </a:prstGeom>
          </p:spPr>
        </p:pic>
        <p:pic>
          <p:nvPicPr>
            <p:cNvPr id="14" name="图片 1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4026952" y="3761656"/>
              <a:ext cx="5351364" cy="5328592"/>
            </a:xfrm>
            <a:prstGeom prst="rect">
              <a:avLst/>
            </a:prstGeom>
          </p:spPr>
        </p:pic>
      </p:grpSp>
      <p:pic>
        <p:nvPicPr>
          <p:cNvPr id="8" name="图片 7"/>
          <p:cNvPicPr>
            <a:picLocks noChangeAspect="1"/>
          </p:cNvPicPr>
          <p:nvPr userDrawn="1"/>
        </p:nvPicPr>
        <p:blipFill>
          <a:blip r:embed="rId2">
            <a:clrChange>
              <a:clrFrom>
                <a:srgbClr val="FF676E"/>
              </a:clrFrom>
              <a:clrTo>
                <a:srgbClr val="FF676E">
                  <a:alpha val="0"/>
                </a:srgbClr>
              </a:clrTo>
            </a:clrChange>
            <a:extLst>
              <a:ext uri="{28A0092B-C50C-407E-A947-70E740481C1C}">
                <a14:useLocalDpi xmlns:a14="http://schemas.microsoft.com/office/drawing/2010/main" val="0"/>
              </a:ext>
            </a:extLst>
          </a:blip>
          <a:stretch>
            <a:fillRect/>
          </a:stretch>
        </p:blipFill>
        <p:spPr>
          <a:xfrm>
            <a:off x="-1" y="-2269"/>
            <a:ext cx="12192160" cy="6860269"/>
          </a:xfrm>
          <a:prstGeom prst="rect">
            <a:avLst/>
          </a:prstGeom>
        </p:spPr>
      </p:pic>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96420" y="-423428"/>
            <a:ext cx="4157810" cy="30243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repeatCount="indefinite" fill="remove" nodeType="withEffect">
                                  <p:stCondLst>
                                    <p:cond delay="0"/>
                                  </p:stCondLst>
                                  <p:childTnLst>
                                    <p:animMotion origin="layout" path="M -4.6865E-06 -1.48148E-06 L -0.20405 -1.48148E-06" pathEditMode="relative" rAng="0" ptsTypes="AA">
                                      <p:cBhvr>
                                        <p:cTn id="6" dur="5000" fill="hold"/>
                                        <p:tgtEl>
                                          <p:spTgt spid="15"/>
                                        </p:tgtEl>
                                        <p:attrNameLst>
                                          <p:attrName>ppt_x</p:attrName>
                                          <p:attrName>ppt_y</p:attrName>
                                        </p:attrNameLst>
                                      </p:cBhvr>
                                      <p:rCtr x="-10202" y="0"/>
                                    </p:animMotion>
                                  </p:childTnLst>
                                </p:cTn>
                              </p:par>
                              <p:par>
                                <p:cTn id="7" presetID="42" presetClass="path" presetSubtype="0" repeatCount="indefinite" autoRev="1" fill="hold" nodeType="withEffect">
                                  <p:stCondLst>
                                    <p:cond delay="0"/>
                                  </p:stCondLst>
                                  <p:childTnLst>
                                    <p:animMotion origin="layout" path="M -2.22345E-06 3.7037E-06 L -0.00508 0.01574" pathEditMode="relative" rAng="0" ptsTypes="AA">
                                      <p:cBhvr>
                                        <p:cTn id="8" dur="2000" fill="hold"/>
                                        <p:tgtEl>
                                          <p:spTgt spid="16"/>
                                        </p:tgtEl>
                                        <p:attrNameLst>
                                          <p:attrName>ppt_x</p:attrName>
                                          <p:attrName>ppt_y</p:attrName>
                                        </p:attrNameLst>
                                      </p:cBhvr>
                                      <p:rCtr x="-254"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课堂练习">
    <p:spTree>
      <p:nvGrpSpPr>
        <p:cNvPr id="1" name=""/>
        <p:cNvGrpSpPr/>
        <p:nvPr/>
      </p:nvGrpSpPr>
      <p:grpSpPr>
        <a:xfrm>
          <a:off x="0" y="0"/>
          <a:ext cx="0" cy="0"/>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2159" cy="6889301"/>
          </a:xfrm>
          <a:prstGeom prst="rect">
            <a:avLst/>
          </a:prstGeom>
        </p:spPr>
      </p:pic>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课堂练习">
    <p:spTree>
      <p:nvGrpSpPr>
        <p:cNvPr id="1" name=""/>
        <p:cNvGrpSpPr/>
        <p:nvPr/>
      </p:nvGrpSpPr>
      <p:grpSpPr>
        <a:xfrm>
          <a:off x="0" y="0"/>
          <a:ext cx="0" cy="0"/>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rcRect r="90"/>
          <a:stretch>
            <a:fillRect/>
          </a:stretch>
        </p:blipFill>
        <p:spPr>
          <a:xfrm>
            <a:off x="-3682" y="0"/>
            <a:ext cx="12220919" cy="6861606"/>
          </a:xfrm>
          <a:prstGeom prst="rect">
            <a:avLst/>
          </a:prstGeom>
        </p:spPr>
      </p:pic>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982" y="1772816"/>
            <a:ext cx="900170" cy="85411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94128" y="1376772"/>
            <a:ext cx="653147" cy="540060"/>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64678" y="344464"/>
            <a:ext cx="2401876" cy="2724496"/>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71608" y="4401108"/>
            <a:ext cx="2381296" cy="20522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6" dur="5000" fill="hold"/>
                                        <p:tgtEl>
                                          <p:spTgt spid="7"/>
                                        </p:tgtEl>
                                        <p:attrNameLst>
                                          <p:attrName>ppt_x</p:attrName>
                                          <p:attrName>ppt_y</p:attrName>
                                        </p:attrNameLst>
                                      </p:cBhvr>
                                      <p:rCtr x="0" y="2095"/>
                                    </p:animMotion>
                                  </p:childTnLst>
                                </p:cTn>
                              </p:par>
                              <p:par>
                                <p:cTn id="7" presetID="1" presetClass="path" presetSubtype="0" repeatCount="indefinite" autoRev="1" fill="hold" nodeType="withEffect">
                                  <p:stCondLst>
                                    <p:cond delay="0"/>
                                  </p:stCondLst>
                                  <p:childTnLst>
                                    <p:animMotion origin="layout" path="M 2.77362E-06 2.22222E-06 C 0.00898 2.22222E-06 0.01627 0.00937 0.01627 0.02095 C 0.01627 0.03252 0.00898 0.04201 2.77362E-06 0.04201 C -0.00899 0.04201 -0.01621 0.03252 -0.01621 0.02095 C -0.01621 0.00937 -0.00899 2.22222E-06 2.77362E-06 2.22222E-06 Z" pathEditMode="relative" rAng="0" ptsTypes="AAAAA">
                                      <p:cBhvr>
                                        <p:cTn id="8" dur="3000" fill="hold"/>
                                        <p:tgtEl>
                                          <p:spTgt spid="8"/>
                                        </p:tgtEl>
                                        <p:attrNameLst>
                                          <p:attrName>ppt_x</p:attrName>
                                          <p:attrName>ppt_y</p:attrName>
                                        </p:attrNameLst>
                                      </p:cBhvr>
                                      <p:rCtr x="0" y="2095"/>
                                    </p:animMotion>
                                  </p:childTnLst>
                                </p:cTn>
                              </p:par>
                              <p:par>
                                <p:cTn id="9" presetID="8" presetClass="emph" presetSubtype="0" repeatCount="indefinite" autoRev="1" fill="hold" nodeType="withEffect">
                                  <p:stCondLst>
                                    <p:cond delay="0"/>
                                  </p:stCondLst>
                                  <p:childTnLst>
                                    <p:animRot by="300000">
                                      <p:cBhvr>
                                        <p:cTn id="10" dur="5000" fill="hold"/>
                                        <p:tgtEl>
                                          <p:spTgt spid="9"/>
                                        </p:tgtEl>
                                        <p:attrNameLst>
                                          <p:attrName>r</p:attrName>
                                        </p:attrNameLst>
                                      </p:cBhvr>
                                    </p:animRot>
                                  </p:childTnLst>
                                </p:cTn>
                              </p:par>
                              <p:par>
                                <p:cTn id="11" presetID="42" presetClass="path" presetSubtype="0" repeatCount="indefinite" autoRev="1" fill="hold" nodeType="withEffect">
                                  <p:stCondLst>
                                    <p:cond delay="0"/>
                                  </p:stCondLst>
                                  <p:childTnLst>
                                    <p:animMotion origin="layout" path="M -4.87532E-06 5.55556E-07 L 0.00613 -0.00787" pathEditMode="relative" rAng="0" ptsTypes="AA">
                                      <p:cBhvr>
                                        <p:cTn id="12" dur="2000" fill="hold"/>
                                        <p:tgtEl>
                                          <p:spTgt spid="10"/>
                                        </p:tgtEl>
                                        <p:attrNameLst>
                                          <p:attrName>ppt_x</p:attrName>
                                          <p:attrName>ppt_y</p:attrName>
                                        </p:attrNameLst>
                                      </p:cBhvr>
                                      <p:rCtr x="306"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24.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4.png" /><Relationship Id="rId14"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4.png" /><Relationship Id="rId14"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4.png" /><Relationship Id="rId14"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4.png" /><Relationship Id="rId14"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4.png" /><Relationship Id="rId14" Type="http://schemas.openxmlformats.org/officeDocument/2006/relationships/theme" Target="../theme/theme6.xml" /><Relationship Id="rId2" Type="http://schemas.openxmlformats.org/officeDocument/2006/relationships/slideLayout" Target="../slideLayouts/slideLayout58.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11" y="365126"/>
            <a:ext cx="1051573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11" y="1825625"/>
            <a:ext cx="10515737"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11" y="6356351"/>
            <a:ext cx="2743236"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3A900D22-9D4F-4563-932F-AC329D0B8CC7}" type="datetimeFigureOut">
              <a:rPr lang="zh-CN" altLang="en-US" smtClean="0"/>
              <a:t>2022/5/15</a:t>
            </a:fld>
            <a:endParaRPr lang="zh-CN" altLang="en-US"/>
          </a:p>
        </p:txBody>
      </p:sp>
      <p:sp>
        <p:nvSpPr>
          <p:cNvPr id="5" name="Footer Placeholder 4"/>
          <p:cNvSpPr>
            <a:spLocks noGrp="1"/>
          </p:cNvSpPr>
          <p:nvPr>
            <p:ph type="ftr" sz="quarter" idx="3"/>
          </p:nvPr>
        </p:nvSpPr>
        <p:spPr>
          <a:xfrm>
            <a:off x="4038653" y="6356351"/>
            <a:ext cx="4114853"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endParaRPr lang="zh-CN" altLang="en-US"/>
          </a:p>
        </p:txBody>
      </p:sp>
      <p:sp>
        <p:nvSpPr>
          <p:cNvPr id="6" name="Slide Number Placeholder 5"/>
          <p:cNvSpPr>
            <a:spLocks noGrp="1"/>
          </p:cNvSpPr>
          <p:nvPr>
            <p:ph type="sldNum" sz="quarter" idx="4"/>
          </p:nvPr>
        </p:nvSpPr>
        <p:spPr>
          <a:xfrm>
            <a:off x="8610712" y="6356351"/>
            <a:ext cx="2743236"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5A428EF8-DC78-4606-A604-1AFD9FEF0AFF}" type="slidenum">
              <a:rPr lang="zh-CN" altLang="en-US" smtClean="0"/>
              <a:t>‹#›</a:t>
            </a:fld>
            <a:endParaRPr lang="zh-CN" altLang="en-US"/>
          </a:p>
        </p:txBody>
      </p:sp>
      <p:pic>
        <p:nvPicPr>
          <p:cNvPr id="7"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11" y="365126"/>
            <a:ext cx="1051573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11" y="1825625"/>
            <a:ext cx="10515737"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11" y="6356351"/>
            <a:ext cx="2743236"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3A900D22-9D4F-4563-932F-AC329D0B8CC7}" type="datetimeFigureOut">
              <a:rPr lang="zh-CN" altLang="en-US" smtClean="0"/>
              <a:t>2022/5/15</a:t>
            </a:fld>
            <a:endParaRPr lang="zh-CN" altLang="en-US"/>
          </a:p>
        </p:txBody>
      </p:sp>
      <p:sp>
        <p:nvSpPr>
          <p:cNvPr id="5" name="Footer Placeholder 4"/>
          <p:cNvSpPr>
            <a:spLocks noGrp="1"/>
          </p:cNvSpPr>
          <p:nvPr>
            <p:ph type="ftr" sz="quarter" idx="3"/>
          </p:nvPr>
        </p:nvSpPr>
        <p:spPr>
          <a:xfrm>
            <a:off x="4038653" y="6356351"/>
            <a:ext cx="4114853"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endParaRPr lang="zh-CN" altLang="en-US"/>
          </a:p>
        </p:txBody>
      </p:sp>
      <p:sp>
        <p:nvSpPr>
          <p:cNvPr id="6" name="Slide Number Placeholder 5"/>
          <p:cNvSpPr>
            <a:spLocks noGrp="1"/>
          </p:cNvSpPr>
          <p:nvPr>
            <p:ph type="sldNum" sz="quarter" idx="4"/>
          </p:nvPr>
        </p:nvSpPr>
        <p:spPr>
          <a:xfrm>
            <a:off x="8610712" y="6356351"/>
            <a:ext cx="2743236"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5A428EF8-DC78-4606-A604-1AFD9FEF0AFF}"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11" y="365126"/>
            <a:ext cx="1051573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11" y="1825625"/>
            <a:ext cx="10515737"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11" y="6356351"/>
            <a:ext cx="2743236"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3A900D22-9D4F-4563-932F-AC329D0B8CC7}" type="datetimeFigureOut">
              <a:rPr lang="zh-CN" altLang="en-US" smtClean="0"/>
              <a:t>2022/5/15</a:t>
            </a:fld>
            <a:endParaRPr lang="zh-CN" altLang="en-US"/>
          </a:p>
        </p:txBody>
      </p:sp>
      <p:sp>
        <p:nvSpPr>
          <p:cNvPr id="5" name="Footer Placeholder 4"/>
          <p:cNvSpPr>
            <a:spLocks noGrp="1"/>
          </p:cNvSpPr>
          <p:nvPr>
            <p:ph type="ftr" sz="quarter" idx="3"/>
          </p:nvPr>
        </p:nvSpPr>
        <p:spPr>
          <a:xfrm>
            <a:off x="4038653" y="6356351"/>
            <a:ext cx="4114853"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endParaRPr lang="zh-CN" altLang="en-US"/>
          </a:p>
        </p:txBody>
      </p:sp>
      <p:sp>
        <p:nvSpPr>
          <p:cNvPr id="6" name="Slide Number Placeholder 5"/>
          <p:cNvSpPr>
            <a:spLocks noGrp="1"/>
          </p:cNvSpPr>
          <p:nvPr>
            <p:ph type="sldNum" sz="quarter" idx="4"/>
          </p:nvPr>
        </p:nvSpPr>
        <p:spPr>
          <a:xfrm>
            <a:off x="8610712" y="6356351"/>
            <a:ext cx="2743236"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5A428EF8-DC78-4606-A604-1AFD9FEF0AFF}"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228618" y="137319"/>
            <a:ext cx="4115121" cy="571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8618" y="800100"/>
            <a:ext cx="4115121" cy="2262982"/>
          </a:xfrm>
          <a:prstGeom prst="rect">
            <a:avLst/>
          </a:prstGeom>
        </p:spPr>
        <p:txBody>
          <a:bodyPr vert="horz" lIns="91440" tIns="45720" rIns="91440" bIns="45720" rtlCol="0">
            <a:normAutofit/>
          </a:body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8618" y="3178175"/>
            <a:ext cx="1066883" cy="182563"/>
          </a:xfrm>
          <a:prstGeom prst="rect">
            <a:avLst/>
          </a:prstGeom>
        </p:spPr>
        <p:txBody>
          <a:bodyPr vert="horz" lIns="91440" tIns="45720" rIns="91440" bIns="45720" rtlCol="0" anchor="ctr"/>
          <a:lstStyle>
            <a:lvl1pPr algn="l">
              <a:defRPr sz="600">
                <a:solidFill>
                  <a:schemeClr val="tx1">
                    <a:tint val="75000"/>
                  </a:schemeClr>
                </a:solidFill>
              </a:defRPr>
            </a:lvl1pPr>
          </a:lstStyle>
          <a:p>
            <a:fld id="{E8FD0B7A-F5DD-4F40-B4CB-3B2C354B893A}" type="datetimeFigureOut">
              <a:rPr lang="en-US" smtClean="0"/>
              <a:t>5/15/2022</a:t>
            </a:fld>
            <a:endParaRPr lang="en-US"/>
          </a:p>
        </p:txBody>
      </p:sp>
      <p:sp>
        <p:nvSpPr>
          <p:cNvPr id="5" name="Footer Placeholder 4"/>
          <p:cNvSpPr>
            <a:spLocks noGrp="1"/>
          </p:cNvSpPr>
          <p:nvPr>
            <p:ph type="ftr" sz="quarter" idx="3"/>
          </p:nvPr>
        </p:nvSpPr>
        <p:spPr>
          <a:xfrm>
            <a:off x="1562222" y="3178175"/>
            <a:ext cx="1447913" cy="182563"/>
          </a:xfrm>
          <a:prstGeom prst="rect">
            <a:avLst/>
          </a:prstGeom>
        </p:spPr>
        <p:txBody>
          <a:bodyPr vert="horz" lIns="91440" tIns="45720" rIns="91440" bIns="45720" rtlCol="0" anchor="ctr"/>
          <a:lstStyle>
            <a:lvl1pPr algn="ctr">
              <a:defRPr sz="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76856" y="3178175"/>
            <a:ext cx="1066883" cy="182563"/>
          </a:xfrm>
          <a:prstGeom prst="rect">
            <a:avLst/>
          </a:prstGeom>
        </p:spPr>
        <p:txBody>
          <a:bodyPr vert="horz" lIns="91440" tIns="45720" rIns="91440" bIns="45720" rtlCol="0" anchor="ctr"/>
          <a:lstStyle>
            <a:lvl1pPr algn="r">
              <a:defRPr sz="600">
                <a:solidFill>
                  <a:schemeClr val="tx1">
                    <a:tint val="75000"/>
                  </a:schemeClr>
                </a:solidFill>
              </a:defRPr>
            </a:lvl1pPr>
          </a:lstStyle>
          <a:p>
            <a:fld id="{93AE1883-0942-4AA3-9DB2-9C7C3A0314B1}" type="slidenum">
              <a:rPr lang="en-US" smtClean="0"/>
              <a:t>‹#›</a:t>
            </a:fld>
            <a:endParaRPr 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10000"/>
        </a:spcBef>
        <a:buFont typeface="Arial" panose="020b0604020202020204"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10000"/>
        </a:spcBef>
        <a:buFont typeface="Arial" panose="020b0604020202020204"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10000"/>
        </a:spcBef>
        <a:buFont typeface="Arial" panose="020b0604020202020204"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10000"/>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11" y="365126"/>
            <a:ext cx="1051573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11" y="1825625"/>
            <a:ext cx="10515737"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11" y="6356351"/>
            <a:ext cx="2743236"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3A900D22-9D4F-4563-932F-AC329D0B8CC7}" type="datetimeFigureOut">
              <a:rPr lang="zh-CN" altLang="en-US" smtClean="0"/>
              <a:t>2022/5/15</a:t>
            </a:fld>
            <a:endParaRPr lang="zh-CN" altLang="en-US"/>
          </a:p>
        </p:txBody>
      </p:sp>
      <p:sp>
        <p:nvSpPr>
          <p:cNvPr id="5" name="Footer Placeholder 4"/>
          <p:cNvSpPr>
            <a:spLocks noGrp="1"/>
          </p:cNvSpPr>
          <p:nvPr>
            <p:ph type="ftr" sz="quarter" idx="3"/>
          </p:nvPr>
        </p:nvSpPr>
        <p:spPr>
          <a:xfrm>
            <a:off x="4038653" y="6356351"/>
            <a:ext cx="4114853"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endParaRPr lang="zh-CN" altLang="en-US"/>
          </a:p>
        </p:txBody>
      </p:sp>
      <p:sp>
        <p:nvSpPr>
          <p:cNvPr id="6" name="Slide Number Placeholder 5"/>
          <p:cNvSpPr>
            <a:spLocks noGrp="1"/>
          </p:cNvSpPr>
          <p:nvPr>
            <p:ph type="sldNum" sz="quarter" idx="4"/>
          </p:nvPr>
        </p:nvSpPr>
        <p:spPr>
          <a:xfrm>
            <a:off x="8610712" y="6356351"/>
            <a:ext cx="2743236"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5A428EF8-DC78-4606-A604-1AFD9FEF0AFF}"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11" y="365126"/>
            <a:ext cx="1051573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11" y="1825625"/>
            <a:ext cx="10515737"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11" y="6356351"/>
            <a:ext cx="2743236"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3A900D22-9D4F-4563-932F-AC329D0B8CC7}" type="datetimeFigureOut">
              <a:rPr lang="zh-CN" altLang="en-US" smtClean="0"/>
              <a:t>2022/5/15</a:t>
            </a:fld>
            <a:endParaRPr lang="zh-CN" altLang="en-US"/>
          </a:p>
        </p:txBody>
      </p:sp>
      <p:sp>
        <p:nvSpPr>
          <p:cNvPr id="5" name="Footer Placeholder 4"/>
          <p:cNvSpPr>
            <a:spLocks noGrp="1"/>
          </p:cNvSpPr>
          <p:nvPr>
            <p:ph type="ftr" sz="quarter" idx="3"/>
          </p:nvPr>
        </p:nvSpPr>
        <p:spPr>
          <a:xfrm>
            <a:off x="4038653" y="6356351"/>
            <a:ext cx="4114853"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endParaRPr lang="zh-CN" altLang="en-US"/>
          </a:p>
        </p:txBody>
      </p:sp>
      <p:sp>
        <p:nvSpPr>
          <p:cNvPr id="6" name="Slide Number Placeholder 5"/>
          <p:cNvSpPr>
            <a:spLocks noGrp="1"/>
          </p:cNvSpPr>
          <p:nvPr>
            <p:ph type="sldNum" sz="quarter" idx="4"/>
          </p:nvPr>
        </p:nvSpPr>
        <p:spPr>
          <a:xfrm>
            <a:off x="8610712" y="6356351"/>
            <a:ext cx="2743236"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a:lstStyle>
          <a:p>
            <a:fld id="{5A428EF8-DC78-4606-A604-1AFD9FEF0AFF}"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0.xml" /><Relationship Id="rId3" Type="http://schemas.openxmlformats.org/officeDocument/2006/relationships/image" Target="../media/image38.jpeg" /><Relationship Id="rId4" Type="http://schemas.openxmlformats.org/officeDocument/2006/relationships/image" Target="../media/image39.png" /><Relationship Id="rId5" Type="http://schemas.openxmlformats.org/officeDocument/2006/relationships/image" Target="../media/image40.png" /><Relationship Id="rId6" Type="http://schemas.openxmlformats.org/officeDocument/2006/relationships/image" Target="../media/image4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1.xml" /><Relationship Id="rId3" Type="http://schemas.openxmlformats.org/officeDocument/2006/relationships/image" Target="../media/image42.png" /><Relationship Id="rId4" Type="http://schemas.openxmlformats.org/officeDocument/2006/relationships/image" Target="../media/image4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2.xml" /><Relationship Id="rId3" Type="http://schemas.openxmlformats.org/officeDocument/2006/relationships/image" Target="../media/image44.jpeg" /><Relationship Id="rId4" Type="http://schemas.openxmlformats.org/officeDocument/2006/relationships/image" Target="../media/image45.png" /><Relationship Id="rId5" Type="http://schemas.microsoft.com/office/2007/relationships/hdphoto" Target="../media/image46.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4.xml" /><Relationship Id="rId3" Type="http://schemas.openxmlformats.org/officeDocument/2006/relationships/image" Target="../media/image4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5.xml" /><Relationship Id="rId3" Type="http://schemas.openxmlformats.org/officeDocument/2006/relationships/image" Target="../media/image30.jpeg" /><Relationship Id="rId4" Type="http://schemas.openxmlformats.org/officeDocument/2006/relationships/image" Target="../media/image4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6.xml" /><Relationship Id="rId3" Type="http://schemas.openxmlformats.org/officeDocument/2006/relationships/image" Target="../media/image49.jpeg" /><Relationship Id="rId4" Type="http://schemas.openxmlformats.org/officeDocument/2006/relationships/image" Target="../media/image5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8.xml" /><Relationship Id="rId3" Type="http://schemas.openxmlformats.org/officeDocument/2006/relationships/image" Target="../media/image51.jpeg" /><Relationship Id="rId4" Type="http://schemas.openxmlformats.org/officeDocument/2006/relationships/image" Target="../media/image5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9.xml" /><Relationship Id="rId3" Type="http://schemas.openxmlformats.org/officeDocument/2006/relationships/image" Target="../media/image5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xml" /><Relationship Id="rId3" Type="http://schemas.openxmlformats.org/officeDocument/2006/relationships/tags" Target="../tags/tag1.xml" /><Relationship Id="rId4" Type="http://schemas.openxmlformats.org/officeDocument/2006/relationships/image" Target="../media/image25.png" /><Relationship Id="rId5" Type="http://schemas.openxmlformats.org/officeDocument/2006/relationships/tags" Target="../tags/tag2.xml" /><Relationship Id="rId6" Type="http://schemas.openxmlformats.org/officeDocument/2006/relationships/image" Target="../media/image26.png" /><Relationship Id="rId7" Type="http://schemas.openxmlformats.org/officeDocument/2006/relationships/tags" Target="../tags/tag3.xml" /><Relationship Id="rId8" Type="http://schemas.openxmlformats.org/officeDocument/2006/relationships/image" Target="../media/image2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1.xml" /><Relationship Id="rId3" Type="http://schemas.openxmlformats.org/officeDocument/2006/relationships/tags" Target="../tags/tag4.xml" /><Relationship Id="rId4" Type="http://schemas.openxmlformats.org/officeDocument/2006/relationships/image" Target="../media/image25.png" /><Relationship Id="rId5" Type="http://schemas.openxmlformats.org/officeDocument/2006/relationships/tags" Target="../tags/tag5.xml" /><Relationship Id="rId6" Type="http://schemas.openxmlformats.org/officeDocument/2006/relationships/image" Target="../media/image26.png" /><Relationship Id="rId7" Type="http://schemas.openxmlformats.org/officeDocument/2006/relationships/tags" Target="../tags/tag6.xml" /><Relationship Id="rId8" Type="http://schemas.openxmlformats.org/officeDocument/2006/relationships/image" Target="../media/image2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2.xml" /><Relationship Id="rId3" Type="http://schemas.openxmlformats.org/officeDocument/2006/relationships/image" Target="../media/image54.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3.xml" /><Relationship Id="rId3" Type="http://schemas.openxmlformats.org/officeDocument/2006/relationships/image" Target="../media/image55.jpeg" /><Relationship Id="rId4" Type="http://schemas.openxmlformats.org/officeDocument/2006/relationships/image" Target="../media/image56.jpeg" /><Relationship Id="rId5" Type="http://schemas.openxmlformats.org/officeDocument/2006/relationships/image" Target="../media/image5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4.xml" /><Relationship Id="rId3" Type="http://schemas.openxmlformats.org/officeDocument/2006/relationships/image" Target="../media/image58.jpeg" /><Relationship Id="rId4" Type="http://schemas.openxmlformats.org/officeDocument/2006/relationships/image" Target="../media/image5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image" Target="../media/image67.jpeg" /><Relationship Id="rId2" Type="http://schemas.openxmlformats.org/officeDocument/2006/relationships/notesSlide" Target="../notesSlides/notesSlide25.xml" /><Relationship Id="rId3" Type="http://schemas.openxmlformats.org/officeDocument/2006/relationships/image" Target="../media/image60.jpeg" /><Relationship Id="rId4" Type="http://schemas.openxmlformats.org/officeDocument/2006/relationships/image" Target="../media/image61.jpeg" /><Relationship Id="rId5" Type="http://schemas.openxmlformats.org/officeDocument/2006/relationships/image" Target="../media/image62.jpeg" /><Relationship Id="rId6" Type="http://schemas.openxmlformats.org/officeDocument/2006/relationships/image" Target="../media/image63.jpeg" /><Relationship Id="rId7" Type="http://schemas.openxmlformats.org/officeDocument/2006/relationships/image" Target="../media/image64.jpeg" /><Relationship Id="rId8" Type="http://schemas.openxmlformats.org/officeDocument/2006/relationships/image" Target="../media/image65.jpeg" /><Relationship Id="rId9" Type="http://schemas.openxmlformats.org/officeDocument/2006/relationships/image" Target="../media/image6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6.xml" /><Relationship Id="rId3" Type="http://schemas.openxmlformats.org/officeDocument/2006/relationships/image" Target="../media/image54.jpeg" /><Relationship Id="rId4" Type="http://schemas.openxmlformats.org/officeDocument/2006/relationships/image" Target="../media/image6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7.xml" /><Relationship Id="rId3" Type="http://schemas.openxmlformats.org/officeDocument/2006/relationships/image" Target="../media/image69.jpeg" /><Relationship Id="rId4" Type="http://schemas.openxmlformats.org/officeDocument/2006/relationships/image" Target="../media/image7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8.xml" /><Relationship Id="rId3" Type="http://schemas.openxmlformats.org/officeDocument/2006/relationships/image" Target="../media/image71.png" /><Relationship Id="rId4" Type="http://schemas.microsoft.com/office/2007/relationships/hdphoto" Target="../media/image72.wdp" /><Relationship Id="rId5" Type="http://schemas.openxmlformats.org/officeDocument/2006/relationships/image" Target="../media/image73.png" /><Relationship Id="rId6" Type="http://schemas.microsoft.com/office/2007/relationships/hdphoto" Target="../media/image74.wdp"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29.xml" /><Relationship Id="rId3" Type="http://schemas.openxmlformats.org/officeDocument/2006/relationships/image" Target="../media/image75.png" /><Relationship Id="rId4" Type="http://schemas.openxmlformats.org/officeDocument/2006/relationships/image" Target="../media/image76.jpeg"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3.xml" /><Relationship Id="rId3" Type="http://schemas.openxmlformats.org/officeDocument/2006/relationships/image" Target="../media/image28.jpeg" /><Relationship Id="rId4" Type="http://schemas.openxmlformats.org/officeDocument/2006/relationships/image" Target="../media/image29.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30.xml" /><Relationship Id="rId3" Type="http://schemas.openxmlformats.org/officeDocument/2006/relationships/image" Target="../media/image77.png" /><Relationship Id="rId4" Type="http://schemas.microsoft.com/office/2007/relationships/hdphoto" Target="../media/image78.wdp" /><Relationship Id="rId5" Type="http://schemas.openxmlformats.org/officeDocument/2006/relationships/image" Target="../media/image7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31.xml" /><Relationship Id="rId3" Type="http://schemas.openxmlformats.org/officeDocument/2006/relationships/image" Target="../media/image8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32.xml" /><Relationship Id="rId3" Type="http://schemas.openxmlformats.org/officeDocument/2006/relationships/image" Target="../media/image81.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33.xml" /><Relationship Id="rId3" Type="http://schemas.openxmlformats.org/officeDocument/2006/relationships/image" Target="../media/image82.jpeg" /><Relationship Id="rId4" Type="http://schemas.openxmlformats.org/officeDocument/2006/relationships/video" Target="../media/media1.mp4" /><Relationship Id="rId5" Type="http://schemas.microsoft.com/office/2007/relationships/media" Target="../media/media1.mp4"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4.xml" /><Relationship Id="rId3" Type="http://schemas.openxmlformats.org/officeDocument/2006/relationships/image" Target="../media/image8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5.xml" /><Relationship Id="rId3" Type="http://schemas.openxmlformats.org/officeDocument/2006/relationships/image" Target="../media/image83.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6.xml" /><Relationship Id="rId3" Type="http://schemas.openxmlformats.org/officeDocument/2006/relationships/image" Target="../media/image83.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37.xml" /><Relationship Id="rId3" Type="http://schemas.openxmlformats.org/officeDocument/2006/relationships/image" Target="../media/image83.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38.xml" /><Relationship Id="rId3" Type="http://schemas.openxmlformats.org/officeDocument/2006/relationships/image" Target="../media/image84.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4.xml" /><Relationship Id="rId3" Type="http://schemas.openxmlformats.org/officeDocument/2006/relationships/image" Target="../media/image30.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notesSlide" Target="../notesSlides/notesSlide40.xml" /><Relationship Id="rId3" Type="http://schemas.openxmlformats.org/officeDocument/2006/relationships/image" Target="../media/image54.jpeg" /><Relationship Id="rId4" Type="http://schemas.openxmlformats.org/officeDocument/2006/relationships/image" Target="../media/image30.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notesSlide" Target="../notesSlides/notesSlide41.xml" /><Relationship Id="rId3" Type="http://schemas.openxmlformats.org/officeDocument/2006/relationships/image" Target="../media/image54.jpeg" /><Relationship Id="rId4" Type="http://schemas.openxmlformats.org/officeDocument/2006/relationships/image" Target="../media/image30.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notesSlide" Target="../notesSlides/notesSlide42.xml" /><Relationship Id="rId3" Type="http://schemas.openxmlformats.org/officeDocument/2006/relationships/image" Target="../media/image30.jpeg"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 Id="rId9" Type="http://schemas.openxmlformats.org/officeDocument/2006/relationships/tags" Target="../tags/tag1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notesSlide" Target="../notesSlides/notesSlide43.xml" /><Relationship Id="rId3" Type="http://schemas.openxmlformats.org/officeDocument/2006/relationships/image" Target="../media/image8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5.xml" /><Relationship Id="rId3" Type="http://schemas.openxmlformats.org/officeDocument/2006/relationships/image" Target="../media/image31.png" /><Relationship Id="rId4" Type="http://schemas.openxmlformats.org/officeDocument/2006/relationships/image" Target="../media/image3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6.xml" /><Relationship Id="rId3" Type="http://schemas.openxmlformats.org/officeDocument/2006/relationships/image" Target="../media/image3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7.xml" /><Relationship Id="rId3" Type="http://schemas.openxmlformats.org/officeDocument/2006/relationships/image" Target="../media/image30.jpeg" /><Relationship Id="rId4" Type="http://schemas.openxmlformats.org/officeDocument/2006/relationships/image" Target="../media/image3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8.xml" /><Relationship Id="rId3" Type="http://schemas.openxmlformats.org/officeDocument/2006/relationships/image" Target="../media/image35.jpeg" /><Relationship Id="rId4" Type="http://schemas.openxmlformats.org/officeDocument/2006/relationships/image" Target="../media/image3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9.xml" /><Relationship Id="rId3" Type="http://schemas.openxmlformats.org/officeDocument/2006/relationships/image" Target="../media/image35.jpeg" /><Relationship Id="rId4" Type="http://schemas.openxmlformats.org/officeDocument/2006/relationships/image" Target="../media/image36.jpeg" /><Relationship Id="rId5" Type="http://schemas.openxmlformats.org/officeDocument/2006/relationships/image" Target="../media/image3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文本框 1"/>
          <p:cNvSpPr txBox="1"/>
          <p:nvPr/>
        </p:nvSpPr>
        <p:spPr>
          <a:xfrm>
            <a:off x="2140245" y="1706297"/>
            <a:ext cx="7911668" cy="285178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zh-CN" altLang="en-US" sz="895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极地地区</a:t>
            </a:r>
            <a:endParaRPr lang="en-US" altLang="zh-CN" sz="895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endParaRPr>
          </a:p>
          <a:p>
            <a:pPr algn="ctr">
              <a:lnSpc>
                <a:spcPct val="120000"/>
              </a:lnSpc>
            </a:pPr>
            <a:r>
              <a:rPr lang="zh-CN" altLang="en-US" sz="6000" b="1">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第一</a:t>
            </a:r>
            <a:r>
              <a:rPr lang="zh-CN" altLang="en-US" sz="600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课时</a:t>
            </a:r>
            <a:endParaRPr lang="zh-CN" altLang="en-US" sz="6000" b="1">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115351" y="597749"/>
            <a:ext cx="3876675"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独特的自然环境</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14" name="组合 13"/>
          <p:cNvGrpSpPr/>
          <p:nvPr/>
        </p:nvGrpSpPr>
        <p:grpSpPr>
          <a:xfrm>
            <a:off x="1115351" y="1623527"/>
            <a:ext cx="4067645" cy="2369976"/>
            <a:chOff x="4624971" y="7790028"/>
            <a:chExt cx="5441842" cy="3156777"/>
          </a:xfrm>
        </p:grpSpPr>
        <p:sp>
          <p:nvSpPr>
            <p:cNvPr id="15" name="矩形 14"/>
            <p:cNvSpPr/>
            <p:nvPr/>
          </p:nvSpPr>
          <p:spPr>
            <a:xfrm>
              <a:off x="4624971" y="7790028"/>
              <a:ext cx="5441842"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7910620"/>
              <a:ext cx="5248308" cy="2952894"/>
            </a:xfrm>
            <a:prstGeom prst="rect">
              <a:avLst/>
            </a:prstGeom>
            <a:ln w="12700">
              <a:solidFill>
                <a:schemeClr val="tx1"/>
              </a:solidFill>
            </a:ln>
          </p:spPr>
        </p:pic>
      </p:grpSp>
      <p:grpSp>
        <p:nvGrpSpPr>
          <p:cNvPr id="19" name="组合 18"/>
          <p:cNvGrpSpPr/>
          <p:nvPr/>
        </p:nvGrpSpPr>
        <p:grpSpPr>
          <a:xfrm>
            <a:off x="6149266" y="2400439"/>
            <a:ext cx="4862922" cy="3554964"/>
            <a:chOff x="5181709" y="7790028"/>
            <a:chExt cx="4318233" cy="3156777"/>
          </a:xfrm>
        </p:grpSpPr>
        <p:sp>
          <p:nvSpPr>
            <p:cNvPr id="20" name="矩形 19"/>
            <p:cNvSpPr/>
            <p:nvPr/>
          </p:nvSpPr>
          <p:spPr>
            <a:xfrm>
              <a:off x="5181709" y="7790028"/>
              <a:ext cx="4318233"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9048" y="7891970"/>
              <a:ext cx="4063554" cy="2952893"/>
            </a:xfrm>
            <a:prstGeom prst="rect">
              <a:avLst/>
            </a:prstGeom>
            <a:ln w="12700">
              <a:solidFill>
                <a:schemeClr val="tx1"/>
              </a:solidFill>
            </a:ln>
          </p:spPr>
        </p:pic>
      </p:grpSp>
      <p:sp>
        <p:nvSpPr>
          <p:cNvPr id="40" name="矩形 39"/>
          <p:cNvSpPr>
            <a:spLocks noChangeArrowheads="1"/>
          </p:cNvSpPr>
          <p:nvPr/>
        </p:nvSpPr>
        <p:spPr bwMode="auto">
          <a:xfrm>
            <a:off x="6149267" y="1551445"/>
            <a:ext cx="4862922" cy="6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“冰雪高原”</a:t>
            </a:r>
          </a:p>
        </p:txBody>
      </p:sp>
      <p:grpSp>
        <p:nvGrpSpPr>
          <p:cNvPr id="41" name="组合 40"/>
          <p:cNvGrpSpPr/>
          <p:nvPr/>
        </p:nvGrpSpPr>
        <p:grpSpPr>
          <a:xfrm>
            <a:off x="1115351" y="4475955"/>
            <a:ext cx="4067645" cy="1479448"/>
            <a:chOff x="5217533" y="8812518"/>
            <a:chExt cx="4248744" cy="1545316"/>
          </a:xfrm>
        </p:grpSpPr>
        <p:sp>
          <p:nvSpPr>
            <p:cNvPr id="42" name="矩形 41"/>
            <p:cNvSpPr/>
            <p:nvPr/>
          </p:nvSpPr>
          <p:spPr>
            <a:xfrm>
              <a:off x="5217533" y="8812518"/>
              <a:ext cx="4248744" cy="154531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8131" y="8906683"/>
              <a:ext cx="4007548" cy="1356987"/>
            </a:xfrm>
            <a:prstGeom prst="rect">
              <a:avLst/>
            </a:prstGeom>
            <a:ln w="12700">
              <a:solidFill>
                <a:schemeClr val="tx1"/>
              </a:solidFill>
            </a:ln>
          </p:spPr>
        </p:pic>
      </p:grpSp>
      <p:grpSp>
        <p:nvGrpSpPr>
          <p:cNvPr id="13" name="组合 12"/>
          <p:cNvGrpSpPr/>
          <p:nvPr/>
        </p:nvGrpSpPr>
        <p:grpSpPr>
          <a:xfrm>
            <a:off x="6149265" y="2400439"/>
            <a:ext cx="4862922" cy="3554964"/>
            <a:chOff x="5181709" y="7790028"/>
            <a:chExt cx="4318233" cy="3156777"/>
          </a:xfrm>
        </p:grpSpPr>
        <p:sp>
          <p:nvSpPr>
            <p:cNvPr id="16" name="矩形 15"/>
            <p:cNvSpPr/>
            <p:nvPr/>
          </p:nvSpPr>
          <p:spPr>
            <a:xfrm>
              <a:off x="5181709" y="7790028"/>
              <a:ext cx="4318233"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9656" y="7891970"/>
              <a:ext cx="4062337" cy="2952893"/>
            </a:xfrm>
            <a:prstGeom prst="rect">
              <a:avLst/>
            </a:prstGeom>
            <a:ln w="12700">
              <a:solidFill>
                <a:schemeClr val="tx1"/>
              </a:solidFill>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1"/>
                                        </p:tgtEl>
                                      </p:cBhvr>
                                    </p:animEffect>
                                    <p:animScale>
                                      <p:cBhvr>
                                        <p:cTn id="12" dur="250" autoRev="1" fill="hold"/>
                                        <p:tgtEl>
                                          <p:spTgt spid="41"/>
                                        </p:tgtEl>
                                      </p:cBhvr>
                                      <p:by x="105000" y="105000"/>
                                    </p:animScale>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xit" presetSubtype="0" fill="hold" nodeType="clickEffect">
                                  <p:stCondLst>
                                    <p:cond delay="0"/>
                                  </p:stCondLst>
                                  <p:childTnLst>
                                    <p:set>
                                      <p:cBhvr>
                                        <p:cTn id="21" dur="1" fill="hold">
                                          <p:stCondLst>
                                            <p:cond delay="0"/>
                                          </p:stCondLst>
                                        </p:cTn>
                                        <p:tgtEl>
                                          <p:spTgt spid="13"/>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687209" y="592681"/>
            <a:ext cx="10621970" cy="6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任务：根据资料说出南极地区自然环境的特殊性。</a:t>
            </a:r>
          </a:p>
        </p:txBody>
      </p:sp>
      <p:grpSp>
        <p:nvGrpSpPr>
          <p:cNvPr id="3" name="组合 2"/>
          <p:cNvGrpSpPr/>
          <p:nvPr/>
        </p:nvGrpSpPr>
        <p:grpSpPr>
          <a:xfrm>
            <a:off x="1559392" y="1548882"/>
            <a:ext cx="2940245" cy="3340359"/>
            <a:chOff x="5879674" y="7790028"/>
            <a:chExt cx="2871051" cy="3202133"/>
          </a:xfrm>
        </p:grpSpPr>
        <p:sp>
          <p:nvSpPr>
            <p:cNvPr id="4" name="矩形 3"/>
            <p:cNvSpPr/>
            <p:nvPr/>
          </p:nvSpPr>
          <p:spPr>
            <a:xfrm>
              <a:off x="5879674" y="7790028"/>
              <a:ext cx="2871051" cy="3202133"/>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5928" y="7925224"/>
              <a:ext cx="2558543" cy="2931742"/>
            </a:xfrm>
            <a:prstGeom prst="rect">
              <a:avLst/>
            </a:prstGeom>
            <a:ln w="12700">
              <a:solidFill>
                <a:schemeClr val="tx1"/>
              </a:solidFill>
            </a:ln>
          </p:spPr>
        </p:pic>
      </p:grpSp>
      <p:grpSp>
        <p:nvGrpSpPr>
          <p:cNvPr id="8" name="组合 7"/>
          <p:cNvGrpSpPr/>
          <p:nvPr/>
        </p:nvGrpSpPr>
        <p:grpSpPr>
          <a:xfrm>
            <a:off x="4748144" y="1595536"/>
            <a:ext cx="6346430" cy="3293706"/>
            <a:chOff x="17434503" y="2535155"/>
            <a:chExt cx="4426364" cy="1691948"/>
          </a:xfrm>
          <a:effectLst>
            <a:outerShdw dist="127000" dir="13500000" algn="br" rotWithShape="0">
              <a:srgbClr val="1380FF">
                <a:alpha val="98000"/>
              </a:srgbClr>
            </a:outerShdw>
          </a:effectLst>
        </p:grpSpPr>
        <p:sp>
          <p:nvSpPr>
            <p:cNvPr id="9" name="对话气泡: 矩形 13"/>
            <p:cNvSpPr/>
            <p:nvPr/>
          </p:nvSpPr>
          <p:spPr>
            <a:xfrm>
              <a:off x="17434503" y="2535155"/>
              <a:ext cx="4426364" cy="169194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10" name="矩形 9"/>
            <p:cNvSpPr>
              <a:spLocks noChangeArrowheads="1"/>
            </p:cNvSpPr>
            <p:nvPr/>
          </p:nvSpPr>
          <p:spPr bwMode="auto">
            <a:xfrm>
              <a:off x="17781149" y="2835997"/>
              <a:ext cx="3734810" cy="130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899795" algn="just">
                <a:lnSpc>
                  <a:spcPct val="130000"/>
                </a:lnSpc>
              </a:pPr>
              <a:r>
                <a:rPr lang="zh-CN" altLang="en-US"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这里</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是地球上最冷的地区，年平均气温</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-50℃</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，南极大陆素有“冰雪高原”之称，大部分地方覆盖着很厚的冰层，平均厚度</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2 000</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多米。南极地区还被称为地球上的“白色荒漠”，年平均降水量为</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55</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毫米，降水量最少的地方不足</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毫米。南极地区也被称为地球上的“风库”，年平均风速为</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17~18</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秒，最大风速可达</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100</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a:t>
              </a:r>
            </a:p>
          </p:txBody>
        </p:sp>
      </p:grpSp>
      <p:pic>
        <p:nvPicPr>
          <p:cNvPr id="12" name="图片 11" descr="icon_活动"/>
          <p:cNvPicPr>
            <a:picLocks noChangeAspect="1"/>
          </p:cNvPicPr>
          <p:nvPr/>
        </p:nvPicPr>
        <p:blipFill>
          <a:blip r:embed="rId4"/>
          <a:stretch>
            <a:fillRect/>
          </a:stretch>
        </p:blipFill>
        <p:spPr>
          <a:xfrm>
            <a:off x="4870320" y="1787061"/>
            <a:ext cx="252663" cy="242810"/>
          </a:xfrm>
          <a:prstGeom prst="rect">
            <a:avLst/>
          </a:prstGeom>
        </p:spPr>
      </p:pic>
      <p:sp>
        <p:nvSpPr>
          <p:cNvPr id="13" name="矩形 12"/>
          <p:cNvSpPr>
            <a:spLocks noChangeArrowheads="1"/>
          </p:cNvSpPr>
          <p:nvPr/>
        </p:nvSpPr>
        <p:spPr bwMode="auto">
          <a:xfrm>
            <a:off x="5245158" y="1710334"/>
            <a:ext cx="99749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材料</a:t>
            </a:r>
          </a:p>
        </p:txBody>
      </p:sp>
      <p:sp>
        <p:nvSpPr>
          <p:cNvPr id="14" name="矩形 13"/>
          <p:cNvSpPr>
            <a:spLocks noChangeArrowheads="1"/>
          </p:cNvSpPr>
          <p:nvPr/>
        </p:nvSpPr>
        <p:spPr bwMode="auto">
          <a:xfrm>
            <a:off x="275495" y="2679520"/>
            <a:ext cx="164999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寒冷</a:t>
            </a:r>
            <a:endPar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5" name="矩形 14"/>
          <p:cNvSpPr>
            <a:spLocks noChangeArrowheads="1"/>
          </p:cNvSpPr>
          <p:nvPr/>
        </p:nvSpPr>
        <p:spPr bwMode="auto">
          <a:xfrm>
            <a:off x="275495" y="3528605"/>
            <a:ext cx="164999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酷寒</a:t>
            </a:r>
            <a:endPar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6" name="矩形 15"/>
          <p:cNvSpPr>
            <a:spLocks noChangeArrowheads="1"/>
          </p:cNvSpPr>
          <p:nvPr/>
        </p:nvSpPr>
        <p:spPr bwMode="auto">
          <a:xfrm>
            <a:off x="4748144" y="5085745"/>
            <a:ext cx="5971592"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en-US" altLang="zh-CN"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12</a:t>
            </a:r>
            <a:r>
              <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级台风定为</a:t>
            </a:r>
            <a:r>
              <a:rPr lang="en-US" altLang="zh-CN" sz="2500" spc="120" smtClean="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32.4-36.9</a:t>
            </a:r>
            <a:r>
              <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a:t>
            </a:r>
          </a:p>
        </p:txBody>
      </p:sp>
      <p:sp>
        <p:nvSpPr>
          <p:cNvPr id="18" name="矩形 17"/>
          <p:cNvSpPr>
            <a:spLocks noChangeArrowheads="1"/>
          </p:cNvSpPr>
          <p:nvPr/>
        </p:nvSpPr>
        <p:spPr bwMode="auto">
          <a:xfrm>
            <a:off x="2204518" y="5085745"/>
            <a:ext cx="164999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全年</a:t>
            </a:r>
            <a:r>
              <a:rPr lang="zh-CN" altLang="en-US" sz="25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酷寒</a:t>
            </a:r>
            <a:endPar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9" name="矩形 18"/>
          <p:cNvSpPr>
            <a:spLocks noChangeArrowheads="1"/>
          </p:cNvSpPr>
          <p:nvPr/>
        </p:nvSpPr>
        <p:spPr bwMode="auto">
          <a:xfrm>
            <a:off x="2831651" y="5085745"/>
            <a:ext cx="6333084"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寒极、冰雪高原、白色荒漠和风库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0" presetClass="entr" presetSubtype="0" decel="10000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to="" calcmode="lin" valueType="num">
                                      <p:cBhvr>
                                        <p:cTn id="21" dur="125" fill="hold">
                                          <p:stCondLst>
                                            <p:cond delay="0"/>
                                          </p:stCondLst>
                                        </p:cTn>
                                        <p:tgtEl>
                                          <p:spTgt spid="14"/>
                                        </p:tgtEl>
                                        <p:attrNameLst>
                                          <p:attrName>ppt_h</p:attrName>
                                        </p:attrNameLst>
                                      </p:cBhvr>
                                      <p:tavLst>
                                        <p:tav tm="0">
                                          <p:val>
                                            <p:fltVal val="0"/>
                                          </p:val>
                                        </p:tav>
                                        <p:tav tm="100000">
                                          <p:val>
                                            <p:strVal val="#ppt_h+#ppt_h/3"/>
                                          </p:val>
                                        </p:tav>
                                      </p:tavLst>
                                    </p:anim>
                                    <p:anim to="" calcmode="lin" valueType="num">
                                      <p:cBhvr>
                                        <p:cTn id="22" dur="125" fill="hold">
                                          <p:stCondLst>
                                            <p:cond delay="0"/>
                                          </p:stCondLst>
                                        </p:cTn>
                                        <p:tgtEl>
                                          <p:spTgt spid="14"/>
                                        </p:tgtEl>
                                        <p:attrNameLst>
                                          <p:attrName>ppt_w</p:attrName>
                                        </p:attrNameLst>
                                      </p:cBhvr>
                                      <p:tavLst>
                                        <p:tav tm="0">
                                          <p:val>
                                            <p:fltVal val="0"/>
                                          </p:val>
                                        </p:tav>
                                        <p:tav tm="100000">
                                          <p:val>
                                            <p:strVal val="#ppt_w-#ppt_w/6"/>
                                          </p:val>
                                        </p:tav>
                                      </p:tavLst>
                                    </p:anim>
                                    <p:anim to="" calcmode="lin" valueType="num">
                                      <p:cBhvr>
                                        <p:cTn id="23" dur="125" fill="hold">
                                          <p:stCondLst>
                                            <p:cond delay="0"/>
                                          </p:stCondLst>
                                        </p:cTn>
                                        <p:tgtEl>
                                          <p:spTgt spid="14"/>
                                        </p:tgtEl>
                                        <p:attrNameLst>
                                          <p:attrName>ppt_y</p:attrName>
                                        </p:attrNameLst>
                                      </p:cBhvr>
                                      <p:tavLst>
                                        <p:tav tm="0">
                                          <p:val>
                                            <p:strVal val="#ppt_y-#ppt_h/2"/>
                                          </p:val>
                                        </p:tav>
                                        <p:tav tm="100000">
                                          <p:val>
                                            <p:strVal val="#ppt_y+#ppt_h/4"/>
                                          </p:val>
                                        </p:tav>
                                      </p:tavLst>
                                    </p:anim>
                                    <p:anim to="" calcmode="lin" valueType="num">
                                      <p:cBhvr>
                                        <p:cTn id="24" dur="167" fill="hold">
                                          <p:stCondLst>
                                            <p:cond delay="125"/>
                                          </p:stCondLst>
                                        </p:cTn>
                                        <p:tgtEl>
                                          <p:spTgt spid="14"/>
                                        </p:tgtEl>
                                        <p:attrNameLst>
                                          <p:attrName>ppt_h</p:attrName>
                                        </p:attrNameLst>
                                      </p:cBhvr>
                                      <p:tavLst>
                                        <p:tav tm="0">
                                          <p:val>
                                            <p:strVal val="#ppt_h+#ppt_h/3"/>
                                          </p:val>
                                        </p:tav>
                                        <p:tav tm="100000">
                                          <p:val>
                                            <p:strVal val="#ppt_h-#ppt_h/4"/>
                                          </p:val>
                                        </p:tav>
                                      </p:tavLst>
                                    </p:anim>
                                    <p:anim to="" calcmode="lin" valueType="num">
                                      <p:cBhvr>
                                        <p:cTn id="25" dur="167" fill="hold">
                                          <p:stCondLst>
                                            <p:cond delay="125"/>
                                          </p:stCondLst>
                                        </p:cTn>
                                        <p:tgtEl>
                                          <p:spTgt spid="14"/>
                                        </p:tgtEl>
                                        <p:attrNameLst>
                                          <p:attrName>ppt_w</p:attrName>
                                        </p:attrNameLst>
                                      </p:cBhvr>
                                      <p:tavLst>
                                        <p:tav tm="0">
                                          <p:val>
                                            <p:strVal val="#ppt_w+#ppt_w/6"/>
                                          </p:val>
                                        </p:tav>
                                        <p:tav tm="100000">
                                          <p:val>
                                            <p:strVal val="#ppt_w+#ppt_h/4"/>
                                          </p:val>
                                        </p:tav>
                                      </p:tavLst>
                                    </p:anim>
                                    <p:anim to="" calcmode="lin" valueType="num">
                                      <p:cBhvr>
                                        <p:cTn id="26" dur="167" fill="hold">
                                          <p:stCondLst>
                                            <p:cond delay="125"/>
                                          </p:stCondLst>
                                        </p:cTn>
                                        <p:tgtEl>
                                          <p:spTgt spid="14"/>
                                        </p:tgtEl>
                                        <p:attrNameLst>
                                          <p:attrName>ppt_y</p:attrName>
                                        </p:attrNameLst>
                                      </p:cBhvr>
                                      <p:tavLst>
                                        <p:tav tm="0">
                                          <p:val>
                                            <p:strVal val="ppt_y"/>
                                          </p:val>
                                        </p:tav>
                                        <p:tav tm="100000">
                                          <p:val>
                                            <p:strVal val="#ppt_y-#ppt_h/3"/>
                                          </p:val>
                                        </p:tav>
                                      </p:tavLst>
                                    </p:anim>
                                    <p:anim to="" calcmode="lin" valueType="num">
                                      <p:cBhvr>
                                        <p:cTn id="27" dur="208" fill="hold">
                                          <p:stCondLst>
                                            <p:cond delay="292"/>
                                          </p:stCondLst>
                                        </p:cTn>
                                        <p:tgtEl>
                                          <p:spTgt spid="14"/>
                                        </p:tgtEl>
                                        <p:attrNameLst>
                                          <p:attrName>ppt_h</p:attrName>
                                        </p:attrNameLst>
                                      </p:cBhvr>
                                      <p:tavLst>
                                        <p:tav tm="0">
                                          <p:val>
                                            <p:strVal val="ppt_h"/>
                                          </p:val>
                                        </p:tav>
                                        <p:tav tm="100000">
                                          <p:val>
                                            <p:strVal val="#ppt_h"/>
                                          </p:val>
                                        </p:tav>
                                      </p:tavLst>
                                    </p:anim>
                                    <p:anim to="" calcmode="lin" valueType="num">
                                      <p:cBhvr>
                                        <p:cTn id="28" dur="208" fill="hold">
                                          <p:stCondLst>
                                            <p:cond delay="292"/>
                                          </p:stCondLst>
                                        </p:cTn>
                                        <p:tgtEl>
                                          <p:spTgt spid="14"/>
                                        </p:tgtEl>
                                        <p:attrNameLst>
                                          <p:attrName>ppt_w</p:attrName>
                                        </p:attrNameLst>
                                      </p:cBhvr>
                                      <p:tavLst>
                                        <p:tav tm="0">
                                          <p:val>
                                            <p:strVal val="ppt_w"/>
                                          </p:val>
                                        </p:tav>
                                        <p:tav tm="100000">
                                          <p:val>
                                            <p:strVal val="#ppt_w"/>
                                          </p:val>
                                        </p:tav>
                                      </p:tavLst>
                                    </p:anim>
                                    <p:anim to="" calcmode="lin" valueType="num">
                                      <p:cBhvr>
                                        <p:cTn id="29" dur="208" fill="hold">
                                          <p:stCondLst>
                                            <p:cond delay="292"/>
                                          </p:stCondLst>
                                        </p:cTn>
                                        <p:tgtEl>
                                          <p:spTgt spid="1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0" presetClass="entr" presetSubtype="0" decel="10000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to="" calcmode="lin" valueType="num">
                                      <p:cBhvr>
                                        <p:cTn id="34" dur="125" fill="hold">
                                          <p:stCondLst>
                                            <p:cond delay="0"/>
                                          </p:stCondLst>
                                        </p:cTn>
                                        <p:tgtEl>
                                          <p:spTgt spid="15"/>
                                        </p:tgtEl>
                                        <p:attrNameLst>
                                          <p:attrName>ppt_h</p:attrName>
                                        </p:attrNameLst>
                                      </p:cBhvr>
                                      <p:tavLst>
                                        <p:tav tm="0">
                                          <p:val>
                                            <p:fltVal val="0"/>
                                          </p:val>
                                        </p:tav>
                                        <p:tav tm="100000">
                                          <p:val>
                                            <p:strVal val="#ppt_h+#ppt_h/3"/>
                                          </p:val>
                                        </p:tav>
                                      </p:tavLst>
                                    </p:anim>
                                    <p:anim to="" calcmode="lin" valueType="num">
                                      <p:cBhvr>
                                        <p:cTn id="35" dur="125" fill="hold">
                                          <p:stCondLst>
                                            <p:cond delay="0"/>
                                          </p:stCondLst>
                                        </p:cTn>
                                        <p:tgtEl>
                                          <p:spTgt spid="15"/>
                                        </p:tgtEl>
                                        <p:attrNameLst>
                                          <p:attrName>ppt_w</p:attrName>
                                        </p:attrNameLst>
                                      </p:cBhvr>
                                      <p:tavLst>
                                        <p:tav tm="0">
                                          <p:val>
                                            <p:fltVal val="0"/>
                                          </p:val>
                                        </p:tav>
                                        <p:tav tm="100000">
                                          <p:val>
                                            <p:strVal val="#ppt_w-#ppt_w/6"/>
                                          </p:val>
                                        </p:tav>
                                      </p:tavLst>
                                    </p:anim>
                                    <p:anim to="" calcmode="lin" valueType="num">
                                      <p:cBhvr>
                                        <p:cTn id="36" dur="125" fill="hold">
                                          <p:stCondLst>
                                            <p:cond delay="0"/>
                                          </p:stCondLst>
                                        </p:cTn>
                                        <p:tgtEl>
                                          <p:spTgt spid="15"/>
                                        </p:tgtEl>
                                        <p:attrNameLst>
                                          <p:attrName>ppt_y</p:attrName>
                                        </p:attrNameLst>
                                      </p:cBhvr>
                                      <p:tavLst>
                                        <p:tav tm="0">
                                          <p:val>
                                            <p:strVal val="#ppt_y-#ppt_h/2"/>
                                          </p:val>
                                        </p:tav>
                                        <p:tav tm="100000">
                                          <p:val>
                                            <p:strVal val="#ppt_y+#ppt_h/4"/>
                                          </p:val>
                                        </p:tav>
                                      </p:tavLst>
                                    </p:anim>
                                    <p:anim to="" calcmode="lin" valueType="num">
                                      <p:cBhvr>
                                        <p:cTn id="37" dur="167" fill="hold">
                                          <p:stCondLst>
                                            <p:cond delay="125"/>
                                          </p:stCondLst>
                                        </p:cTn>
                                        <p:tgtEl>
                                          <p:spTgt spid="15"/>
                                        </p:tgtEl>
                                        <p:attrNameLst>
                                          <p:attrName>ppt_h</p:attrName>
                                        </p:attrNameLst>
                                      </p:cBhvr>
                                      <p:tavLst>
                                        <p:tav tm="0">
                                          <p:val>
                                            <p:strVal val="#ppt_h+#ppt_h/3"/>
                                          </p:val>
                                        </p:tav>
                                        <p:tav tm="100000">
                                          <p:val>
                                            <p:strVal val="#ppt_h-#ppt_h/4"/>
                                          </p:val>
                                        </p:tav>
                                      </p:tavLst>
                                    </p:anim>
                                    <p:anim to="" calcmode="lin" valueType="num">
                                      <p:cBhvr>
                                        <p:cTn id="38" dur="167" fill="hold">
                                          <p:stCondLst>
                                            <p:cond delay="125"/>
                                          </p:stCondLst>
                                        </p:cTn>
                                        <p:tgtEl>
                                          <p:spTgt spid="15"/>
                                        </p:tgtEl>
                                        <p:attrNameLst>
                                          <p:attrName>ppt_w</p:attrName>
                                        </p:attrNameLst>
                                      </p:cBhvr>
                                      <p:tavLst>
                                        <p:tav tm="0">
                                          <p:val>
                                            <p:strVal val="#ppt_w+#ppt_w/6"/>
                                          </p:val>
                                        </p:tav>
                                        <p:tav tm="100000">
                                          <p:val>
                                            <p:strVal val="#ppt_w+#ppt_h/4"/>
                                          </p:val>
                                        </p:tav>
                                      </p:tavLst>
                                    </p:anim>
                                    <p:anim to="" calcmode="lin" valueType="num">
                                      <p:cBhvr>
                                        <p:cTn id="39" dur="167" fill="hold">
                                          <p:stCondLst>
                                            <p:cond delay="125"/>
                                          </p:stCondLst>
                                        </p:cTn>
                                        <p:tgtEl>
                                          <p:spTgt spid="15"/>
                                        </p:tgtEl>
                                        <p:attrNameLst>
                                          <p:attrName>ppt_y</p:attrName>
                                        </p:attrNameLst>
                                      </p:cBhvr>
                                      <p:tavLst>
                                        <p:tav tm="0">
                                          <p:val>
                                            <p:strVal val="ppt_y"/>
                                          </p:val>
                                        </p:tav>
                                        <p:tav tm="100000">
                                          <p:val>
                                            <p:strVal val="#ppt_y-#ppt_h/3"/>
                                          </p:val>
                                        </p:tav>
                                      </p:tavLst>
                                    </p:anim>
                                    <p:anim to="" calcmode="lin" valueType="num">
                                      <p:cBhvr>
                                        <p:cTn id="40" dur="208" fill="hold">
                                          <p:stCondLst>
                                            <p:cond delay="292"/>
                                          </p:stCondLst>
                                        </p:cTn>
                                        <p:tgtEl>
                                          <p:spTgt spid="15"/>
                                        </p:tgtEl>
                                        <p:attrNameLst>
                                          <p:attrName>ppt_h</p:attrName>
                                        </p:attrNameLst>
                                      </p:cBhvr>
                                      <p:tavLst>
                                        <p:tav tm="0">
                                          <p:val>
                                            <p:strVal val="ppt_h"/>
                                          </p:val>
                                        </p:tav>
                                        <p:tav tm="100000">
                                          <p:val>
                                            <p:strVal val="#ppt_h"/>
                                          </p:val>
                                        </p:tav>
                                      </p:tavLst>
                                    </p:anim>
                                    <p:anim to="" calcmode="lin" valueType="num">
                                      <p:cBhvr>
                                        <p:cTn id="41" dur="208" fill="hold">
                                          <p:stCondLst>
                                            <p:cond delay="292"/>
                                          </p:stCondLst>
                                        </p:cTn>
                                        <p:tgtEl>
                                          <p:spTgt spid="15"/>
                                        </p:tgtEl>
                                        <p:attrNameLst>
                                          <p:attrName>ppt_w</p:attrName>
                                        </p:attrNameLst>
                                      </p:cBhvr>
                                      <p:tavLst>
                                        <p:tav tm="0">
                                          <p:val>
                                            <p:strVal val="ppt_w"/>
                                          </p:val>
                                        </p:tav>
                                        <p:tav tm="100000">
                                          <p:val>
                                            <p:strVal val="#ppt_w"/>
                                          </p:val>
                                        </p:tav>
                                      </p:tavLst>
                                    </p:anim>
                                    <p:anim to="" calcmode="lin" valueType="num">
                                      <p:cBhvr>
                                        <p:cTn id="42" dur="208" fill="hold">
                                          <p:stCondLst>
                                            <p:cond delay="292"/>
                                          </p:stCondLst>
                                        </p:cTn>
                                        <p:tgtEl>
                                          <p:spTgt spid="15"/>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0" presetClass="entr" presetSubtype="0" decel="10000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to="" calcmode="lin" valueType="num">
                                      <p:cBhvr>
                                        <p:cTn id="47" dur="125" fill="hold">
                                          <p:stCondLst>
                                            <p:cond delay="0"/>
                                          </p:stCondLst>
                                        </p:cTn>
                                        <p:tgtEl>
                                          <p:spTgt spid="18"/>
                                        </p:tgtEl>
                                        <p:attrNameLst>
                                          <p:attrName>ppt_h</p:attrName>
                                        </p:attrNameLst>
                                      </p:cBhvr>
                                      <p:tavLst>
                                        <p:tav tm="0">
                                          <p:val>
                                            <p:fltVal val="0"/>
                                          </p:val>
                                        </p:tav>
                                        <p:tav tm="100000">
                                          <p:val>
                                            <p:strVal val="#ppt_h+#ppt_h/3"/>
                                          </p:val>
                                        </p:tav>
                                      </p:tavLst>
                                    </p:anim>
                                    <p:anim to="" calcmode="lin" valueType="num">
                                      <p:cBhvr>
                                        <p:cTn id="48" dur="125" fill="hold">
                                          <p:stCondLst>
                                            <p:cond delay="0"/>
                                          </p:stCondLst>
                                        </p:cTn>
                                        <p:tgtEl>
                                          <p:spTgt spid="18"/>
                                        </p:tgtEl>
                                        <p:attrNameLst>
                                          <p:attrName>ppt_w</p:attrName>
                                        </p:attrNameLst>
                                      </p:cBhvr>
                                      <p:tavLst>
                                        <p:tav tm="0">
                                          <p:val>
                                            <p:fltVal val="0"/>
                                          </p:val>
                                        </p:tav>
                                        <p:tav tm="100000">
                                          <p:val>
                                            <p:strVal val="#ppt_w-#ppt_w/6"/>
                                          </p:val>
                                        </p:tav>
                                      </p:tavLst>
                                    </p:anim>
                                    <p:anim to="" calcmode="lin" valueType="num">
                                      <p:cBhvr>
                                        <p:cTn id="49" dur="125" fill="hold">
                                          <p:stCondLst>
                                            <p:cond delay="0"/>
                                          </p:stCondLst>
                                        </p:cTn>
                                        <p:tgtEl>
                                          <p:spTgt spid="18"/>
                                        </p:tgtEl>
                                        <p:attrNameLst>
                                          <p:attrName>ppt_y</p:attrName>
                                        </p:attrNameLst>
                                      </p:cBhvr>
                                      <p:tavLst>
                                        <p:tav tm="0">
                                          <p:val>
                                            <p:strVal val="#ppt_y-#ppt_h/2"/>
                                          </p:val>
                                        </p:tav>
                                        <p:tav tm="100000">
                                          <p:val>
                                            <p:strVal val="#ppt_y+#ppt_h/4"/>
                                          </p:val>
                                        </p:tav>
                                      </p:tavLst>
                                    </p:anim>
                                    <p:anim to="" calcmode="lin" valueType="num">
                                      <p:cBhvr>
                                        <p:cTn id="50" dur="167" fill="hold">
                                          <p:stCondLst>
                                            <p:cond delay="125"/>
                                          </p:stCondLst>
                                        </p:cTn>
                                        <p:tgtEl>
                                          <p:spTgt spid="18"/>
                                        </p:tgtEl>
                                        <p:attrNameLst>
                                          <p:attrName>ppt_h</p:attrName>
                                        </p:attrNameLst>
                                      </p:cBhvr>
                                      <p:tavLst>
                                        <p:tav tm="0">
                                          <p:val>
                                            <p:strVal val="#ppt_h+#ppt_h/3"/>
                                          </p:val>
                                        </p:tav>
                                        <p:tav tm="100000">
                                          <p:val>
                                            <p:strVal val="#ppt_h-#ppt_h/4"/>
                                          </p:val>
                                        </p:tav>
                                      </p:tavLst>
                                    </p:anim>
                                    <p:anim to="" calcmode="lin" valueType="num">
                                      <p:cBhvr>
                                        <p:cTn id="51" dur="167" fill="hold">
                                          <p:stCondLst>
                                            <p:cond delay="125"/>
                                          </p:stCondLst>
                                        </p:cTn>
                                        <p:tgtEl>
                                          <p:spTgt spid="18"/>
                                        </p:tgtEl>
                                        <p:attrNameLst>
                                          <p:attrName>ppt_w</p:attrName>
                                        </p:attrNameLst>
                                      </p:cBhvr>
                                      <p:tavLst>
                                        <p:tav tm="0">
                                          <p:val>
                                            <p:strVal val="#ppt_w+#ppt_w/6"/>
                                          </p:val>
                                        </p:tav>
                                        <p:tav tm="100000">
                                          <p:val>
                                            <p:strVal val="#ppt_w+#ppt_h/4"/>
                                          </p:val>
                                        </p:tav>
                                      </p:tavLst>
                                    </p:anim>
                                    <p:anim to="" calcmode="lin" valueType="num">
                                      <p:cBhvr>
                                        <p:cTn id="52" dur="167" fill="hold">
                                          <p:stCondLst>
                                            <p:cond delay="125"/>
                                          </p:stCondLst>
                                        </p:cTn>
                                        <p:tgtEl>
                                          <p:spTgt spid="18"/>
                                        </p:tgtEl>
                                        <p:attrNameLst>
                                          <p:attrName>ppt_y</p:attrName>
                                        </p:attrNameLst>
                                      </p:cBhvr>
                                      <p:tavLst>
                                        <p:tav tm="0">
                                          <p:val>
                                            <p:strVal val="ppt_y"/>
                                          </p:val>
                                        </p:tav>
                                        <p:tav tm="100000">
                                          <p:val>
                                            <p:strVal val="#ppt_y-#ppt_h/3"/>
                                          </p:val>
                                        </p:tav>
                                      </p:tavLst>
                                    </p:anim>
                                    <p:anim to="" calcmode="lin" valueType="num">
                                      <p:cBhvr>
                                        <p:cTn id="53" dur="208" fill="hold">
                                          <p:stCondLst>
                                            <p:cond delay="292"/>
                                          </p:stCondLst>
                                        </p:cTn>
                                        <p:tgtEl>
                                          <p:spTgt spid="18"/>
                                        </p:tgtEl>
                                        <p:attrNameLst>
                                          <p:attrName>ppt_h</p:attrName>
                                        </p:attrNameLst>
                                      </p:cBhvr>
                                      <p:tavLst>
                                        <p:tav tm="0">
                                          <p:val>
                                            <p:strVal val="ppt_h"/>
                                          </p:val>
                                        </p:tav>
                                        <p:tav tm="100000">
                                          <p:val>
                                            <p:strVal val="#ppt_h"/>
                                          </p:val>
                                        </p:tav>
                                      </p:tavLst>
                                    </p:anim>
                                    <p:anim to="" calcmode="lin" valueType="num">
                                      <p:cBhvr>
                                        <p:cTn id="54" dur="208" fill="hold">
                                          <p:stCondLst>
                                            <p:cond delay="292"/>
                                          </p:stCondLst>
                                        </p:cTn>
                                        <p:tgtEl>
                                          <p:spTgt spid="18"/>
                                        </p:tgtEl>
                                        <p:attrNameLst>
                                          <p:attrName>ppt_w</p:attrName>
                                        </p:attrNameLst>
                                      </p:cBhvr>
                                      <p:tavLst>
                                        <p:tav tm="0">
                                          <p:val>
                                            <p:strVal val="ppt_w"/>
                                          </p:val>
                                        </p:tav>
                                        <p:tav tm="100000">
                                          <p:val>
                                            <p:strVal val="#ppt_w"/>
                                          </p:val>
                                        </p:tav>
                                      </p:tavLst>
                                    </p:anim>
                                    <p:anim to="" calcmode="lin" valueType="num">
                                      <p:cBhvr>
                                        <p:cTn id="55" dur="208" fill="hold">
                                          <p:stCondLst>
                                            <p:cond delay="292"/>
                                          </p:stCondLst>
                                        </p:cTn>
                                        <p:tgtEl>
                                          <p:spTgt spid="18"/>
                                        </p:tgtEl>
                                        <p:attrNameLst>
                                          <p:attrName>ppt_y</p:attrName>
                                        </p:attrNameLst>
                                      </p:cBhvr>
                                      <p:tavLst>
                                        <p:tav tm="0">
                                          <p:val>
                                            <p:strVal val="ppt_y"/>
                                          </p:val>
                                        </p:tav>
                                        <p:tav tm="100000">
                                          <p:val>
                                            <p:strVal val="#ppt_y"/>
                                          </p:val>
                                        </p:tav>
                                      </p:tavLst>
                                    </p:anim>
                                  </p:childTnLst>
                                </p:cTn>
                              </p:par>
                              <p:par>
                                <p:cTn id="56" presetID="1" presetClass="exit" presetSubtype="0" fill="hold" grpId="1" nodeType="withEffect">
                                  <p:stCondLst>
                                    <p:cond delay="0"/>
                                  </p:stCondLst>
                                  <p:childTnLst>
                                    <p:set>
                                      <p:cBhvr>
                                        <p:cTn id="57" dur="1" fill="hold">
                                          <p:stCondLst>
                                            <p:cond delay="0"/>
                                          </p:stCondLst>
                                        </p:cTn>
                                        <p:tgtEl>
                                          <p:spTgt spid="14"/>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5"/>
                                        </p:tgtEl>
                                        <p:attrNameLst>
                                          <p:attrName>style.visibility</p:attrName>
                                        </p:attrNameLst>
                                      </p:cBhvr>
                                      <p:to>
                                        <p:strVal val="hidden"/>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0" presetClass="entr" presetSubtype="0" decel="100000"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to="" calcmode="lin" valueType="num">
                                      <p:cBhvr>
                                        <p:cTn id="64" dur="125" fill="hold">
                                          <p:stCondLst>
                                            <p:cond delay="0"/>
                                          </p:stCondLst>
                                        </p:cTn>
                                        <p:tgtEl>
                                          <p:spTgt spid="16"/>
                                        </p:tgtEl>
                                        <p:attrNameLst>
                                          <p:attrName>ppt_h</p:attrName>
                                        </p:attrNameLst>
                                      </p:cBhvr>
                                      <p:tavLst>
                                        <p:tav tm="0">
                                          <p:val>
                                            <p:fltVal val="0"/>
                                          </p:val>
                                        </p:tav>
                                        <p:tav tm="100000">
                                          <p:val>
                                            <p:strVal val="#ppt_h+#ppt_h/3"/>
                                          </p:val>
                                        </p:tav>
                                      </p:tavLst>
                                    </p:anim>
                                    <p:anim to="" calcmode="lin" valueType="num">
                                      <p:cBhvr>
                                        <p:cTn id="65" dur="125" fill="hold">
                                          <p:stCondLst>
                                            <p:cond delay="0"/>
                                          </p:stCondLst>
                                        </p:cTn>
                                        <p:tgtEl>
                                          <p:spTgt spid="16"/>
                                        </p:tgtEl>
                                        <p:attrNameLst>
                                          <p:attrName>ppt_w</p:attrName>
                                        </p:attrNameLst>
                                      </p:cBhvr>
                                      <p:tavLst>
                                        <p:tav tm="0">
                                          <p:val>
                                            <p:fltVal val="0"/>
                                          </p:val>
                                        </p:tav>
                                        <p:tav tm="100000">
                                          <p:val>
                                            <p:strVal val="#ppt_w-#ppt_w/6"/>
                                          </p:val>
                                        </p:tav>
                                      </p:tavLst>
                                    </p:anim>
                                    <p:anim to="" calcmode="lin" valueType="num">
                                      <p:cBhvr>
                                        <p:cTn id="66" dur="125" fill="hold">
                                          <p:stCondLst>
                                            <p:cond delay="0"/>
                                          </p:stCondLst>
                                        </p:cTn>
                                        <p:tgtEl>
                                          <p:spTgt spid="16"/>
                                        </p:tgtEl>
                                        <p:attrNameLst>
                                          <p:attrName>ppt_y</p:attrName>
                                        </p:attrNameLst>
                                      </p:cBhvr>
                                      <p:tavLst>
                                        <p:tav tm="0">
                                          <p:val>
                                            <p:strVal val="#ppt_y-#ppt_h/2"/>
                                          </p:val>
                                        </p:tav>
                                        <p:tav tm="100000">
                                          <p:val>
                                            <p:strVal val="#ppt_y+#ppt_h/4"/>
                                          </p:val>
                                        </p:tav>
                                      </p:tavLst>
                                    </p:anim>
                                    <p:anim to="" calcmode="lin" valueType="num">
                                      <p:cBhvr>
                                        <p:cTn id="67" dur="167" fill="hold">
                                          <p:stCondLst>
                                            <p:cond delay="125"/>
                                          </p:stCondLst>
                                        </p:cTn>
                                        <p:tgtEl>
                                          <p:spTgt spid="16"/>
                                        </p:tgtEl>
                                        <p:attrNameLst>
                                          <p:attrName>ppt_h</p:attrName>
                                        </p:attrNameLst>
                                      </p:cBhvr>
                                      <p:tavLst>
                                        <p:tav tm="0">
                                          <p:val>
                                            <p:strVal val="#ppt_h+#ppt_h/3"/>
                                          </p:val>
                                        </p:tav>
                                        <p:tav tm="100000">
                                          <p:val>
                                            <p:strVal val="#ppt_h-#ppt_h/4"/>
                                          </p:val>
                                        </p:tav>
                                      </p:tavLst>
                                    </p:anim>
                                    <p:anim to="" calcmode="lin" valueType="num">
                                      <p:cBhvr>
                                        <p:cTn id="68" dur="167" fill="hold">
                                          <p:stCondLst>
                                            <p:cond delay="125"/>
                                          </p:stCondLst>
                                        </p:cTn>
                                        <p:tgtEl>
                                          <p:spTgt spid="16"/>
                                        </p:tgtEl>
                                        <p:attrNameLst>
                                          <p:attrName>ppt_w</p:attrName>
                                        </p:attrNameLst>
                                      </p:cBhvr>
                                      <p:tavLst>
                                        <p:tav tm="0">
                                          <p:val>
                                            <p:strVal val="#ppt_w+#ppt_w/6"/>
                                          </p:val>
                                        </p:tav>
                                        <p:tav tm="100000">
                                          <p:val>
                                            <p:strVal val="#ppt_w+#ppt_h/4"/>
                                          </p:val>
                                        </p:tav>
                                      </p:tavLst>
                                    </p:anim>
                                    <p:anim to="" calcmode="lin" valueType="num">
                                      <p:cBhvr>
                                        <p:cTn id="69" dur="167" fill="hold">
                                          <p:stCondLst>
                                            <p:cond delay="125"/>
                                          </p:stCondLst>
                                        </p:cTn>
                                        <p:tgtEl>
                                          <p:spTgt spid="16"/>
                                        </p:tgtEl>
                                        <p:attrNameLst>
                                          <p:attrName>ppt_y</p:attrName>
                                        </p:attrNameLst>
                                      </p:cBhvr>
                                      <p:tavLst>
                                        <p:tav tm="0">
                                          <p:val>
                                            <p:strVal val="ppt_y"/>
                                          </p:val>
                                        </p:tav>
                                        <p:tav tm="100000">
                                          <p:val>
                                            <p:strVal val="#ppt_y-#ppt_h/3"/>
                                          </p:val>
                                        </p:tav>
                                      </p:tavLst>
                                    </p:anim>
                                    <p:anim to="" calcmode="lin" valueType="num">
                                      <p:cBhvr>
                                        <p:cTn id="70" dur="208" fill="hold">
                                          <p:stCondLst>
                                            <p:cond delay="292"/>
                                          </p:stCondLst>
                                        </p:cTn>
                                        <p:tgtEl>
                                          <p:spTgt spid="16"/>
                                        </p:tgtEl>
                                        <p:attrNameLst>
                                          <p:attrName>ppt_h</p:attrName>
                                        </p:attrNameLst>
                                      </p:cBhvr>
                                      <p:tavLst>
                                        <p:tav tm="0">
                                          <p:val>
                                            <p:strVal val="ppt_h"/>
                                          </p:val>
                                        </p:tav>
                                        <p:tav tm="100000">
                                          <p:val>
                                            <p:strVal val="#ppt_h"/>
                                          </p:val>
                                        </p:tav>
                                      </p:tavLst>
                                    </p:anim>
                                    <p:anim to="" calcmode="lin" valueType="num">
                                      <p:cBhvr>
                                        <p:cTn id="71" dur="208" fill="hold">
                                          <p:stCondLst>
                                            <p:cond delay="292"/>
                                          </p:stCondLst>
                                        </p:cTn>
                                        <p:tgtEl>
                                          <p:spTgt spid="16"/>
                                        </p:tgtEl>
                                        <p:attrNameLst>
                                          <p:attrName>ppt_w</p:attrName>
                                        </p:attrNameLst>
                                      </p:cBhvr>
                                      <p:tavLst>
                                        <p:tav tm="0">
                                          <p:val>
                                            <p:strVal val="ppt_w"/>
                                          </p:val>
                                        </p:tav>
                                        <p:tav tm="100000">
                                          <p:val>
                                            <p:strVal val="#ppt_w"/>
                                          </p:val>
                                        </p:tav>
                                      </p:tavLst>
                                    </p:anim>
                                    <p:anim to="" calcmode="lin" valueType="num">
                                      <p:cBhvr>
                                        <p:cTn id="72" dur="208" fill="hold">
                                          <p:stCondLst>
                                            <p:cond delay="292"/>
                                          </p:stCondLst>
                                        </p:cTn>
                                        <p:tgtEl>
                                          <p:spTgt spid="16"/>
                                        </p:tgtEl>
                                        <p:attrNameLst>
                                          <p:attrName>ppt_y</p:attrName>
                                        </p:attrNameLst>
                                      </p:cBhvr>
                                      <p:tavLst>
                                        <p:tav tm="0">
                                          <p:val>
                                            <p:strVal val="ppt_y"/>
                                          </p:val>
                                        </p:tav>
                                        <p:tav tm="100000">
                                          <p:val>
                                            <p:strVal val="#ppt_y"/>
                                          </p:val>
                                        </p:tav>
                                      </p:tavLst>
                                    </p:anim>
                                  </p:childTnLst>
                                </p:cTn>
                              </p:par>
                              <p:par>
                                <p:cTn id="73" presetID="1" presetClass="exit" presetSubtype="0" fill="hold" grpId="1" nodeType="withEffect">
                                  <p:stCondLst>
                                    <p:cond delay="0"/>
                                  </p:stCondLst>
                                  <p:childTnLst>
                                    <p:set>
                                      <p:cBhvr>
                                        <p:cTn id="74" dur="1" fill="hold">
                                          <p:stCondLst>
                                            <p:cond delay="0"/>
                                          </p:stCondLst>
                                        </p:cTn>
                                        <p:tgtEl>
                                          <p:spTgt spid="18"/>
                                        </p:tgtEl>
                                        <p:attrNameLst>
                                          <p:attrName>style.visibility</p:attrName>
                                        </p:attrNameLst>
                                      </p:cBhvr>
                                      <p:to>
                                        <p:strVal val="hidden"/>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0" presetClass="entr" presetSubtype="0" decel="10000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to="" calcmode="lin" valueType="num">
                                      <p:cBhvr>
                                        <p:cTn id="79" dur="125" fill="hold">
                                          <p:stCondLst>
                                            <p:cond delay="0"/>
                                          </p:stCondLst>
                                        </p:cTn>
                                        <p:tgtEl>
                                          <p:spTgt spid="19"/>
                                        </p:tgtEl>
                                        <p:attrNameLst>
                                          <p:attrName>ppt_h</p:attrName>
                                        </p:attrNameLst>
                                      </p:cBhvr>
                                      <p:tavLst>
                                        <p:tav tm="0">
                                          <p:val>
                                            <p:fltVal val="0"/>
                                          </p:val>
                                        </p:tav>
                                        <p:tav tm="100000">
                                          <p:val>
                                            <p:strVal val="#ppt_h+#ppt_h/3"/>
                                          </p:val>
                                        </p:tav>
                                      </p:tavLst>
                                    </p:anim>
                                    <p:anim to="" calcmode="lin" valueType="num">
                                      <p:cBhvr>
                                        <p:cTn id="80" dur="125" fill="hold">
                                          <p:stCondLst>
                                            <p:cond delay="0"/>
                                          </p:stCondLst>
                                        </p:cTn>
                                        <p:tgtEl>
                                          <p:spTgt spid="19"/>
                                        </p:tgtEl>
                                        <p:attrNameLst>
                                          <p:attrName>ppt_w</p:attrName>
                                        </p:attrNameLst>
                                      </p:cBhvr>
                                      <p:tavLst>
                                        <p:tav tm="0">
                                          <p:val>
                                            <p:fltVal val="0"/>
                                          </p:val>
                                        </p:tav>
                                        <p:tav tm="100000">
                                          <p:val>
                                            <p:strVal val="#ppt_w-#ppt_w/6"/>
                                          </p:val>
                                        </p:tav>
                                      </p:tavLst>
                                    </p:anim>
                                    <p:anim to="" calcmode="lin" valueType="num">
                                      <p:cBhvr>
                                        <p:cTn id="81" dur="125" fill="hold">
                                          <p:stCondLst>
                                            <p:cond delay="0"/>
                                          </p:stCondLst>
                                        </p:cTn>
                                        <p:tgtEl>
                                          <p:spTgt spid="19"/>
                                        </p:tgtEl>
                                        <p:attrNameLst>
                                          <p:attrName>ppt_y</p:attrName>
                                        </p:attrNameLst>
                                      </p:cBhvr>
                                      <p:tavLst>
                                        <p:tav tm="0">
                                          <p:val>
                                            <p:strVal val="#ppt_y-#ppt_h/2"/>
                                          </p:val>
                                        </p:tav>
                                        <p:tav tm="100000">
                                          <p:val>
                                            <p:strVal val="#ppt_y+#ppt_h/4"/>
                                          </p:val>
                                        </p:tav>
                                      </p:tavLst>
                                    </p:anim>
                                    <p:anim to="" calcmode="lin" valueType="num">
                                      <p:cBhvr>
                                        <p:cTn id="82" dur="167" fill="hold">
                                          <p:stCondLst>
                                            <p:cond delay="125"/>
                                          </p:stCondLst>
                                        </p:cTn>
                                        <p:tgtEl>
                                          <p:spTgt spid="19"/>
                                        </p:tgtEl>
                                        <p:attrNameLst>
                                          <p:attrName>ppt_h</p:attrName>
                                        </p:attrNameLst>
                                      </p:cBhvr>
                                      <p:tavLst>
                                        <p:tav tm="0">
                                          <p:val>
                                            <p:strVal val="#ppt_h+#ppt_h/3"/>
                                          </p:val>
                                        </p:tav>
                                        <p:tav tm="100000">
                                          <p:val>
                                            <p:strVal val="#ppt_h-#ppt_h/4"/>
                                          </p:val>
                                        </p:tav>
                                      </p:tavLst>
                                    </p:anim>
                                    <p:anim to="" calcmode="lin" valueType="num">
                                      <p:cBhvr>
                                        <p:cTn id="83" dur="167" fill="hold">
                                          <p:stCondLst>
                                            <p:cond delay="125"/>
                                          </p:stCondLst>
                                        </p:cTn>
                                        <p:tgtEl>
                                          <p:spTgt spid="19"/>
                                        </p:tgtEl>
                                        <p:attrNameLst>
                                          <p:attrName>ppt_w</p:attrName>
                                        </p:attrNameLst>
                                      </p:cBhvr>
                                      <p:tavLst>
                                        <p:tav tm="0">
                                          <p:val>
                                            <p:strVal val="#ppt_w+#ppt_w/6"/>
                                          </p:val>
                                        </p:tav>
                                        <p:tav tm="100000">
                                          <p:val>
                                            <p:strVal val="#ppt_w+#ppt_h/4"/>
                                          </p:val>
                                        </p:tav>
                                      </p:tavLst>
                                    </p:anim>
                                    <p:anim to="" calcmode="lin" valueType="num">
                                      <p:cBhvr>
                                        <p:cTn id="84" dur="167" fill="hold">
                                          <p:stCondLst>
                                            <p:cond delay="125"/>
                                          </p:stCondLst>
                                        </p:cTn>
                                        <p:tgtEl>
                                          <p:spTgt spid="19"/>
                                        </p:tgtEl>
                                        <p:attrNameLst>
                                          <p:attrName>ppt_y</p:attrName>
                                        </p:attrNameLst>
                                      </p:cBhvr>
                                      <p:tavLst>
                                        <p:tav tm="0">
                                          <p:val>
                                            <p:strVal val="ppt_y"/>
                                          </p:val>
                                        </p:tav>
                                        <p:tav tm="100000">
                                          <p:val>
                                            <p:strVal val="#ppt_y-#ppt_h/3"/>
                                          </p:val>
                                        </p:tav>
                                      </p:tavLst>
                                    </p:anim>
                                    <p:anim to="" calcmode="lin" valueType="num">
                                      <p:cBhvr>
                                        <p:cTn id="85" dur="208" fill="hold">
                                          <p:stCondLst>
                                            <p:cond delay="292"/>
                                          </p:stCondLst>
                                        </p:cTn>
                                        <p:tgtEl>
                                          <p:spTgt spid="19"/>
                                        </p:tgtEl>
                                        <p:attrNameLst>
                                          <p:attrName>ppt_h</p:attrName>
                                        </p:attrNameLst>
                                      </p:cBhvr>
                                      <p:tavLst>
                                        <p:tav tm="0">
                                          <p:val>
                                            <p:strVal val="ppt_h"/>
                                          </p:val>
                                        </p:tav>
                                        <p:tav tm="100000">
                                          <p:val>
                                            <p:strVal val="#ppt_h"/>
                                          </p:val>
                                        </p:tav>
                                      </p:tavLst>
                                    </p:anim>
                                    <p:anim to="" calcmode="lin" valueType="num">
                                      <p:cBhvr>
                                        <p:cTn id="86" dur="208" fill="hold">
                                          <p:stCondLst>
                                            <p:cond delay="292"/>
                                          </p:stCondLst>
                                        </p:cTn>
                                        <p:tgtEl>
                                          <p:spTgt spid="19"/>
                                        </p:tgtEl>
                                        <p:attrNameLst>
                                          <p:attrName>ppt_w</p:attrName>
                                        </p:attrNameLst>
                                      </p:cBhvr>
                                      <p:tavLst>
                                        <p:tav tm="0">
                                          <p:val>
                                            <p:strVal val="ppt_w"/>
                                          </p:val>
                                        </p:tav>
                                        <p:tav tm="100000">
                                          <p:val>
                                            <p:strVal val="#ppt_w"/>
                                          </p:val>
                                        </p:tav>
                                      </p:tavLst>
                                    </p:anim>
                                    <p:anim to="" calcmode="lin" valueType="num">
                                      <p:cBhvr>
                                        <p:cTn id="87" dur="208" fill="hold">
                                          <p:stCondLst>
                                            <p:cond delay="292"/>
                                          </p:stCondLst>
                                        </p:cTn>
                                        <p:tgtEl>
                                          <p:spTgt spid="19"/>
                                        </p:tgtEl>
                                        <p:attrNameLst>
                                          <p:attrName>ppt_y</p:attrName>
                                        </p:attrNameLst>
                                      </p:cBhvr>
                                      <p:tavLst>
                                        <p:tav tm="0">
                                          <p:val>
                                            <p:strVal val="ppt_y"/>
                                          </p:val>
                                        </p:tav>
                                        <p:tav tm="100000">
                                          <p:val>
                                            <p:strVal val="#ppt_y"/>
                                          </p:val>
                                        </p:tav>
                                      </p:tavLst>
                                    </p:anim>
                                  </p:childTnLst>
                                </p:cTn>
                              </p:par>
                              <p:par>
                                <p:cTn id="88" presetID="1" presetClass="exit" presetSubtype="0" fill="hold" grpId="1" nodeType="withEffect">
                                  <p:stCondLst>
                                    <p:cond delay="0"/>
                                  </p:stCondLst>
                                  <p:childTnLst>
                                    <p:set>
                                      <p:cBhvr>
                                        <p:cTn id="89"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5" grpId="0"/>
      <p:bldP spid="15" grpId="1"/>
      <p:bldP spid="16" grpId="0"/>
      <p:bldP spid="16" grpId="1"/>
      <p:bldP spid="18" grpId="0"/>
      <p:bldP spid="18" grpId="1"/>
      <p:bldP spid="1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533400" y="414891"/>
            <a:ext cx="10737374"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79705" algn="just">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活动</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：观察图片并结合文字材料，划出能够说明南极考察站建筑特点的关键词句，并结合自然环境特征，说明这样修建的理由。</a:t>
            </a:r>
          </a:p>
        </p:txBody>
      </p:sp>
      <p:grpSp>
        <p:nvGrpSpPr>
          <p:cNvPr id="9" name="组合 8"/>
          <p:cNvGrpSpPr/>
          <p:nvPr/>
        </p:nvGrpSpPr>
        <p:grpSpPr>
          <a:xfrm>
            <a:off x="1876729" y="1829741"/>
            <a:ext cx="8438701" cy="2369976"/>
            <a:chOff x="3450852" y="4878681"/>
            <a:chExt cx="16877401" cy="4739951"/>
          </a:xfrm>
        </p:grpSpPr>
        <p:grpSp>
          <p:nvGrpSpPr>
            <p:cNvPr id="3" name="组合 2"/>
            <p:cNvGrpSpPr/>
            <p:nvPr/>
          </p:nvGrpSpPr>
          <p:grpSpPr>
            <a:xfrm>
              <a:off x="3450852" y="4878681"/>
              <a:ext cx="7047601" cy="4739951"/>
              <a:chOff x="4740930" y="7790028"/>
              <a:chExt cx="4714267" cy="3156777"/>
            </a:xfrm>
          </p:grpSpPr>
          <p:sp>
            <p:nvSpPr>
              <p:cNvPr id="4" name="矩形 3"/>
              <p:cNvSpPr/>
              <p:nvPr/>
            </p:nvSpPr>
            <p:spPr>
              <a:xfrm>
                <a:off x="4740930" y="7790028"/>
                <a:ext cx="4714267"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2799" y="7910620"/>
                <a:ext cx="4450528" cy="2952894"/>
              </a:xfrm>
              <a:prstGeom prst="rect">
                <a:avLst/>
              </a:prstGeom>
              <a:ln w="12700">
                <a:solidFill>
                  <a:schemeClr val="tx1"/>
                </a:solidFill>
              </a:ln>
            </p:spPr>
          </p:pic>
        </p:grpSp>
        <p:grpSp>
          <p:nvGrpSpPr>
            <p:cNvPr id="6" name="组合 5"/>
            <p:cNvGrpSpPr/>
            <p:nvPr/>
          </p:nvGrpSpPr>
          <p:grpSpPr>
            <a:xfrm>
              <a:off x="13280651" y="4878681"/>
              <a:ext cx="7047601" cy="4739951"/>
              <a:chOff x="4740930" y="7878838"/>
              <a:chExt cx="4714267" cy="3156777"/>
            </a:xfrm>
          </p:grpSpPr>
          <p:sp>
            <p:nvSpPr>
              <p:cNvPr id="7" name="矩形 6"/>
              <p:cNvSpPr/>
              <p:nvPr/>
            </p:nvSpPr>
            <p:spPr>
              <a:xfrm>
                <a:off x="4740930" y="7878838"/>
                <a:ext cx="4714267"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t="13919"/>
              <a:stretch>
                <a:fillRect/>
              </a:stretch>
            </p:blipFill>
            <p:spPr>
              <a:xfrm>
                <a:off x="4887172" y="7999429"/>
                <a:ext cx="4421782" cy="2952894"/>
              </a:xfrm>
              <a:prstGeom prst="rect">
                <a:avLst/>
              </a:prstGeom>
              <a:ln w="12700">
                <a:solidFill>
                  <a:schemeClr val="tx1"/>
                </a:solidFill>
              </a:ln>
            </p:spPr>
          </p:pic>
        </p:grpSp>
      </p:grpSp>
      <p:sp>
        <p:nvSpPr>
          <p:cNvPr id="10" name="矩形 9"/>
          <p:cNvSpPr>
            <a:spLocks noChangeArrowheads="1"/>
          </p:cNvSpPr>
          <p:nvPr/>
        </p:nvSpPr>
        <p:spPr bwMode="auto">
          <a:xfrm>
            <a:off x="533400" y="4378279"/>
            <a:ext cx="1125220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79705" algn="dist">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房屋的墙板采用“夹心”式，中间是保温材料。窗户较小，且多</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为</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288290" algn="just">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双层</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玻璃，玻璃夹层间几乎为真空。</a:t>
            </a:r>
          </a:p>
          <a:p>
            <a:pPr indent="179705" algn="just">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房屋地基很深，下面为立柱，房屋通常高出地面</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米。房屋朝</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不同方向</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开门，还设有天窗。</a:t>
            </a:r>
          </a:p>
        </p:txBody>
      </p:sp>
      <p:sp>
        <p:nvSpPr>
          <p:cNvPr id="11" name="矩形 10"/>
          <p:cNvSpPr>
            <a:spLocks noChangeArrowheads="1"/>
          </p:cNvSpPr>
          <p:nvPr/>
        </p:nvSpPr>
        <p:spPr bwMode="auto">
          <a:xfrm>
            <a:off x="7159244" y="4872709"/>
            <a:ext cx="339453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500" spc="120" smtClean="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防寒、保暖</a:t>
            </a:r>
            <a:endPar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矩形 13"/>
          <p:cNvSpPr>
            <a:spLocks noChangeArrowheads="1"/>
          </p:cNvSpPr>
          <p:nvPr/>
        </p:nvSpPr>
        <p:spPr bwMode="auto">
          <a:xfrm>
            <a:off x="5301960" y="5878689"/>
            <a:ext cx="2598376"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500" spc="120" smtClean="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①防大风吹倒</a:t>
            </a:r>
            <a:endPar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7" name="矩形 16"/>
          <p:cNvSpPr>
            <a:spLocks noChangeArrowheads="1"/>
          </p:cNvSpPr>
          <p:nvPr/>
        </p:nvSpPr>
        <p:spPr bwMode="auto">
          <a:xfrm>
            <a:off x="7322855" y="5878689"/>
            <a:ext cx="2883262" cy="592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②防止被积雪掩埋</a:t>
            </a:r>
            <a:endPar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19" name="直接连接符 18"/>
          <p:cNvCxnSpPr/>
          <p:nvPr/>
        </p:nvCxnSpPr>
        <p:spPr>
          <a:xfrm>
            <a:off x="7008005" y="4872709"/>
            <a:ext cx="1286047"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856511" y="4872709"/>
            <a:ext cx="131462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95729" y="5380168"/>
            <a:ext cx="131462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75298" y="5878689"/>
            <a:ext cx="131462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008005" y="5878689"/>
            <a:ext cx="2186299"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0" presetClass="entr" presetSubtype="0" decel="10000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to="" calcmode="lin" valueType="num">
                                      <p:cBhvr>
                                        <p:cTn id="18" dur="125" fill="hold">
                                          <p:stCondLst>
                                            <p:cond delay="0"/>
                                          </p:stCondLst>
                                        </p:cTn>
                                        <p:tgtEl>
                                          <p:spTgt spid="11"/>
                                        </p:tgtEl>
                                        <p:attrNameLst>
                                          <p:attrName>ppt_h</p:attrName>
                                        </p:attrNameLst>
                                      </p:cBhvr>
                                      <p:tavLst>
                                        <p:tav tm="0">
                                          <p:val>
                                            <p:fltVal val="0"/>
                                          </p:val>
                                        </p:tav>
                                        <p:tav tm="100000">
                                          <p:val>
                                            <p:strVal val="#ppt_h+#ppt_h/3"/>
                                          </p:val>
                                        </p:tav>
                                      </p:tavLst>
                                    </p:anim>
                                    <p:anim to="" calcmode="lin" valueType="num">
                                      <p:cBhvr>
                                        <p:cTn id="19" dur="125" fill="hold">
                                          <p:stCondLst>
                                            <p:cond delay="0"/>
                                          </p:stCondLst>
                                        </p:cTn>
                                        <p:tgtEl>
                                          <p:spTgt spid="11"/>
                                        </p:tgtEl>
                                        <p:attrNameLst>
                                          <p:attrName>ppt_w</p:attrName>
                                        </p:attrNameLst>
                                      </p:cBhvr>
                                      <p:tavLst>
                                        <p:tav tm="0">
                                          <p:val>
                                            <p:fltVal val="0"/>
                                          </p:val>
                                        </p:tav>
                                        <p:tav tm="100000">
                                          <p:val>
                                            <p:strVal val="#ppt_w-#ppt_w/6"/>
                                          </p:val>
                                        </p:tav>
                                      </p:tavLst>
                                    </p:anim>
                                    <p:anim to="" calcmode="lin" valueType="num">
                                      <p:cBhvr>
                                        <p:cTn id="20" dur="125" fill="hold">
                                          <p:stCondLst>
                                            <p:cond delay="0"/>
                                          </p:stCondLst>
                                        </p:cTn>
                                        <p:tgtEl>
                                          <p:spTgt spid="11"/>
                                        </p:tgtEl>
                                        <p:attrNameLst>
                                          <p:attrName>ppt_y</p:attrName>
                                        </p:attrNameLst>
                                      </p:cBhvr>
                                      <p:tavLst>
                                        <p:tav tm="0">
                                          <p:val>
                                            <p:strVal val="#ppt_y-#ppt_h/2"/>
                                          </p:val>
                                        </p:tav>
                                        <p:tav tm="100000">
                                          <p:val>
                                            <p:strVal val="#ppt_y+#ppt_h/4"/>
                                          </p:val>
                                        </p:tav>
                                      </p:tavLst>
                                    </p:anim>
                                    <p:anim to="" calcmode="lin" valueType="num">
                                      <p:cBhvr>
                                        <p:cTn id="21" dur="167" fill="hold">
                                          <p:stCondLst>
                                            <p:cond delay="125"/>
                                          </p:stCondLst>
                                        </p:cTn>
                                        <p:tgtEl>
                                          <p:spTgt spid="11"/>
                                        </p:tgtEl>
                                        <p:attrNameLst>
                                          <p:attrName>ppt_h</p:attrName>
                                        </p:attrNameLst>
                                      </p:cBhvr>
                                      <p:tavLst>
                                        <p:tav tm="0">
                                          <p:val>
                                            <p:strVal val="#ppt_h+#ppt_h/3"/>
                                          </p:val>
                                        </p:tav>
                                        <p:tav tm="100000">
                                          <p:val>
                                            <p:strVal val="#ppt_h-#ppt_h/4"/>
                                          </p:val>
                                        </p:tav>
                                      </p:tavLst>
                                    </p:anim>
                                    <p:anim to="" calcmode="lin" valueType="num">
                                      <p:cBhvr>
                                        <p:cTn id="22" dur="167" fill="hold">
                                          <p:stCondLst>
                                            <p:cond delay="125"/>
                                          </p:stCondLst>
                                        </p:cTn>
                                        <p:tgtEl>
                                          <p:spTgt spid="11"/>
                                        </p:tgtEl>
                                        <p:attrNameLst>
                                          <p:attrName>ppt_w</p:attrName>
                                        </p:attrNameLst>
                                      </p:cBhvr>
                                      <p:tavLst>
                                        <p:tav tm="0">
                                          <p:val>
                                            <p:strVal val="#ppt_w+#ppt_w/6"/>
                                          </p:val>
                                        </p:tav>
                                        <p:tav tm="100000">
                                          <p:val>
                                            <p:strVal val="#ppt_w+#ppt_h/4"/>
                                          </p:val>
                                        </p:tav>
                                      </p:tavLst>
                                    </p:anim>
                                    <p:anim to="" calcmode="lin" valueType="num">
                                      <p:cBhvr>
                                        <p:cTn id="23" dur="167" fill="hold">
                                          <p:stCondLst>
                                            <p:cond delay="125"/>
                                          </p:stCondLst>
                                        </p:cTn>
                                        <p:tgtEl>
                                          <p:spTgt spid="11"/>
                                        </p:tgtEl>
                                        <p:attrNameLst>
                                          <p:attrName>ppt_y</p:attrName>
                                        </p:attrNameLst>
                                      </p:cBhvr>
                                      <p:tavLst>
                                        <p:tav tm="0">
                                          <p:val>
                                            <p:strVal val="ppt_y"/>
                                          </p:val>
                                        </p:tav>
                                        <p:tav tm="100000">
                                          <p:val>
                                            <p:strVal val="#ppt_y-#ppt_h/3"/>
                                          </p:val>
                                        </p:tav>
                                      </p:tavLst>
                                    </p:anim>
                                    <p:anim to="" calcmode="lin" valueType="num">
                                      <p:cBhvr>
                                        <p:cTn id="24" dur="208" fill="hold">
                                          <p:stCondLst>
                                            <p:cond delay="292"/>
                                          </p:stCondLst>
                                        </p:cTn>
                                        <p:tgtEl>
                                          <p:spTgt spid="11"/>
                                        </p:tgtEl>
                                        <p:attrNameLst>
                                          <p:attrName>ppt_h</p:attrName>
                                        </p:attrNameLst>
                                      </p:cBhvr>
                                      <p:tavLst>
                                        <p:tav tm="0">
                                          <p:val>
                                            <p:strVal val="ppt_h"/>
                                          </p:val>
                                        </p:tav>
                                        <p:tav tm="100000">
                                          <p:val>
                                            <p:strVal val="#ppt_h"/>
                                          </p:val>
                                        </p:tav>
                                      </p:tavLst>
                                    </p:anim>
                                    <p:anim to="" calcmode="lin" valueType="num">
                                      <p:cBhvr>
                                        <p:cTn id="25" dur="208" fill="hold">
                                          <p:stCondLst>
                                            <p:cond delay="292"/>
                                          </p:stCondLst>
                                        </p:cTn>
                                        <p:tgtEl>
                                          <p:spTgt spid="11"/>
                                        </p:tgtEl>
                                        <p:attrNameLst>
                                          <p:attrName>ppt_w</p:attrName>
                                        </p:attrNameLst>
                                      </p:cBhvr>
                                      <p:tavLst>
                                        <p:tav tm="0">
                                          <p:val>
                                            <p:strVal val="ppt_w"/>
                                          </p:val>
                                        </p:tav>
                                        <p:tav tm="100000">
                                          <p:val>
                                            <p:strVal val="#ppt_w"/>
                                          </p:val>
                                        </p:tav>
                                      </p:tavLst>
                                    </p:anim>
                                    <p:anim to="" calcmode="lin" valueType="num">
                                      <p:cBhvr>
                                        <p:cTn id="26" dur="208" fill="hold">
                                          <p:stCondLst>
                                            <p:cond delay="292"/>
                                          </p:stCondLst>
                                        </p:cTn>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0" presetClass="entr" presetSubtype="0" decel="10000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to="" calcmode="lin" valueType="num">
                                      <p:cBhvr>
                                        <p:cTn id="34" dur="125" fill="hold">
                                          <p:stCondLst>
                                            <p:cond delay="0"/>
                                          </p:stCondLst>
                                        </p:cTn>
                                        <p:tgtEl>
                                          <p:spTgt spid="14"/>
                                        </p:tgtEl>
                                        <p:attrNameLst>
                                          <p:attrName>ppt_h</p:attrName>
                                        </p:attrNameLst>
                                      </p:cBhvr>
                                      <p:tavLst>
                                        <p:tav tm="0">
                                          <p:val>
                                            <p:fltVal val="0"/>
                                          </p:val>
                                        </p:tav>
                                        <p:tav tm="100000">
                                          <p:val>
                                            <p:strVal val="#ppt_h+#ppt_h/3"/>
                                          </p:val>
                                        </p:tav>
                                      </p:tavLst>
                                    </p:anim>
                                    <p:anim to="" calcmode="lin" valueType="num">
                                      <p:cBhvr>
                                        <p:cTn id="35" dur="125" fill="hold">
                                          <p:stCondLst>
                                            <p:cond delay="0"/>
                                          </p:stCondLst>
                                        </p:cTn>
                                        <p:tgtEl>
                                          <p:spTgt spid="14"/>
                                        </p:tgtEl>
                                        <p:attrNameLst>
                                          <p:attrName>ppt_w</p:attrName>
                                        </p:attrNameLst>
                                      </p:cBhvr>
                                      <p:tavLst>
                                        <p:tav tm="0">
                                          <p:val>
                                            <p:fltVal val="0"/>
                                          </p:val>
                                        </p:tav>
                                        <p:tav tm="100000">
                                          <p:val>
                                            <p:strVal val="#ppt_w-#ppt_w/6"/>
                                          </p:val>
                                        </p:tav>
                                      </p:tavLst>
                                    </p:anim>
                                    <p:anim to="" calcmode="lin" valueType="num">
                                      <p:cBhvr>
                                        <p:cTn id="36" dur="125" fill="hold">
                                          <p:stCondLst>
                                            <p:cond delay="0"/>
                                          </p:stCondLst>
                                        </p:cTn>
                                        <p:tgtEl>
                                          <p:spTgt spid="14"/>
                                        </p:tgtEl>
                                        <p:attrNameLst>
                                          <p:attrName>ppt_y</p:attrName>
                                        </p:attrNameLst>
                                      </p:cBhvr>
                                      <p:tavLst>
                                        <p:tav tm="0">
                                          <p:val>
                                            <p:strVal val="#ppt_y-#ppt_h/2"/>
                                          </p:val>
                                        </p:tav>
                                        <p:tav tm="100000">
                                          <p:val>
                                            <p:strVal val="#ppt_y+#ppt_h/4"/>
                                          </p:val>
                                        </p:tav>
                                      </p:tavLst>
                                    </p:anim>
                                    <p:anim to="" calcmode="lin" valueType="num">
                                      <p:cBhvr>
                                        <p:cTn id="37" dur="167" fill="hold">
                                          <p:stCondLst>
                                            <p:cond delay="125"/>
                                          </p:stCondLst>
                                        </p:cTn>
                                        <p:tgtEl>
                                          <p:spTgt spid="14"/>
                                        </p:tgtEl>
                                        <p:attrNameLst>
                                          <p:attrName>ppt_h</p:attrName>
                                        </p:attrNameLst>
                                      </p:cBhvr>
                                      <p:tavLst>
                                        <p:tav tm="0">
                                          <p:val>
                                            <p:strVal val="#ppt_h+#ppt_h/3"/>
                                          </p:val>
                                        </p:tav>
                                        <p:tav tm="100000">
                                          <p:val>
                                            <p:strVal val="#ppt_h-#ppt_h/4"/>
                                          </p:val>
                                        </p:tav>
                                      </p:tavLst>
                                    </p:anim>
                                    <p:anim to="" calcmode="lin" valueType="num">
                                      <p:cBhvr>
                                        <p:cTn id="38" dur="167" fill="hold">
                                          <p:stCondLst>
                                            <p:cond delay="125"/>
                                          </p:stCondLst>
                                        </p:cTn>
                                        <p:tgtEl>
                                          <p:spTgt spid="14"/>
                                        </p:tgtEl>
                                        <p:attrNameLst>
                                          <p:attrName>ppt_w</p:attrName>
                                        </p:attrNameLst>
                                      </p:cBhvr>
                                      <p:tavLst>
                                        <p:tav tm="0">
                                          <p:val>
                                            <p:strVal val="#ppt_w+#ppt_w/6"/>
                                          </p:val>
                                        </p:tav>
                                        <p:tav tm="100000">
                                          <p:val>
                                            <p:strVal val="#ppt_w+#ppt_h/4"/>
                                          </p:val>
                                        </p:tav>
                                      </p:tavLst>
                                    </p:anim>
                                    <p:anim to="" calcmode="lin" valueType="num">
                                      <p:cBhvr>
                                        <p:cTn id="39" dur="167" fill="hold">
                                          <p:stCondLst>
                                            <p:cond delay="125"/>
                                          </p:stCondLst>
                                        </p:cTn>
                                        <p:tgtEl>
                                          <p:spTgt spid="14"/>
                                        </p:tgtEl>
                                        <p:attrNameLst>
                                          <p:attrName>ppt_y</p:attrName>
                                        </p:attrNameLst>
                                      </p:cBhvr>
                                      <p:tavLst>
                                        <p:tav tm="0">
                                          <p:val>
                                            <p:strVal val="ppt_y"/>
                                          </p:val>
                                        </p:tav>
                                        <p:tav tm="100000">
                                          <p:val>
                                            <p:strVal val="#ppt_y-#ppt_h/3"/>
                                          </p:val>
                                        </p:tav>
                                      </p:tavLst>
                                    </p:anim>
                                    <p:anim to="" calcmode="lin" valueType="num">
                                      <p:cBhvr>
                                        <p:cTn id="40" dur="208" fill="hold">
                                          <p:stCondLst>
                                            <p:cond delay="292"/>
                                          </p:stCondLst>
                                        </p:cTn>
                                        <p:tgtEl>
                                          <p:spTgt spid="14"/>
                                        </p:tgtEl>
                                        <p:attrNameLst>
                                          <p:attrName>ppt_h</p:attrName>
                                        </p:attrNameLst>
                                      </p:cBhvr>
                                      <p:tavLst>
                                        <p:tav tm="0">
                                          <p:val>
                                            <p:strVal val="ppt_h"/>
                                          </p:val>
                                        </p:tav>
                                        <p:tav tm="100000">
                                          <p:val>
                                            <p:strVal val="#ppt_h"/>
                                          </p:val>
                                        </p:tav>
                                      </p:tavLst>
                                    </p:anim>
                                    <p:anim to="" calcmode="lin" valueType="num">
                                      <p:cBhvr>
                                        <p:cTn id="41" dur="208" fill="hold">
                                          <p:stCondLst>
                                            <p:cond delay="292"/>
                                          </p:stCondLst>
                                        </p:cTn>
                                        <p:tgtEl>
                                          <p:spTgt spid="14"/>
                                        </p:tgtEl>
                                        <p:attrNameLst>
                                          <p:attrName>ppt_w</p:attrName>
                                        </p:attrNameLst>
                                      </p:cBhvr>
                                      <p:tavLst>
                                        <p:tav tm="0">
                                          <p:val>
                                            <p:strVal val="ppt_w"/>
                                          </p:val>
                                        </p:tav>
                                        <p:tav tm="100000">
                                          <p:val>
                                            <p:strVal val="#ppt_w"/>
                                          </p:val>
                                        </p:tav>
                                      </p:tavLst>
                                    </p:anim>
                                    <p:anim to="" calcmode="lin" valueType="num">
                                      <p:cBhvr>
                                        <p:cTn id="42" dur="208" fill="hold">
                                          <p:stCondLst>
                                            <p:cond delay="292"/>
                                          </p:stCondLst>
                                        </p:cTn>
                                        <p:tgtEl>
                                          <p:spTgt spid="14"/>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0" presetClass="entr" presetSubtype="0" decel="10000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to="" calcmode="lin" valueType="num">
                                      <p:cBhvr>
                                        <p:cTn id="50" dur="125" fill="hold">
                                          <p:stCondLst>
                                            <p:cond delay="0"/>
                                          </p:stCondLst>
                                        </p:cTn>
                                        <p:tgtEl>
                                          <p:spTgt spid="17"/>
                                        </p:tgtEl>
                                        <p:attrNameLst>
                                          <p:attrName>ppt_h</p:attrName>
                                        </p:attrNameLst>
                                      </p:cBhvr>
                                      <p:tavLst>
                                        <p:tav tm="0">
                                          <p:val>
                                            <p:fltVal val="0"/>
                                          </p:val>
                                        </p:tav>
                                        <p:tav tm="100000">
                                          <p:val>
                                            <p:strVal val="#ppt_h+#ppt_h/3"/>
                                          </p:val>
                                        </p:tav>
                                      </p:tavLst>
                                    </p:anim>
                                    <p:anim to="" calcmode="lin" valueType="num">
                                      <p:cBhvr>
                                        <p:cTn id="51" dur="125" fill="hold">
                                          <p:stCondLst>
                                            <p:cond delay="0"/>
                                          </p:stCondLst>
                                        </p:cTn>
                                        <p:tgtEl>
                                          <p:spTgt spid="17"/>
                                        </p:tgtEl>
                                        <p:attrNameLst>
                                          <p:attrName>ppt_w</p:attrName>
                                        </p:attrNameLst>
                                      </p:cBhvr>
                                      <p:tavLst>
                                        <p:tav tm="0">
                                          <p:val>
                                            <p:fltVal val="0"/>
                                          </p:val>
                                        </p:tav>
                                        <p:tav tm="100000">
                                          <p:val>
                                            <p:strVal val="#ppt_w-#ppt_w/6"/>
                                          </p:val>
                                        </p:tav>
                                      </p:tavLst>
                                    </p:anim>
                                    <p:anim to="" calcmode="lin" valueType="num">
                                      <p:cBhvr>
                                        <p:cTn id="52" dur="125" fill="hold">
                                          <p:stCondLst>
                                            <p:cond delay="0"/>
                                          </p:stCondLst>
                                        </p:cTn>
                                        <p:tgtEl>
                                          <p:spTgt spid="17"/>
                                        </p:tgtEl>
                                        <p:attrNameLst>
                                          <p:attrName>ppt_y</p:attrName>
                                        </p:attrNameLst>
                                      </p:cBhvr>
                                      <p:tavLst>
                                        <p:tav tm="0">
                                          <p:val>
                                            <p:strVal val="#ppt_y-#ppt_h/2"/>
                                          </p:val>
                                        </p:tav>
                                        <p:tav tm="100000">
                                          <p:val>
                                            <p:strVal val="#ppt_y+#ppt_h/4"/>
                                          </p:val>
                                        </p:tav>
                                      </p:tavLst>
                                    </p:anim>
                                    <p:anim to="" calcmode="lin" valueType="num">
                                      <p:cBhvr>
                                        <p:cTn id="53" dur="167" fill="hold">
                                          <p:stCondLst>
                                            <p:cond delay="125"/>
                                          </p:stCondLst>
                                        </p:cTn>
                                        <p:tgtEl>
                                          <p:spTgt spid="17"/>
                                        </p:tgtEl>
                                        <p:attrNameLst>
                                          <p:attrName>ppt_h</p:attrName>
                                        </p:attrNameLst>
                                      </p:cBhvr>
                                      <p:tavLst>
                                        <p:tav tm="0">
                                          <p:val>
                                            <p:strVal val="#ppt_h+#ppt_h/3"/>
                                          </p:val>
                                        </p:tav>
                                        <p:tav tm="100000">
                                          <p:val>
                                            <p:strVal val="#ppt_h-#ppt_h/4"/>
                                          </p:val>
                                        </p:tav>
                                      </p:tavLst>
                                    </p:anim>
                                    <p:anim to="" calcmode="lin" valueType="num">
                                      <p:cBhvr>
                                        <p:cTn id="54" dur="167" fill="hold">
                                          <p:stCondLst>
                                            <p:cond delay="125"/>
                                          </p:stCondLst>
                                        </p:cTn>
                                        <p:tgtEl>
                                          <p:spTgt spid="17"/>
                                        </p:tgtEl>
                                        <p:attrNameLst>
                                          <p:attrName>ppt_w</p:attrName>
                                        </p:attrNameLst>
                                      </p:cBhvr>
                                      <p:tavLst>
                                        <p:tav tm="0">
                                          <p:val>
                                            <p:strVal val="#ppt_w+#ppt_w/6"/>
                                          </p:val>
                                        </p:tav>
                                        <p:tav tm="100000">
                                          <p:val>
                                            <p:strVal val="#ppt_w+#ppt_h/4"/>
                                          </p:val>
                                        </p:tav>
                                      </p:tavLst>
                                    </p:anim>
                                    <p:anim to="" calcmode="lin" valueType="num">
                                      <p:cBhvr>
                                        <p:cTn id="55" dur="167" fill="hold">
                                          <p:stCondLst>
                                            <p:cond delay="125"/>
                                          </p:stCondLst>
                                        </p:cTn>
                                        <p:tgtEl>
                                          <p:spTgt spid="17"/>
                                        </p:tgtEl>
                                        <p:attrNameLst>
                                          <p:attrName>ppt_y</p:attrName>
                                        </p:attrNameLst>
                                      </p:cBhvr>
                                      <p:tavLst>
                                        <p:tav tm="0">
                                          <p:val>
                                            <p:strVal val="ppt_y"/>
                                          </p:val>
                                        </p:tav>
                                        <p:tav tm="100000">
                                          <p:val>
                                            <p:strVal val="#ppt_y-#ppt_h/3"/>
                                          </p:val>
                                        </p:tav>
                                      </p:tavLst>
                                    </p:anim>
                                    <p:anim to="" calcmode="lin" valueType="num">
                                      <p:cBhvr>
                                        <p:cTn id="56" dur="208" fill="hold">
                                          <p:stCondLst>
                                            <p:cond delay="292"/>
                                          </p:stCondLst>
                                        </p:cTn>
                                        <p:tgtEl>
                                          <p:spTgt spid="17"/>
                                        </p:tgtEl>
                                        <p:attrNameLst>
                                          <p:attrName>ppt_h</p:attrName>
                                        </p:attrNameLst>
                                      </p:cBhvr>
                                      <p:tavLst>
                                        <p:tav tm="0">
                                          <p:val>
                                            <p:strVal val="ppt_h"/>
                                          </p:val>
                                        </p:tav>
                                        <p:tav tm="100000">
                                          <p:val>
                                            <p:strVal val="#ppt_h"/>
                                          </p:val>
                                        </p:tav>
                                      </p:tavLst>
                                    </p:anim>
                                    <p:anim to="" calcmode="lin" valueType="num">
                                      <p:cBhvr>
                                        <p:cTn id="57" dur="208" fill="hold">
                                          <p:stCondLst>
                                            <p:cond delay="292"/>
                                          </p:stCondLst>
                                        </p:cTn>
                                        <p:tgtEl>
                                          <p:spTgt spid="17"/>
                                        </p:tgtEl>
                                        <p:attrNameLst>
                                          <p:attrName>ppt_w</p:attrName>
                                        </p:attrNameLst>
                                      </p:cBhvr>
                                      <p:tavLst>
                                        <p:tav tm="0">
                                          <p:val>
                                            <p:strVal val="ppt_w"/>
                                          </p:val>
                                        </p:tav>
                                        <p:tav tm="100000">
                                          <p:val>
                                            <p:strVal val="#ppt_w"/>
                                          </p:val>
                                        </p:tav>
                                      </p:tavLst>
                                    </p:anim>
                                    <p:anim to="" calcmode="lin" valueType="num">
                                      <p:cBhvr>
                                        <p:cTn id="58" dur="208" fill="hold">
                                          <p:stCondLst>
                                            <p:cond delay="292"/>
                                          </p:stCondLst>
                                        </p:cTn>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1048226" y="592681"/>
            <a:ext cx="10077450"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79705" algn="just">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请将下列南极地区发生的现象与对应的自然环境特征连线。</a:t>
            </a:r>
          </a:p>
        </p:txBody>
      </p:sp>
      <p:sp>
        <p:nvSpPr>
          <p:cNvPr id="3" name="矩形 2"/>
          <p:cNvSpPr>
            <a:spLocks noChangeArrowheads="1"/>
          </p:cNvSpPr>
          <p:nvPr/>
        </p:nvSpPr>
        <p:spPr bwMode="auto">
          <a:xfrm>
            <a:off x="1048226" y="1606504"/>
            <a:ext cx="10077450"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79705" algn="just">
              <a:lnSpc>
                <a:spcPct val="25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科考站主要建筑物都用粗绳连在</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一起</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79705" algn="just">
              <a:lnSpc>
                <a:spcPct val="250000"/>
              </a:lnSpc>
            </a:pPr>
            <a:r>
              <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B</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澳大利亚的南极科考站凯西站曾被火灾</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吞灭</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79705" algn="just">
              <a:lnSpc>
                <a:spcPct val="250000"/>
              </a:lnSpc>
            </a:pPr>
            <a:r>
              <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C</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食品长时间不会变质、</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腐烂</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79705" algn="just">
              <a:lnSpc>
                <a:spcPct val="250000"/>
              </a:lnSpc>
            </a:pPr>
            <a:r>
              <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D</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船到达南极</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地区前非常小心，害怕撞到</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冰山</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 name="矩形 3"/>
          <p:cNvSpPr>
            <a:spLocks noChangeArrowheads="1"/>
          </p:cNvSpPr>
          <p:nvPr/>
        </p:nvSpPr>
        <p:spPr bwMode="auto">
          <a:xfrm>
            <a:off x="9058751" y="1606504"/>
            <a:ext cx="2498249"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79705" algn="just">
              <a:lnSpc>
                <a:spcPct val="25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①干旱</a:t>
            </a:r>
          </a:p>
          <a:p>
            <a:pPr indent="179705" algn="just">
              <a:lnSpc>
                <a:spcPct val="25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②烈风</a:t>
            </a:r>
          </a:p>
          <a:p>
            <a:pPr indent="179705" algn="just">
              <a:lnSpc>
                <a:spcPct val="25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③冰雪高原</a:t>
            </a:r>
          </a:p>
          <a:p>
            <a:pPr indent="179705" algn="just">
              <a:lnSpc>
                <a:spcPct val="25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④酷寒</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15351" y="597749"/>
            <a:ext cx="3876675"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科学考察的宝地</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3" name="组合 2"/>
          <p:cNvGrpSpPr/>
          <p:nvPr/>
        </p:nvGrpSpPr>
        <p:grpSpPr>
          <a:xfrm>
            <a:off x="724826" y="1616626"/>
            <a:ext cx="5170980" cy="3460199"/>
            <a:chOff x="5073070" y="7790028"/>
            <a:chExt cx="4738256" cy="3156777"/>
          </a:xfrm>
        </p:grpSpPr>
        <p:sp>
          <p:nvSpPr>
            <p:cNvPr id="4" name="矩形 3"/>
            <p:cNvSpPr/>
            <p:nvPr/>
          </p:nvSpPr>
          <p:spPr>
            <a:xfrm>
              <a:off x="5073070" y="7790028"/>
              <a:ext cx="4738256"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802" y="7891970"/>
              <a:ext cx="4448790" cy="2952894"/>
            </a:xfrm>
            <a:prstGeom prst="rect">
              <a:avLst/>
            </a:prstGeom>
            <a:ln w="12700">
              <a:solidFill>
                <a:schemeClr val="tx1"/>
              </a:solidFill>
            </a:ln>
          </p:spPr>
        </p:pic>
      </p:grpSp>
      <p:grpSp>
        <p:nvGrpSpPr>
          <p:cNvPr id="7" name="组合 6"/>
          <p:cNvGrpSpPr/>
          <p:nvPr/>
        </p:nvGrpSpPr>
        <p:grpSpPr>
          <a:xfrm>
            <a:off x="6134574" y="1616626"/>
            <a:ext cx="5600226" cy="3709249"/>
            <a:chOff x="17434503" y="2535155"/>
            <a:chExt cx="4426364" cy="1696946"/>
          </a:xfrm>
          <a:effectLst>
            <a:outerShdw dist="127000" dir="13500000" algn="br" rotWithShape="0">
              <a:srgbClr val="1380FF">
                <a:alpha val="98000"/>
              </a:srgbClr>
            </a:outerShdw>
          </a:effectLst>
        </p:grpSpPr>
        <p:sp>
          <p:nvSpPr>
            <p:cNvPr id="8" name="对话气泡: 矩形 13"/>
            <p:cNvSpPr/>
            <p:nvPr/>
          </p:nvSpPr>
          <p:spPr>
            <a:xfrm>
              <a:off x="17434503" y="2535155"/>
              <a:ext cx="4426364" cy="169194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9" name="矩形 8"/>
            <p:cNvSpPr>
              <a:spLocks noChangeArrowheads="1"/>
            </p:cNvSpPr>
            <p:nvPr/>
          </p:nvSpPr>
          <p:spPr bwMode="auto">
            <a:xfrm>
              <a:off x="17497492" y="2588706"/>
              <a:ext cx="4363375" cy="164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259840" algn="just">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世纪</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年代以来，许多国家先后派出科学考察船或科学考察队，到南极地区进行考察。</a:t>
              </a:r>
            </a:p>
            <a:p>
              <a:pPr indent="1259840"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目前，已有</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多个国家在南极地区建立了</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150</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多个科学考察实验站，每年暖季在南极基地上活动的人数达</a:t>
              </a:r>
              <a:r>
                <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2000</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多人。</a:t>
              </a:r>
            </a:p>
          </p:txBody>
        </p:sp>
      </p:grpSp>
      <p:cxnSp>
        <p:nvCxnSpPr>
          <p:cNvPr id="10" name="直接连接符 9"/>
          <p:cNvCxnSpPr/>
          <p:nvPr/>
        </p:nvCxnSpPr>
        <p:spPr>
          <a:xfrm>
            <a:off x="9096203" y="3719268"/>
            <a:ext cx="171467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172278" y="4227268"/>
            <a:ext cx="356252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53210" y="5187950"/>
            <a:ext cx="1524344"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687209" y="592681"/>
            <a:ext cx="5561191"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读图思考：</a:t>
            </a:r>
          </a:p>
          <a:p>
            <a:pPr algn="just">
              <a:lnSpc>
                <a:spcPct val="130000"/>
              </a:lnSpc>
            </a:pP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南极地区有哪些资源？</a:t>
            </a:r>
          </a:p>
          <a:p>
            <a:pPr algn="dist">
              <a:lnSpc>
                <a:spcPct val="130000"/>
              </a:lnSpc>
            </a:pP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为什么南极地区有煤炭、</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石</a:t>
            </a:r>
            <a:endParaRPr lang="en-US" altLang="zh-CN"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71755" algn="just">
              <a:lnSpc>
                <a:spcPct val="130000"/>
              </a:lnSpc>
            </a:pP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en-US" altLang="zh-CN"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油</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资源</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nvGrpSpPr>
          <p:cNvPr id="6" name="组合 5"/>
          <p:cNvGrpSpPr/>
          <p:nvPr/>
        </p:nvGrpSpPr>
        <p:grpSpPr>
          <a:xfrm>
            <a:off x="6366224" y="592681"/>
            <a:ext cx="5114925" cy="5696857"/>
            <a:chOff x="4624971" y="6356584"/>
            <a:chExt cx="5441842" cy="6060968"/>
          </a:xfrm>
        </p:grpSpPr>
        <p:sp>
          <p:nvSpPr>
            <p:cNvPr id="7" name="矩形 6"/>
            <p:cNvSpPr/>
            <p:nvPr/>
          </p:nvSpPr>
          <p:spPr>
            <a:xfrm>
              <a:off x="4624971" y="6356584"/>
              <a:ext cx="5441842" cy="606096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456715"/>
              <a:ext cx="5248308" cy="5860706"/>
            </a:xfrm>
            <a:prstGeom prst="rect">
              <a:avLst/>
            </a:prstGeom>
            <a:ln w="12700">
              <a:solidFill>
                <a:schemeClr val="tx1"/>
              </a:solidFill>
            </a:ln>
          </p:spPr>
        </p:pic>
      </p:grpSp>
      <p:grpSp>
        <p:nvGrpSpPr>
          <p:cNvPr id="11" name="组合 10"/>
          <p:cNvGrpSpPr/>
          <p:nvPr/>
        </p:nvGrpSpPr>
        <p:grpSpPr>
          <a:xfrm>
            <a:off x="842217" y="3752850"/>
            <a:ext cx="4597034" cy="2547293"/>
            <a:chOff x="1683483" y="7448386"/>
            <a:chExt cx="6866174" cy="3804661"/>
          </a:xfrm>
        </p:grpSpPr>
        <p:sp>
          <p:nvSpPr>
            <p:cNvPr id="9" name="矩形 8"/>
            <p:cNvSpPr/>
            <p:nvPr/>
          </p:nvSpPr>
          <p:spPr>
            <a:xfrm>
              <a:off x="1683483" y="7448386"/>
              <a:ext cx="6866174" cy="3804661"/>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523" y="7665129"/>
              <a:ext cx="6514094" cy="3371175"/>
            </a:xfrm>
            <a:prstGeom prst="rect">
              <a:avLst/>
            </a:prstGeom>
            <a:solidFill>
              <a:schemeClr val="bg1"/>
            </a:solidFill>
            <a:ln w="12700">
              <a:solidFill>
                <a:srgbClr val="082947"/>
              </a:solidFill>
            </a:ln>
          </p:spPr>
        </p:pic>
      </p:grpSp>
      <p:sp>
        <p:nvSpPr>
          <p:cNvPr id="17" name="矩形 16"/>
          <p:cNvSpPr/>
          <p:nvPr/>
        </p:nvSpPr>
        <p:spPr>
          <a:xfrm>
            <a:off x="7020401" y="5229226"/>
            <a:ext cx="1676400" cy="819150"/>
          </a:xfrm>
          <a:prstGeom prst="rect">
            <a:avLst/>
          </a:prstGeom>
          <a:noFill/>
          <a:ln w="57150">
            <a:solidFill>
              <a:srgbClr val="FD5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8" name="矩形 17"/>
          <p:cNvSpPr>
            <a:spLocks noChangeArrowheads="1"/>
          </p:cNvSpPr>
          <p:nvPr/>
        </p:nvSpPr>
        <p:spPr bwMode="auto">
          <a:xfrm>
            <a:off x="687208" y="2964984"/>
            <a:ext cx="556119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en-US" altLang="zh-CN"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南极地区有哪些科考的价值？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18"/>
                                        </p:tgtEl>
                                      </p:cBhvr>
                                    </p:animEffect>
                                    <p:animScale>
                                      <p:cBhvr>
                                        <p:cTn id="17"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840230" y="671805"/>
            <a:ext cx="3951230" cy="3004457"/>
            <a:chOff x="1793722" y="7567426"/>
            <a:chExt cx="4689254" cy="3565640"/>
          </a:xfrm>
        </p:grpSpPr>
        <p:sp>
          <p:nvSpPr>
            <p:cNvPr id="3" name="矩形 2"/>
            <p:cNvSpPr/>
            <p:nvPr/>
          </p:nvSpPr>
          <p:spPr>
            <a:xfrm>
              <a:off x="1793722" y="7567426"/>
              <a:ext cx="4689254" cy="356564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4597" y="7664659"/>
              <a:ext cx="4494900" cy="3371175"/>
            </a:xfrm>
            <a:prstGeom prst="rect">
              <a:avLst/>
            </a:prstGeom>
            <a:solidFill>
              <a:schemeClr val="bg1"/>
            </a:solidFill>
            <a:ln w="12700">
              <a:solidFill>
                <a:srgbClr val="082947"/>
              </a:solidFill>
            </a:ln>
          </p:spPr>
        </p:pic>
      </p:grpSp>
      <p:grpSp>
        <p:nvGrpSpPr>
          <p:cNvPr id="5" name="组合 4"/>
          <p:cNvGrpSpPr/>
          <p:nvPr/>
        </p:nvGrpSpPr>
        <p:grpSpPr>
          <a:xfrm>
            <a:off x="840231" y="3959989"/>
            <a:ext cx="3946847" cy="2374136"/>
            <a:chOff x="1793723" y="7547263"/>
            <a:chExt cx="4684053" cy="2817586"/>
          </a:xfrm>
        </p:grpSpPr>
        <p:sp>
          <p:nvSpPr>
            <p:cNvPr id="6" name="矩形 5"/>
            <p:cNvSpPr/>
            <p:nvPr/>
          </p:nvSpPr>
          <p:spPr>
            <a:xfrm>
              <a:off x="1793723" y="7547263"/>
              <a:ext cx="4684053" cy="28175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6685" y="7658323"/>
              <a:ext cx="4498130" cy="2595465"/>
            </a:xfrm>
            <a:prstGeom prst="rect">
              <a:avLst/>
            </a:prstGeom>
            <a:solidFill>
              <a:schemeClr val="bg1"/>
            </a:solidFill>
            <a:ln w="12700">
              <a:solidFill>
                <a:srgbClr val="082947"/>
              </a:solidFill>
            </a:ln>
          </p:spPr>
        </p:pic>
      </p:grpSp>
      <p:grpSp>
        <p:nvGrpSpPr>
          <p:cNvPr id="8" name="组合 7"/>
          <p:cNvGrpSpPr/>
          <p:nvPr/>
        </p:nvGrpSpPr>
        <p:grpSpPr>
          <a:xfrm>
            <a:off x="4992460" y="3057877"/>
            <a:ext cx="6856639" cy="3660404"/>
            <a:chOff x="17434503" y="2535155"/>
            <a:chExt cx="4426364" cy="1890337"/>
          </a:xfrm>
          <a:effectLst>
            <a:outerShdw dist="127000" dir="13500000" algn="br" rotWithShape="0">
              <a:srgbClr val="1380FF">
                <a:alpha val="98000"/>
              </a:srgbClr>
            </a:outerShdw>
          </a:effectLst>
        </p:grpSpPr>
        <p:sp>
          <p:nvSpPr>
            <p:cNvPr id="9" name="对话气泡: 矩形 13"/>
            <p:cNvSpPr/>
            <p:nvPr/>
          </p:nvSpPr>
          <p:spPr>
            <a:xfrm>
              <a:off x="17434503" y="2535155"/>
              <a:ext cx="4426364" cy="169194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10" name="矩形 9"/>
            <p:cNvSpPr>
              <a:spLocks noChangeArrowheads="1"/>
            </p:cNvSpPr>
            <p:nvPr/>
          </p:nvSpPr>
          <p:spPr bwMode="auto">
            <a:xfrm>
              <a:off x="17541463" y="2590384"/>
              <a:ext cx="4212446" cy="183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007745" algn="just">
                <a:lnSpc>
                  <a:spcPct val="125000"/>
                </a:lnSpc>
              </a:pP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地球这个大系统内的一切要素变化的迹象，如气候变化、火山喷发、厄尔尼诺现象、人类活动甚至太阳活动等等，都可以通过物理的或化学的</a:t>
              </a:r>
              <a:r>
                <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变化</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记录”在南极冰盖的积雪和冰川冰里。这样，我们从南极的冰盖上取雪样，或者钻冰芯，就如同医生从人的耳朵上取一滴血一样。医生化验血样来判断人是否健康，我们就化验雪样来判断地球的健康情况，而深层的冰芯则会告诉我们地球的</a:t>
              </a:r>
              <a:r>
                <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历史状况</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p>
          </p:txBody>
        </p:sp>
      </p:grpSp>
      <p:grpSp>
        <p:nvGrpSpPr>
          <p:cNvPr id="59" name="组合 58"/>
          <p:cNvGrpSpPr/>
          <p:nvPr/>
        </p:nvGrpSpPr>
        <p:grpSpPr>
          <a:xfrm>
            <a:off x="5314486" y="542064"/>
            <a:ext cx="5841591" cy="2435421"/>
            <a:chOff x="9983970" y="1084128"/>
            <a:chExt cx="11683181" cy="4870842"/>
          </a:xfrm>
        </p:grpSpPr>
        <p:cxnSp>
          <p:nvCxnSpPr>
            <p:cNvPr id="37" name="直接连接符 36"/>
            <p:cNvCxnSpPr>
              <a:stCxn id="16" idx="3"/>
              <a:endCxn id="19" idx="1"/>
            </p:cNvCxnSpPr>
            <p:nvPr/>
          </p:nvCxnSpPr>
          <p:spPr>
            <a:xfrm flipV="1">
              <a:off x="13296712" y="2504487"/>
              <a:ext cx="866140" cy="99060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6" idx="3"/>
              <a:endCxn id="13" idx="1"/>
            </p:cNvCxnSpPr>
            <p:nvPr/>
          </p:nvCxnSpPr>
          <p:spPr>
            <a:xfrm>
              <a:off x="13296712" y="3495087"/>
              <a:ext cx="866140" cy="145034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3" idx="3"/>
              <a:endCxn id="30" idx="1"/>
            </p:cNvCxnSpPr>
            <p:nvPr/>
          </p:nvCxnSpPr>
          <p:spPr>
            <a:xfrm flipV="1">
              <a:off x="17476724" y="4430758"/>
              <a:ext cx="910590" cy="51435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13" idx="3"/>
              <a:endCxn id="33" idx="1"/>
            </p:cNvCxnSpPr>
            <p:nvPr/>
          </p:nvCxnSpPr>
          <p:spPr>
            <a:xfrm>
              <a:off x="17476724" y="4945108"/>
              <a:ext cx="910590" cy="46228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3"/>
            </p:cNvCxnSpPr>
            <p:nvPr/>
          </p:nvCxnSpPr>
          <p:spPr>
            <a:xfrm>
              <a:off x="17476724" y="2505051"/>
              <a:ext cx="945614" cy="1063757"/>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9" idx="3"/>
              <a:endCxn id="21" idx="1"/>
            </p:cNvCxnSpPr>
            <p:nvPr/>
          </p:nvCxnSpPr>
          <p:spPr>
            <a:xfrm flipV="1">
              <a:off x="17476724" y="1503021"/>
              <a:ext cx="910590" cy="100203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19" idx="3"/>
              <a:endCxn id="24" idx="1"/>
            </p:cNvCxnSpPr>
            <p:nvPr/>
          </p:nvCxnSpPr>
          <p:spPr>
            <a:xfrm flipV="1">
              <a:off x="17476724" y="2479651"/>
              <a:ext cx="910590" cy="25400"/>
            </a:xfrm>
            <a:prstGeom prst="line">
              <a:avLst/>
            </a:prstGeom>
            <a:ln w="28575">
              <a:solidFill>
                <a:srgbClr val="2DCBFF"/>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4162712" y="4454990"/>
              <a:ext cx="3314012" cy="964741"/>
              <a:chOff x="1787043" y="5603736"/>
              <a:chExt cx="3239749" cy="2091934"/>
            </a:xfrm>
          </p:grpSpPr>
          <p:sp>
            <p:nvSpPr>
              <p:cNvPr id="12"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13" name="矩形 12"/>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特殊环境</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4" name="组合 13"/>
            <p:cNvGrpSpPr/>
            <p:nvPr/>
          </p:nvGrpSpPr>
          <p:grpSpPr>
            <a:xfrm>
              <a:off x="9983970" y="3050689"/>
              <a:ext cx="3314012" cy="964741"/>
              <a:chOff x="1787043" y="5603736"/>
              <a:chExt cx="3239749" cy="2091934"/>
            </a:xfrm>
          </p:grpSpPr>
          <p:sp>
            <p:nvSpPr>
              <p:cNvPr id="15"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16" name="矩形 15"/>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科考价值</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7" name="组合 16"/>
            <p:cNvGrpSpPr/>
            <p:nvPr/>
          </p:nvGrpSpPr>
          <p:grpSpPr>
            <a:xfrm>
              <a:off x="14162712" y="2060653"/>
              <a:ext cx="3314012" cy="964741"/>
              <a:chOff x="1787043" y="5603736"/>
              <a:chExt cx="3239749" cy="2091934"/>
            </a:xfrm>
          </p:grpSpPr>
          <p:sp>
            <p:nvSpPr>
              <p:cNvPr id="18"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19" name="矩形 18"/>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自然资源</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0" name="组合 19"/>
            <p:cNvGrpSpPr/>
            <p:nvPr/>
          </p:nvGrpSpPr>
          <p:grpSpPr>
            <a:xfrm>
              <a:off x="18353139" y="1084128"/>
              <a:ext cx="3314012" cy="964741"/>
              <a:chOff x="1787043" y="5603736"/>
              <a:chExt cx="3239749" cy="2091934"/>
            </a:xfrm>
          </p:grpSpPr>
          <p:sp>
            <p:nvSpPr>
              <p:cNvPr id="21"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22" name="矩形 21"/>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生物资源</a:t>
                </a:r>
              </a:p>
            </p:txBody>
          </p:sp>
        </p:grpSp>
        <p:grpSp>
          <p:nvGrpSpPr>
            <p:cNvPr id="23" name="组合 22"/>
            <p:cNvGrpSpPr/>
            <p:nvPr/>
          </p:nvGrpSpPr>
          <p:grpSpPr>
            <a:xfrm>
              <a:off x="18353139" y="2060653"/>
              <a:ext cx="3314012" cy="964741"/>
              <a:chOff x="1787043" y="5603736"/>
              <a:chExt cx="3239749" cy="2091934"/>
            </a:xfrm>
          </p:grpSpPr>
          <p:sp>
            <p:nvSpPr>
              <p:cNvPr id="24"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25" name="矩形 24"/>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矿产资源</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6" name="组合 25"/>
            <p:cNvGrpSpPr/>
            <p:nvPr/>
          </p:nvGrpSpPr>
          <p:grpSpPr>
            <a:xfrm>
              <a:off x="18353139" y="3037178"/>
              <a:ext cx="3314012" cy="964741"/>
              <a:chOff x="1787043" y="5603736"/>
              <a:chExt cx="3239749" cy="2091934"/>
            </a:xfrm>
          </p:grpSpPr>
          <p:sp>
            <p:nvSpPr>
              <p:cNvPr id="27"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28" name="矩形 27"/>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淡水资源</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9" name="组合 28"/>
            <p:cNvGrpSpPr/>
            <p:nvPr/>
          </p:nvGrpSpPr>
          <p:grpSpPr>
            <a:xfrm>
              <a:off x="18353139" y="4013703"/>
              <a:ext cx="3314012" cy="964741"/>
              <a:chOff x="1787043" y="5603736"/>
              <a:chExt cx="3239749" cy="2091934"/>
            </a:xfrm>
          </p:grpSpPr>
          <p:sp>
            <p:nvSpPr>
              <p:cNvPr id="30"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31" name="矩形 30"/>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低温</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32" name="组合 31"/>
            <p:cNvGrpSpPr/>
            <p:nvPr/>
          </p:nvGrpSpPr>
          <p:grpSpPr>
            <a:xfrm>
              <a:off x="18353139" y="4990229"/>
              <a:ext cx="3314012" cy="964741"/>
              <a:chOff x="1787043" y="5603736"/>
              <a:chExt cx="3239749" cy="2091934"/>
            </a:xfrm>
          </p:grpSpPr>
          <p:sp>
            <p:nvSpPr>
              <p:cNvPr id="33" name="矩形: 圆角 72"/>
              <p:cNvSpPr/>
              <p:nvPr/>
            </p:nvSpPr>
            <p:spPr>
              <a:xfrm>
                <a:off x="1820868" y="5603736"/>
                <a:ext cx="3205924"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34" name="矩形 33"/>
              <p:cNvSpPr/>
              <p:nvPr/>
            </p:nvSpPr>
            <p:spPr>
              <a:xfrm>
                <a:off x="1787043" y="5633033"/>
                <a:ext cx="3239749" cy="206263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洁净</a:t>
                </a:r>
                <a:endParaRPr lang="zh-CN" altLang="en-US" sz="2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304800" y="1343368"/>
            <a:ext cx="11747499" cy="6509941"/>
            <a:chOff x="17375862" y="2535155"/>
            <a:chExt cx="4485005" cy="2434665"/>
          </a:xfrm>
          <a:effectLst>
            <a:outerShdw dist="127000" dir="13500000" algn="br" rotWithShape="0">
              <a:srgbClr val="1380FF">
                <a:alpha val="98000"/>
              </a:srgbClr>
            </a:outerShdw>
          </a:effectLst>
        </p:grpSpPr>
        <p:sp>
          <p:nvSpPr>
            <p:cNvPr id="3" name="对话气泡: 矩形 13"/>
            <p:cNvSpPr/>
            <p:nvPr/>
          </p:nvSpPr>
          <p:spPr>
            <a:xfrm>
              <a:off x="17434503" y="2535155"/>
              <a:ext cx="4426364" cy="158151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4" name="矩形 3"/>
            <p:cNvSpPr>
              <a:spLocks noChangeArrowheads="1"/>
            </p:cNvSpPr>
            <p:nvPr/>
          </p:nvSpPr>
          <p:spPr bwMode="auto">
            <a:xfrm>
              <a:off x="17375862" y="2597584"/>
              <a:ext cx="4485005" cy="2372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259840" algn="just">
                <a:lnSpc>
                  <a:spcPct val="125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1985</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14</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日，我国第一个南极考察站</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长城站耸立在</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南极洲</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259840" algn="just">
                <a:lnSpc>
                  <a:spcPct val="125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乔治王岛</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的土地上。</a:t>
              </a:r>
            </a:p>
            <a:p>
              <a:pPr indent="1259840" algn="just">
                <a:lnSpc>
                  <a:spcPct val="125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1989</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26</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日，我国首次东南极考察队经过不懈努力，在南极</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大</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259840" algn="just">
                <a:lnSpc>
                  <a:spcPct val="125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陆上</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建立了规模壮观的中山站。</a:t>
              </a:r>
            </a:p>
            <a:p>
              <a:pPr indent="1259840" algn="just">
                <a:lnSpc>
                  <a:spcPct val="125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2009</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日，我国首个南极内陆考察站</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南极昆仑站正式开站。</a:t>
              </a:r>
            </a:p>
            <a:p>
              <a:pPr indent="1259840" algn="just">
                <a:lnSpc>
                  <a:spcPct val="125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2014</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8</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日，我国第四个南极科学考察</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泰山</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站正式建成开站。</a:t>
              </a:r>
            </a:p>
            <a:p>
              <a:pPr indent="1259840" algn="just">
                <a:lnSpc>
                  <a:spcPct val="125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2018</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8</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日，我国第五个南极科考站</a:t>
              </a: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罗斯海新站在</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恩克斯堡</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1259840" algn="just">
                <a:lnSpc>
                  <a:spcPct val="125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岛</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正式选址奠基。</a:t>
              </a:r>
            </a:p>
          </p:txBody>
        </p:sp>
      </p:grpSp>
      <p:grpSp>
        <p:nvGrpSpPr>
          <p:cNvPr id="33" name="组合 32"/>
          <p:cNvGrpSpPr/>
          <p:nvPr/>
        </p:nvGrpSpPr>
        <p:grpSpPr>
          <a:xfrm>
            <a:off x="934463" y="1661159"/>
            <a:ext cx="232077" cy="3064401"/>
            <a:chOff x="2175365" y="3512444"/>
            <a:chExt cx="447870" cy="6128802"/>
          </a:xfrm>
        </p:grpSpPr>
        <p:grpSp>
          <p:nvGrpSpPr>
            <p:cNvPr id="7" name="组合 6"/>
            <p:cNvGrpSpPr/>
            <p:nvPr/>
          </p:nvGrpSpPr>
          <p:grpSpPr>
            <a:xfrm>
              <a:off x="2175365" y="5406088"/>
              <a:ext cx="447870" cy="447870"/>
              <a:chOff x="2463279" y="8976038"/>
              <a:chExt cx="615819" cy="615819"/>
            </a:xfrm>
          </p:grpSpPr>
          <p:sp>
            <p:nvSpPr>
              <p:cNvPr id="9" name="椭圆 8"/>
              <p:cNvSpPr/>
              <p:nvPr/>
            </p:nvSpPr>
            <p:spPr>
              <a:xfrm>
                <a:off x="2463279" y="8976038"/>
                <a:ext cx="615819" cy="615819"/>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0" name="椭圆 9"/>
              <p:cNvSpPr/>
              <p:nvPr/>
            </p:nvSpPr>
            <p:spPr>
              <a:xfrm>
                <a:off x="2600185" y="9112952"/>
                <a:ext cx="342015" cy="342015"/>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nvGrpSpPr>
            <p:cNvPr id="11" name="组合 10"/>
            <p:cNvGrpSpPr/>
            <p:nvPr/>
          </p:nvGrpSpPr>
          <p:grpSpPr>
            <a:xfrm>
              <a:off x="2175365" y="3512444"/>
              <a:ext cx="447870" cy="447870"/>
              <a:chOff x="2463279" y="8976038"/>
              <a:chExt cx="615819" cy="615819"/>
            </a:xfrm>
          </p:grpSpPr>
          <p:sp>
            <p:nvSpPr>
              <p:cNvPr id="12" name="椭圆 11"/>
              <p:cNvSpPr/>
              <p:nvPr/>
            </p:nvSpPr>
            <p:spPr>
              <a:xfrm>
                <a:off x="2463279" y="8976038"/>
                <a:ext cx="615819" cy="615819"/>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3" name="椭圆 12"/>
              <p:cNvSpPr/>
              <p:nvPr/>
            </p:nvSpPr>
            <p:spPr>
              <a:xfrm>
                <a:off x="2600185" y="9112952"/>
                <a:ext cx="342015" cy="342015"/>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nvGrpSpPr>
            <p:cNvPr id="14" name="组合 13"/>
            <p:cNvGrpSpPr/>
            <p:nvPr/>
          </p:nvGrpSpPr>
          <p:grpSpPr>
            <a:xfrm>
              <a:off x="2175365" y="7299732"/>
              <a:ext cx="447870" cy="447870"/>
              <a:chOff x="2463279" y="8976038"/>
              <a:chExt cx="615819" cy="615819"/>
            </a:xfrm>
          </p:grpSpPr>
          <p:sp>
            <p:nvSpPr>
              <p:cNvPr id="15" name="椭圆 14"/>
              <p:cNvSpPr/>
              <p:nvPr/>
            </p:nvSpPr>
            <p:spPr>
              <a:xfrm>
                <a:off x="2463279" y="8976038"/>
                <a:ext cx="615819" cy="615819"/>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6" name="椭圆 15"/>
              <p:cNvSpPr/>
              <p:nvPr/>
            </p:nvSpPr>
            <p:spPr>
              <a:xfrm>
                <a:off x="2600185" y="9112952"/>
                <a:ext cx="342015" cy="342015"/>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nvGrpSpPr>
            <p:cNvPr id="17" name="组合 16"/>
            <p:cNvGrpSpPr/>
            <p:nvPr/>
          </p:nvGrpSpPr>
          <p:grpSpPr>
            <a:xfrm>
              <a:off x="2175365" y="8246554"/>
              <a:ext cx="447870" cy="447870"/>
              <a:chOff x="2463279" y="8976038"/>
              <a:chExt cx="615819" cy="615819"/>
            </a:xfrm>
          </p:grpSpPr>
          <p:sp>
            <p:nvSpPr>
              <p:cNvPr id="18" name="椭圆 17"/>
              <p:cNvSpPr/>
              <p:nvPr/>
            </p:nvSpPr>
            <p:spPr>
              <a:xfrm>
                <a:off x="2463279" y="8976038"/>
                <a:ext cx="615819" cy="615819"/>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9" name="椭圆 18"/>
              <p:cNvSpPr/>
              <p:nvPr/>
            </p:nvSpPr>
            <p:spPr>
              <a:xfrm>
                <a:off x="2600185" y="9112952"/>
                <a:ext cx="342015" cy="342015"/>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nvGrpSpPr>
            <p:cNvPr id="20" name="组合 19"/>
            <p:cNvGrpSpPr/>
            <p:nvPr/>
          </p:nvGrpSpPr>
          <p:grpSpPr>
            <a:xfrm>
              <a:off x="2175365" y="9193376"/>
              <a:ext cx="447870" cy="447870"/>
              <a:chOff x="2463279" y="8976038"/>
              <a:chExt cx="615819" cy="615819"/>
            </a:xfrm>
          </p:grpSpPr>
          <p:sp>
            <p:nvSpPr>
              <p:cNvPr id="21" name="椭圆 20"/>
              <p:cNvSpPr/>
              <p:nvPr/>
            </p:nvSpPr>
            <p:spPr>
              <a:xfrm>
                <a:off x="2463279" y="8976038"/>
                <a:ext cx="615819" cy="615819"/>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22" name="椭圆 21"/>
              <p:cNvSpPr/>
              <p:nvPr/>
            </p:nvSpPr>
            <p:spPr>
              <a:xfrm>
                <a:off x="2600185" y="9112952"/>
                <a:ext cx="342015" cy="342015"/>
              </a:xfrm>
              <a:prstGeom prst="ellipse">
                <a:avLst/>
              </a:prstGeom>
              <a:noFill/>
              <a:ln w="57150">
                <a:solidFill>
                  <a:srgbClr val="1C1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sp>
        <p:nvSpPr>
          <p:cNvPr id="35" name="文本框 34"/>
          <p:cNvSpPr txBox="1"/>
          <p:nvPr/>
        </p:nvSpPr>
        <p:spPr>
          <a:xfrm>
            <a:off x="2857169" y="493946"/>
            <a:ext cx="6810726"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我国的南极科学考察站</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cxnSp>
        <p:nvCxnSpPr>
          <p:cNvPr id="38" name="直接连接符 37"/>
          <p:cNvCxnSpPr/>
          <p:nvPr/>
        </p:nvCxnSpPr>
        <p:spPr>
          <a:xfrm>
            <a:off x="8146868" y="2019282"/>
            <a:ext cx="97172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886067" y="3457743"/>
            <a:ext cx="1000297"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867072" y="3924264"/>
            <a:ext cx="1000297"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636322" y="4381491"/>
            <a:ext cx="1000297"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06193" y="4886316"/>
            <a:ext cx="1653071"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15350" y="597749"/>
            <a:ext cx="5466901"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南极地区的环境保护</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3" name="组合 2"/>
          <p:cNvGrpSpPr/>
          <p:nvPr/>
        </p:nvGrpSpPr>
        <p:grpSpPr>
          <a:xfrm>
            <a:off x="1115350" y="1616626"/>
            <a:ext cx="6229604" cy="4660350"/>
            <a:chOff x="5073070" y="7790028"/>
            <a:chExt cx="4738256" cy="3457049"/>
          </a:xfrm>
        </p:grpSpPr>
        <p:sp>
          <p:nvSpPr>
            <p:cNvPr id="4" name="矩形 3"/>
            <p:cNvSpPr/>
            <p:nvPr/>
          </p:nvSpPr>
          <p:spPr>
            <a:xfrm>
              <a:off x="5073070" y="7790028"/>
              <a:ext cx="4738256" cy="345704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2810" y="7891970"/>
              <a:ext cx="4498776" cy="2952894"/>
            </a:xfrm>
            <a:prstGeom prst="rect">
              <a:avLst/>
            </a:prstGeom>
            <a:ln w="12700">
              <a:solidFill>
                <a:schemeClr val="tx1"/>
              </a:solidFill>
            </a:ln>
          </p:spPr>
        </p:pic>
      </p:grpSp>
      <p:grpSp>
        <p:nvGrpSpPr>
          <p:cNvPr id="6" name="组合 5"/>
          <p:cNvGrpSpPr/>
          <p:nvPr/>
        </p:nvGrpSpPr>
        <p:grpSpPr>
          <a:xfrm>
            <a:off x="7906227" y="1616626"/>
            <a:ext cx="2914649" cy="4660349"/>
            <a:chOff x="6355662" y="7790028"/>
            <a:chExt cx="2216891" cy="3529179"/>
          </a:xfrm>
        </p:grpSpPr>
        <p:sp>
          <p:nvSpPr>
            <p:cNvPr id="7" name="矩形 6"/>
            <p:cNvSpPr/>
            <p:nvPr/>
          </p:nvSpPr>
          <p:spPr>
            <a:xfrm>
              <a:off x="6355662" y="7790028"/>
              <a:ext cx="2216891" cy="352917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4829" y="7894097"/>
              <a:ext cx="1998558" cy="3014506"/>
            </a:xfrm>
            <a:prstGeom prst="rect">
              <a:avLst/>
            </a:prstGeom>
            <a:ln w="12700">
              <a:solidFill>
                <a:schemeClr val="tx1"/>
              </a:solidFill>
            </a:ln>
          </p:spPr>
        </p:pic>
      </p:grpSp>
      <p:sp>
        <p:nvSpPr>
          <p:cNvPr id="9" name="矩形 29"/>
          <p:cNvSpPr>
            <a:spLocks noChangeArrowheads="1"/>
          </p:cNvSpPr>
          <p:nvPr/>
        </p:nvSpPr>
        <p:spPr bwMode="auto">
          <a:xfrm>
            <a:off x="1115349" y="5763338"/>
            <a:ext cx="622960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zh-CN" altLang="en-US" sz="25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南极地区环境的变化</a:t>
            </a:r>
            <a:endParaRPr lang="en-US" altLang="zh-CN" sz="25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10" name="矩形 29"/>
          <p:cNvSpPr>
            <a:spLocks noChangeArrowheads="1"/>
          </p:cNvSpPr>
          <p:nvPr/>
        </p:nvSpPr>
        <p:spPr bwMode="auto">
          <a:xfrm>
            <a:off x="7906228" y="5763338"/>
            <a:ext cx="2914649"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zh-CN" altLang="en-US" sz="25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不合理的人类行为</a:t>
            </a:r>
            <a:endParaRPr lang="en-US" altLang="zh-CN" sz="25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5" name="组合 24"/>
          <p:cNvGrpSpPr/>
          <p:nvPr/>
        </p:nvGrpSpPr>
        <p:grpSpPr>
          <a:xfrm>
            <a:off x="1191244" y="2291386"/>
            <a:ext cx="9809671" cy="2275229"/>
            <a:chOff x="2591086" y="5046611"/>
            <a:chExt cx="19619342" cy="4550458"/>
          </a:xfrm>
        </p:grpSpPr>
        <p:grpSp>
          <p:nvGrpSpPr>
            <p:cNvPr id="14" name="组合 13"/>
            <p:cNvGrpSpPr/>
            <p:nvPr/>
          </p:nvGrpSpPr>
          <p:grpSpPr>
            <a:xfrm>
              <a:off x="2591086" y="5046611"/>
              <a:ext cx="19619342" cy="2306003"/>
              <a:chOff x="2192909" y="2970161"/>
              <a:chExt cx="19619342" cy="2306003"/>
            </a:xfrm>
          </p:grpSpPr>
          <p:grpSp>
            <p:nvGrpSpPr>
              <p:cNvPr id="2" name="组合 1"/>
              <p:cNvGrpSpPr/>
              <p:nvPr/>
            </p:nvGrpSpPr>
            <p:grpSpPr>
              <a:xfrm>
                <a:off x="2192909" y="2970161"/>
                <a:ext cx="3750691" cy="2306003"/>
                <a:chOff x="1787042" y="5603737"/>
                <a:chExt cx="1844604" cy="1807911"/>
              </a:xfrm>
            </p:grpSpPr>
            <p:sp>
              <p:nvSpPr>
                <p:cNvPr id="3" name="矩形: 圆角 72"/>
                <p:cNvSpPr/>
                <p:nvPr/>
              </p:nvSpPr>
              <p:spPr>
                <a:xfrm>
                  <a:off x="1820868" y="5603737"/>
                  <a:ext cx="1717090"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4" name="矩形 3"/>
                <p:cNvSpPr/>
                <p:nvPr/>
              </p:nvSpPr>
              <p:spPr>
                <a:xfrm>
                  <a:off x="1787042" y="5727986"/>
                  <a:ext cx="1844604" cy="159110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特殊的</a:t>
                  </a:r>
                  <a:endParaRPr lang="en-US" altLang="zh-CN"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地理位置</a:t>
                  </a:r>
                  <a:endParaRPr lang="zh-CN" altLang="en-US" sz="30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 name="组合 4"/>
              <p:cNvGrpSpPr/>
              <p:nvPr/>
            </p:nvGrpSpPr>
            <p:grpSpPr>
              <a:xfrm>
                <a:off x="7482459" y="2970161"/>
                <a:ext cx="3750691" cy="2306003"/>
                <a:chOff x="1787042" y="5603737"/>
                <a:chExt cx="1844604" cy="1807911"/>
              </a:xfrm>
            </p:grpSpPr>
            <p:sp>
              <p:nvSpPr>
                <p:cNvPr id="6" name="矩形: 圆角 72"/>
                <p:cNvSpPr/>
                <p:nvPr/>
              </p:nvSpPr>
              <p:spPr>
                <a:xfrm>
                  <a:off x="1820868" y="5603737"/>
                  <a:ext cx="1717090"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7" name="矩形 6"/>
                <p:cNvSpPr/>
                <p:nvPr/>
              </p:nvSpPr>
              <p:spPr>
                <a:xfrm>
                  <a:off x="1787042" y="5727986"/>
                  <a:ext cx="1844604" cy="159110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独特的</a:t>
                  </a:r>
                  <a:endParaRPr lang="en-US" altLang="zh-CN"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资源环境</a:t>
                  </a:r>
                  <a:endParaRPr lang="zh-CN" altLang="en-US" sz="30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8" name="组合 7"/>
              <p:cNvGrpSpPr/>
              <p:nvPr/>
            </p:nvGrpSpPr>
            <p:grpSpPr>
              <a:xfrm>
                <a:off x="12772009" y="2970161"/>
                <a:ext cx="3750691" cy="2306003"/>
                <a:chOff x="1787042" y="5603737"/>
                <a:chExt cx="1844604" cy="1807911"/>
              </a:xfrm>
            </p:grpSpPr>
            <p:sp>
              <p:nvSpPr>
                <p:cNvPr id="9" name="矩形: 圆角 72"/>
                <p:cNvSpPr/>
                <p:nvPr/>
              </p:nvSpPr>
              <p:spPr>
                <a:xfrm>
                  <a:off x="1820868" y="5603737"/>
                  <a:ext cx="1717090"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10" name="矩形 9"/>
                <p:cNvSpPr/>
                <p:nvPr/>
              </p:nvSpPr>
              <p:spPr>
                <a:xfrm>
                  <a:off x="1787042" y="5727986"/>
                  <a:ext cx="1844604" cy="159110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宝贵的</a:t>
                  </a:r>
                  <a:endParaRPr lang="en-US" altLang="zh-CN"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科考价值</a:t>
                  </a:r>
                  <a:endParaRPr lang="zh-CN" altLang="en-US" sz="30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1" name="组合 10"/>
              <p:cNvGrpSpPr/>
              <p:nvPr/>
            </p:nvGrpSpPr>
            <p:grpSpPr>
              <a:xfrm>
                <a:off x="18061560" y="2970161"/>
                <a:ext cx="3750691" cy="2306003"/>
                <a:chOff x="1787042" y="5603737"/>
                <a:chExt cx="1844604" cy="1807911"/>
              </a:xfrm>
            </p:grpSpPr>
            <p:sp>
              <p:nvSpPr>
                <p:cNvPr id="12" name="矩形: 圆角 72"/>
                <p:cNvSpPr/>
                <p:nvPr/>
              </p:nvSpPr>
              <p:spPr>
                <a:xfrm>
                  <a:off x="1820868" y="5603737"/>
                  <a:ext cx="1717090" cy="1807911"/>
                </a:xfrm>
                <a:prstGeom prst="roundRect">
                  <a:avLst>
                    <a:gd name="adj" fmla="val 17949"/>
                  </a:avLst>
                </a:prstGeom>
                <a:solidFill>
                  <a:srgbClr val="ADF0FB"/>
                </a:solidFill>
                <a:ln w="6350">
                  <a:solidFill>
                    <a:srgbClr val="138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2500"/>
                </a:p>
              </p:txBody>
            </p:sp>
            <p:sp>
              <p:nvSpPr>
                <p:cNvPr id="13" name="矩形 12"/>
                <p:cNvSpPr/>
                <p:nvPr/>
              </p:nvSpPr>
              <p:spPr>
                <a:xfrm>
                  <a:off x="1787042" y="5727986"/>
                  <a:ext cx="1844604" cy="159110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a:t>
                  </a:r>
                  <a:endParaRPr lang="en-US" altLang="zh-CN"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30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环境保护</a:t>
                  </a:r>
                  <a:endParaRPr lang="zh-CN" altLang="en-US" sz="30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sp>
          <p:nvSpPr>
            <p:cNvPr id="15" name="下箭头 14"/>
            <p:cNvSpPr/>
            <p:nvPr/>
          </p:nvSpPr>
          <p:spPr>
            <a:xfrm rot="16200000">
              <a:off x="11941810" y="5674583"/>
              <a:ext cx="762000" cy="1393645"/>
            </a:xfrm>
            <a:prstGeom prst="downArrow">
              <a:avLst/>
            </a:prstGeom>
            <a:solidFill>
              <a:srgbClr val="2DCB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6" name="下箭头 15"/>
            <p:cNvSpPr/>
            <p:nvPr/>
          </p:nvSpPr>
          <p:spPr>
            <a:xfrm rot="16200000">
              <a:off x="17236700" y="5674583"/>
              <a:ext cx="762000" cy="1393645"/>
            </a:xfrm>
            <a:prstGeom prst="downArrow">
              <a:avLst/>
            </a:prstGeom>
            <a:solidFill>
              <a:srgbClr val="2DCB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7" name="下箭头 16"/>
            <p:cNvSpPr/>
            <p:nvPr/>
          </p:nvSpPr>
          <p:spPr>
            <a:xfrm rot="16200000">
              <a:off x="6741877" y="5674583"/>
              <a:ext cx="762000" cy="1393645"/>
            </a:xfrm>
            <a:prstGeom prst="downArrow">
              <a:avLst/>
            </a:prstGeom>
            <a:solidFill>
              <a:srgbClr val="2DCB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7746" y="7511094"/>
              <a:ext cx="11753850" cy="2085975"/>
            </a:xfrm>
            <a:prstGeom prst="rect">
              <a:avLst/>
            </a:prstGeom>
          </p:spPr>
        </p:pic>
      </p:grpSp>
      <p:sp>
        <p:nvSpPr>
          <p:cNvPr id="26" name="文本框 25"/>
          <p:cNvSpPr txBox="1"/>
          <p:nvPr/>
        </p:nvSpPr>
        <p:spPr>
          <a:xfrm>
            <a:off x="2810179" y="889914"/>
            <a:ext cx="6571801"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南极地区知识结构图</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4396146" y="736424"/>
            <a:ext cx="3399866" cy="86042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5000">
                <a:solidFill>
                  <a:srgbClr val="0D0D0D"/>
                </a:solidFill>
                <a:latin typeface="阿里巴巴普惠体 B" panose="00020600040101010101" charset="-122"/>
                <a:ea typeface="阿里巴巴普惠体 B" panose="00020600040101010101" charset="-122"/>
                <a:cs typeface="阿里巴巴普惠体 B" panose="00020600040101010101" charset="-122"/>
              </a:rPr>
              <a:t>主要内容</a:t>
            </a:r>
          </a:p>
        </p:txBody>
      </p:sp>
      <p:grpSp>
        <p:nvGrpSpPr>
          <p:cNvPr id="6" name="组合 5"/>
          <p:cNvGrpSpPr/>
          <p:nvPr/>
        </p:nvGrpSpPr>
        <p:grpSpPr>
          <a:xfrm>
            <a:off x="3618224" y="1978569"/>
            <a:ext cx="6264916" cy="1350417"/>
            <a:chOff x="7235495" y="3957139"/>
            <a:chExt cx="11896037" cy="2700833"/>
          </a:xfrm>
        </p:grpSpPr>
        <p:sp>
          <p:nvSpPr>
            <p:cNvPr id="2" name="矩形 1"/>
            <p:cNvSpPr/>
            <p:nvPr/>
          </p:nvSpPr>
          <p:spPr>
            <a:xfrm>
              <a:off x="7235495" y="3957139"/>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24" name="文本框 23"/>
            <p:cNvSpPr txBox="1"/>
            <p:nvPr/>
          </p:nvSpPr>
          <p:spPr>
            <a:xfrm>
              <a:off x="7526572" y="4013832"/>
              <a:ext cx="11403793" cy="264414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南极地区独特的自然环境</a:t>
              </a:r>
            </a:p>
          </p:txBody>
        </p:sp>
      </p:grpSp>
      <p:grpSp>
        <p:nvGrpSpPr>
          <p:cNvPr id="13" name="组合 12"/>
          <p:cNvGrpSpPr/>
          <p:nvPr/>
        </p:nvGrpSpPr>
        <p:grpSpPr>
          <a:xfrm>
            <a:off x="2625916" y="1995744"/>
            <a:ext cx="703374" cy="659830"/>
            <a:chOff x="2531634" y="2113307"/>
            <a:chExt cx="1077452" cy="1010750"/>
          </a:xfrm>
        </p:grpSpPr>
        <p:grpSp>
          <p:nvGrpSpPr>
            <p:cNvPr id="11" name="组合 10"/>
            <p:cNvGrpSpPr/>
            <p:nvPr/>
          </p:nvGrpSpPr>
          <p:grpSpPr>
            <a:xfrm rot="18705114">
              <a:off x="2564985" y="2079956"/>
              <a:ext cx="1010750" cy="1077452"/>
              <a:chOff x="2088999" y="2273072"/>
              <a:chExt cx="972404" cy="1036574"/>
            </a:xfrm>
          </p:grpSpPr>
          <p:sp>
            <p:nvSpPr>
              <p:cNvPr id="67" name="任意多边形: 形状 66"/>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23" name="PA-任意多边形 2369"/>
              <p:cNvSpPr/>
              <p:nvPr>
                <p:custDataLst>
                  <p:tags r:id="rId3"/>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4289" y="2290206"/>
              <a:ext cx="189819" cy="612068"/>
            </a:xfrm>
            <a:prstGeom prst="rect">
              <a:avLst/>
            </a:prstGeom>
          </p:spPr>
        </p:pic>
      </p:grpSp>
      <p:grpSp>
        <p:nvGrpSpPr>
          <p:cNvPr id="8" name="组合 7"/>
          <p:cNvGrpSpPr/>
          <p:nvPr/>
        </p:nvGrpSpPr>
        <p:grpSpPr>
          <a:xfrm>
            <a:off x="3618224" y="3356519"/>
            <a:ext cx="5948018" cy="752158"/>
            <a:chOff x="7235495" y="6713038"/>
            <a:chExt cx="11896037" cy="1504315"/>
          </a:xfrm>
        </p:grpSpPr>
        <p:sp>
          <p:nvSpPr>
            <p:cNvPr id="25" name="矩形 24"/>
            <p:cNvSpPr/>
            <p:nvPr/>
          </p:nvSpPr>
          <p:spPr>
            <a:xfrm>
              <a:off x="7235495" y="6713038"/>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69" name="文本框 68"/>
            <p:cNvSpPr txBox="1"/>
            <p:nvPr/>
          </p:nvSpPr>
          <p:spPr>
            <a:xfrm>
              <a:off x="7526325" y="6803843"/>
              <a:ext cx="10129520" cy="14135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南极地区的科学考察</a:t>
              </a:r>
            </a:p>
          </p:txBody>
        </p:sp>
      </p:grpSp>
      <p:grpSp>
        <p:nvGrpSpPr>
          <p:cNvPr id="70" name="组合 69"/>
          <p:cNvGrpSpPr/>
          <p:nvPr/>
        </p:nvGrpSpPr>
        <p:grpSpPr>
          <a:xfrm>
            <a:off x="2625916" y="3400095"/>
            <a:ext cx="703374" cy="659830"/>
            <a:chOff x="2531634" y="2113307"/>
            <a:chExt cx="1077452" cy="1010750"/>
          </a:xfrm>
        </p:grpSpPr>
        <p:grpSp>
          <p:nvGrpSpPr>
            <p:cNvPr id="71" name="组合 70"/>
            <p:cNvGrpSpPr/>
            <p:nvPr/>
          </p:nvGrpSpPr>
          <p:grpSpPr>
            <a:xfrm rot="18705114">
              <a:off x="2564985" y="2079956"/>
              <a:ext cx="1010750" cy="1077452"/>
              <a:chOff x="2088999" y="2273072"/>
              <a:chExt cx="972404" cy="1036574"/>
            </a:xfrm>
          </p:grpSpPr>
          <p:sp>
            <p:nvSpPr>
              <p:cNvPr id="73" name="任意多边形: 形状 72"/>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74" name="PA-任意多边形 2369"/>
              <p:cNvSpPr/>
              <p:nvPr>
                <p:custDataLst>
                  <p:tags r:id="rId5"/>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72" name="图片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1301" y="2290180"/>
              <a:ext cx="375796" cy="612121"/>
            </a:xfrm>
            <a:prstGeom prst="rect">
              <a:avLst/>
            </a:prstGeom>
          </p:spPr>
        </p:pic>
      </p:grpSp>
      <p:grpSp>
        <p:nvGrpSpPr>
          <p:cNvPr id="9" name="组合 8"/>
          <p:cNvGrpSpPr/>
          <p:nvPr/>
        </p:nvGrpSpPr>
        <p:grpSpPr>
          <a:xfrm>
            <a:off x="3618224" y="4734469"/>
            <a:ext cx="5948018" cy="746952"/>
            <a:chOff x="7235495" y="9468937"/>
            <a:chExt cx="11896037" cy="1493904"/>
          </a:xfrm>
        </p:grpSpPr>
        <p:sp>
          <p:nvSpPr>
            <p:cNvPr id="26" name="矩形 25"/>
            <p:cNvSpPr/>
            <p:nvPr/>
          </p:nvSpPr>
          <p:spPr>
            <a:xfrm>
              <a:off x="7235495" y="9468937"/>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76" name="文本框 75"/>
            <p:cNvSpPr txBox="1"/>
            <p:nvPr/>
          </p:nvSpPr>
          <p:spPr>
            <a:xfrm>
              <a:off x="7526572" y="9549331"/>
              <a:ext cx="9959042" cy="14135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南极地区的环境保护</a:t>
              </a:r>
            </a:p>
          </p:txBody>
        </p:sp>
      </p:grpSp>
      <p:grpSp>
        <p:nvGrpSpPr>
          <p:cNvPr id="77" name="组合 76"/>
          <p:cNvGrpSpPr/>
          <p:nvPr/>
        </p:nvGrpSpPr>
        <p:grpSpPr>
          <a:xfrm>
            <a:off x="2625916" y="4782155"/>
            <a:ext cx="703374" cy="659830"/>
            <a:chOff x="2531634" y="2113307"/>
            <a:chExt cx="1077452" cy="1010750"/>
          </a:xfrm>
        </p:grpSpPr>
        <p:grpSp>
          <p:nvGrpSpPr>
            <p:cNvPr id="78" name="组合 77"/>
            <p:cNvGrpSpPr/>
            <p:nvPr/>
          </p:nvGrpSpPr>
          <p:grpSpPr>
            <a:xfrm rot="18705114">
              <a:off x="2564985" y="2079956"/>
              <a:ext cx="1010750" cy="1077452"/>
              <a:chOff x="2088999" y="2273072"/>
              <a:chExt cx="972404" cy="1036574"/>
            </a:xfrm>
          </p:grpSpPr>
          <p:sp>
            <p:nvSpPr>
              <p:cNvPr id="80" name="任意多边形: 形状 79"/>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81" name="PA-任意多边形 2369"/>
              <p:cNvSpPr/>
              <p:nvPr>
                <p:custDataLst>
                  <p:tags r:id="rId7"/>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79" name="图片 7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1301" y="2290180"/>
              <a:ext cx="375796" cy="612121"/>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70"/>
                                        </p:tgtEl>
                                      </p:cBhvr>
                                    </p:animEffect>
                                    <p:animScale>
                                      <p:cBhvr>
                                        <p:cTn id="12" dur="250" autoRev="1" fill="hold"/>
                                        <p:tgtEl>
                                          <p:spTgt spid="70"/>
                                        </p:tgtEl>
                                      </p:cBhvr>
                                      <p:by x="105000" y="105000"/>
                                    </p:animScale>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77"/>
                                        </p:tgtEl>
                                      </p:cBhvr>
                                    </p:animEffect>
                                    <p:animScale>
                                      <p:cBhvr>
                                        <p:cTn id="17"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文本框 1"/>
          <p:cNvSpPr txBox="1"/>
          <p:nvPr/>
        </p:nvSpPr>
        <p:spPr>
          <a:xfrm>
            <a:off x="2140245" y="1706297"/>
            <a:ext cx="7911668" cy="285178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20000"/>
              </a:lnSpc>
            </a:pPr>
            <a:r>
              <a:rPr lang="zh-CN" altLang="en-US" sz="895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极地</a:t>
            </a:r>
            <a:r>
              <a:rPr lang="zh-CN" altLang="en-US" sz="895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sym typeface="+mn-ea"/>
              </a:rPr>
              <a:t>地区</a:t>
            </a:r>
            <a:endParaRPr lang="en-US" altLang="zh-CN" sz="895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endParaRPr>
          </a:p>
          <a:p>
            <a:pPr algn="ctr">
              <a:lnSpc>
                <a:spcPct val="120000"/>
              </a:lnSpc>
            </a:pPr>
            <a:r>
              <a:rPr lang="zh-CN" altLang="en-US" sz="600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第</a:t>
            </a:r>
            <a:r>
              <a:rPr lang="zh-CN" altLang="en-US" sz="6000" b="1">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二</a:t>
            </a:r>
            <a:r>
              <a:rPr lang="zh-CN" altLang="en-US" sz="6000" b="1" smtClean="0">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课时</a:t>
            </a:r>
            <a:endParaRPr lang="zh-CN" altLang="en-US" sz="6000" b="1">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txBox="1"/>
          <p:nvPr/>
        </p:nvSpPr>
        <p:spPr>
          <a:xfrm>
            <a:off x="4396146" y="736424"/>
            <a:ext cx="3399866" cy="86042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5000">
                <a:solidFill>
                  <a:srgbClr val="0D0D0D"/>
                </a:solidFill>
                <a:latin typeface="阿里巴巴普惠体 B" panose="00020600040101010101" charset="-122"/>
                <a:ea typeface="阿里巴巴普惠体 B" panose="00020600040101010101" charset="-122"/>
                <a:cs typeface="阿里巴巴普惠体 B" panose="00020600040101010101" charset="-122"/>
              </a:rPr>
              <a:t>主要内容</a:t>
            </a:r>
          </a:p>
        </p:txBody>
      </p:sp>
      <p:grpSp>
        <p:nvGrpSpPr>
          <p:cNvPr id="6" name="组合 5"/>
          <p:cNvGrpSpPr/>
          <p:nvPr/>
        </p:nvGrpSpPr>
        <p:grpSpPr>
          <a:xfrm>
            <a:off x="3618224" y="1978569"/>
            <a:ext cx="5948018" cy="744246"/>
            <a:chOff x="7235495" y="3957139"/>
            <a:chExt cx="11896037" cy="1488491"/>
          </a:xfrm>
        </p:grpSpPr>
        <p:sp>
          <p:nvSpPr>
            <p:cNvPr id="2" name="矩形 1"/>
            <p:cNvSpPr/>
            <p:nvPr/>
          </p:nvSpPr>
          <p:spPr>
            <a:xfrm>
              <a:off x="7235495" y="3957139"/>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24" name="文本框 23"/>
            <p:cNvSpPr txBox="1"/>
            <p:nvPr/>
          </p:nvSpPr>
          <p:spPr>
            <a:xfrm>
              <a:off x="7526572" y="4032120"/>
              <a:ext cx="11403793" cy="14135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北极的自然环境</a:t>
              </a:r>
              <a:endParaRPr lang="zh-CN" altLang="en-US" sz="400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3" name="组合 12"/>
          <p:cNvGrpSpPr/>
          <p:nvPr/>
        </p:nvGrpSpPr>
        <p:grpSpPr>
          <a:xfrm>
            <a:off x="2625916" y="1995744"/>
            <a:ext cx="703374" cy="659830"/>
            <a:chOff x="2531634" y="2113307"/>
            <a:chExt cx="1077452" cy="1010750"/>
          </a:xfrm>
        </p:grpSpPr>
        <p:grpSp>
          <p:nvGrpSpPr>
            <p:cNvPr id="11" name="组合 10"/>
            <p:cNvGrpSpPr/>
            <p:nvPr/>
          </p:nvGrpSpPr>
          <p:grpSpPr>
            <a:xfrm rot="18705114">
              <a:off x="2564985" y="2079956"/>
              <a:ext cx="1010750" cy="1077452"/>
              <a:chOff x="2088999" y="2273072"/>
              <a:chExt cx="972404" cy="1036574"/>
            </a:xfrm>
          </p:grpSpPr>
          <p:sp>
            <p:nvSpPr>
              <p:cNvPr id="67" name="任意多边形: 形状 66"/>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23" name="PA-任意多边形 2369"/>
              <p:cNvSpPr/>
              <p:nvPr>
                <p:custDataLst>
                  <p:tags r:id="rId3"/>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4289" y="2290206"/>
              <a:ext cx="189819" cy="612068"/>
            </a:xfrm>
            <a:prstGeom prst="rect">
              <a:avLst/>
            </a:prstGeom>
          </p:spPr>
        </p:pic>
      </p:grpSp>
      <p:grpSp>
        <p:nvGrpSpPr>
          <p:cNvPr id="8" name="组合 7"/>
          <p:cNvGrpSpPr/>
          <p:nvPr/>
        </p:nvGrpSpPr>
        <p:grpSpPr>
          <a:xfrm>
            <a:off x="3618224" y="3356519"/>
            <a:ext cx="5948018" cy="743029"/>
            <a:chOff x="7235495" y="6713038"/>
            <a:chExt cx="11896037" cy="1486057"/>
          </a:xfrm>
        </p:grpSpPr>
        <p:sp>
          <p:nvSpPr>
            <p:cNvPr id="25" name="矩形 24"/>
            <p:cNvSpPr/>
            <p:nvPr/>
          </p:nvSpPr>
          <p:spPr>
            <a:xfrm>
              <a:off x="7235495" y="6713038"/>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69" name="文本框 68"/>
            <p:cNvSpPr txBox="1"/>
            <p:nvPr/>
          </p:nvSpPr>
          <p:spPr>
            <a:xfrm>
              <a:off x="7526572" y="6785585"/>
              <a:ext cx="11218627" cy="14135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北极的科考及环境保护</a:t>
              </a:r>
              <a:endParaRPr lang="zh-CN" altLang="en-US" sz="400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70" name="组合 69"/>
          <p:cNvGrpSpPr/>
          <p:nvPr/>
        </p:nvGrpSpPr>
        <p:grpSpPr>
          <a:xfrm>
            <a:off x="2625916" y="3400095"/>
            <a:ext cx="703374" cy="659830"/>
            <a:chOff x="2531634" y="2113307"/>
            <a:chExt cx="1077452" cy="1010750"/>
          </a:xfrm>
        </p:grpSpPr>
        <p:grpSp>
          <p:nvGrpSpPr>
            <p:cNvPr id="71" name="组合 70"/>
            <p:cNvGrpSpPr/>
            <p:nvPr/>
          </p:nvGrpSpPr>
          <p:grpSpPr>
            <a:xfrm rot="18705114">
              <a:off x="2564985" y="2079956"/>
              <a:ext cx="1010750" cy="1077452"/>
              <a:chOff x="2088999" y="2273072"/>
              <a:chExt cx="972404" cy="1036574"/>
            </a:xfrm>
          </p:grpSpPr>
          <p:sp>
            <p:nvSpPr>
              <p:cNvPr id="73" name="任意多边形: 形状 72"/>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74" name="PA-任意多边形 2369"/>
              <p:cNvSpPr/>
              <p:nvPr>
                <p:custDataLst>
                  <p:tags r:id="rId5"/>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72" name="图片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1301" y="2290180"/>
              <a:ext cx="375796" cy="612121"/>
            </a:xfrm>
            <a:prstGeom prst="rect">
              <a:avLst/>
            </a:prstGeom>
          </p:spPr>
        </p:pic>
      </p:grpSp>
      <p:grpSp>
        <p:nvGrpSpPr>
          <p:cNvPr id="9" name="组合 8"/>
          <p:cNvGrpSpPr/>
          <p:nvPr/>
        </p:nvGrpSpPr>
        <p:grpSpPr>
          <a:xfrm>
            <a:off x="3618224" y="4734469"/>
            <a:ext cx="5948018" cy="746952"/>
            <a:chOff x="7235495" y="9468937"/>
            <a:chExt cx="11896037" cy="1493904"/>
          </a:xfrm>
        </p:grpSpPr>
        <p:sp>
          <p:nvSpPr>
            <p:cNvPr id="26" name="矩形 25"/>
            <p:cNvSpPr/>
            <p:nvPr/>
          </p:nvSpPr>
          <p:spPr>
            <a:xfrm>
              <a:off x="7235495" y="9468937"/>
              <a:ext cx="11896037" cy="1451803"/>
            </a:xfrm>
            <a:prstGeom prst="rect">
              <a:avLst/>
            </a:prstGeom>
            <a:solidFill>
              <a:srgbClr val="ADF0F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76" name="文本框 75"/>
            <p:cNvSpPr txBox="1"/>
            <p:nvPr/>
          </p:nvSpPr>
          <p:spPr>
            <a:xfrm>
              <a:off x="7526572" y="9549331"/>
              <a:ext cx="9959042" cy="14135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极地俯视图的判读</a:t>
              </a:r>
              <a:endParaRPr lang="zh-CN" altLang="en-US" sz="400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77" name="组合 76"/>
          <p:cNvGrpSpPr/>
          <p:nvPr/>
        </p:nvGrpSpPr>
        <p:grpSpPr>
          <a:xfrm>
            <a:off x="2625916" y="4782155"/>
            <a:ext cx="703374" cy="659830"/>
            <a:chOff x="2531634" y="2113307"/>
            <a:chExt cx="1077452" cy="1010750"/>
          </a:xfrm>
        </p:grpSpPr>
        <p:grpSp>
          <p:nvGrpSpPr>
            <p:cNvPr id="78" name="组合 77"/>
            <p:cNvGrpSpPr/>
            <p:nvPr/>
          </p:nvGrpSpPr>
          <p:grpSpPr>
            <a:xfrm rot="18705114">
              <a:off x="2564985" y="2079956"/>
              <a:ext cx="1010750" cy="1077452"/>
              <a:chOff x="2088999" y="2273072"/>
              <a:chExt cx="972404" cy="1036574"/>
            </a:xfrm>
          </p:grpSpPr>
          <p:sp>
            <p:nvSpPr>
              <p:cNvPr id="80" name="任意多边形: 形状 79"/>
              <p:cNvSpPr/>
              <p:nvPr/>
            </p:nvSpPr>
            <p:spPr>
              <a:xfrm>
                <a:off x="2088999" y="2273072"/>
                <a:ext cx="972404" cy="1036574"/>
              </a:xfrm>
              <a:custGeom>
                <a:gdLst>
                  <a:gd name="connsiteX0" fmla="*/ 486202 w 972404"/>
                  <a:gd name="connsiteY0" fmla="*/ 0 h 1036574"/>
                  <a:gd name="connsiteX1" fmla="*/ 972404 w 972404"/>
                  <a:gd name="connsiteY1" fmla="*/ 486202 h 1036574"/>
                  <a:gd name="connsiteX2" fmla="*/ 889368 w 972404"/>
                  <a:gd name="connsiteY2" fmla="*/ 758042 h 1036574"/>
                  <a:gd name="connsiteX3" fmla="*/ 877486 w 972404"/>
                  <a:gd name="connsiteY3" fmla="*/ 772444 h 1036574"/>
                  <a:gd name="connsiteX4" fmla="*/ 938316 w 972404"/>
                  <a:gd name="connsiteY4" fmla="*/ 1036574 h 1036574"/>
                  <a:gd name="connsiteX5" fmla="*/ 655952 w 972404"/>
                  <a:gd name="connsiteY5" fmla="*/ 940250 h 1036574"/>
                  <a:gd name="connsiteX6" fmla="*/ 584189 w 972404"/>
                  <a:gd name="connsiteY6" fmla="*/ 962526 h 1036574"/>
                  <a:gd name="connsiteX7" fmla="*/ 486202 w 972404"/>
                  <a:gd name="connsiteY7" fmla="*/ 972404 h 1036574"/>
                  <a:gd name="connsiteX8" fmla="*/ 0 w 972404"/>
                  <a:gd name="connsiteY8" fmla="*/ 486202 h 1036574"/>
                  <a:gd name="connsiteX9" fmla="*/ 486202 w 972404"/>
                  <a:gd name="connsiteY9" fmla="*/ 0 h 10365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2404" h="1036574">
                    <a:moveTo>
                      <a:pt x="486202" y="0"/>
                    </a:moveTo>
                    <a:cubicBezTo>
                      <a:pt x="754724" y="0"/>
                      <a:pt x="972404" y="217680"/>
                      <a:pt x="972404" y="486202"/>
                    </a:cubicBezTo>
                    <a:cubicBezTo>
                      <a:pt x="972404" y="586898"/>
                      <a:pt x="941793" y="680444"/>
                      <a:pt x="889368" y="758042"/>
                    </a:cubicBezTo>
                    <a:lnTo>
                      <a:pt x="877486" y="772444"/>
                    </a:lnTo>
                    <a:lnTo>
                      <a:pt x="938316" y="1036574"/>
                    </a:lnTo>
                    <a:lnTo>
                      <a:pt x="655952" y="940250"/>
                    </a:lnTo>
                    <a:lnTo>
                      <a:pt x="584189" y="962526"/>
                    </a:lnTo>
                    <a:cubicBezTo>
                      <a:pt x="552538" y="969003"/>
                      <a:pt x="519767" y="972404"/>
                      <a:pt x="486202" y="972404"/>
                    </a:cubicBezTo>
                    <a:cubicBezTo>
                      <a:pt x="217680" y="972404"/>
                      <a:pt x="0" y="754724"/>
                      <a:pt x="0" y="486202"/>
                    </a:cubicBezTo>
                    <a:cubicBezTo>
                      <a:pt x="0" y="217680"/>
                      <a:pt x="217680" y="0"/>
                      <a:pt x="486202" y="0"/>
                    </a:cubicBezTo>
                    <a:close/>
                  </a:path>
                </a:pathLst>
              </a:cu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3600"/>
              </a:p>
            </p:txBody>
          </p:sp>
          <p:sp>
            <p:nvSpPr>
              <p:cNvPr id="81" name="PA-任意多边形 2369"/>
              <p:cNvSpPr/>
              <p:nvPr>
                <p:custDataLst>
                  <p:tags r:id="rId7"/>
                </p:custDataLst>
              </p:nvPr>
            </p:nvSpPr>
            <p:spPr>
              <a:xfrm>
                <a:off x="2195682" y="2379724"/>
                <a:ext cx="764139" cy="764141"/>
              </a:xfrm>
              <a:custGeom>
                <a:gdLst>
                  <a:gd name="connsiteX0" fmla="*/ 945669 w 949628"/>
                  <a:gd name="connsiteY0" fmla="*/ 475144 h 949628"/>
                  <a:gd name="connsiteX1" fmla="*/ 475143 w 949628"/>
                  <a:gd name="connsiteY1" fmla="*/ 945669 h 949628"/>
                  <a:gd name="connsiteX2" fmla="*/ 4618 w 949628"/>
                  <a:gd name="connsiteY2" fmla="*/ 475143 h 949628"/>
                  <a:gd name="connsiteX3" fmla="*/ 475143 w 949628"/>
                  <a:gd name="connsiteY3" fmla="*/ 4618 h 949628"/>
                  <a:gd name="connsiteX4" fmla="*/ 945669 w 949628"/>
                  <a:gd name="connsiteY4" fmla="*/ 475144 h 9496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49628" h="949628">
                    <a:moveTo>
                      <a:pt x="945669" y="475144"/>
                    </a:moveTo>
                    <a:cubicBezTo>
                      <a:pt x="945669" y="735008"/>
                      <a:pt x="735008" y="945669"/>
                      <a:pt x="475143" y="945669"/>
                    </a:cubicBezTo>
                    <a:cubicBezTo>
                      <a:pt x="215279" y="945669"/>
                      <a:pt x="4618" y="735007"/>
                      <a:pt x="4618" y="475143"/>
                    </a:cubicBezTo>
                    <a:cubicBezTo>
                      <a:pt x="4618" y="215279"/>
                      <a:pt x="215279" y="4618"/>
                      <a:pt x="475143" y="4618"/>
                    </a:cubicBezTo>
                    <a:cubicBezTo>
                      <a:pt x="735008" y="4618"/>
                      <a:pt x="945669" y="215279"/>
                      <a:pt x="945669" y="475144"/>
                    </a:cubicBezTo>
                    <a:close/>
                  </a:path>
                </a:pathLst>
              </a:custGeom>
              <a:solidFill>
                <a:srgbClr val="2DCBFF"/>
              </a:solidFill>
              <a:ln w="12700" cap="flat">
                <a:solidFill>
                  <a:srgbClr val="08294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79" name="图片 7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1301" y="2290180"/>
              <a:ext cx="375796" cy="612121"/>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6390227" y="542258"/>
            <a:ext cx="5114925" cy="5321808"/>
            <a:chOff x="4624971" y="6561069"/>
            <a:chExt cx="5441842" cy="5661948"/>
          </a:xfrm>
        </p:grpSpPr>
        <p:sp>
          <p:nvSpPr>
            <p:cNvPr id="3" name="矩形 2"/>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650070"/>
              <a:ext cx="5248308" cy="5483946"/>
            </a:xfrm>
            <a:prstGeom prst="rect">
              <a:avLst/>
            </a:prstGeom>
            <a:ln w="12700">
              <a:solidFill>
                <a:schemeClr val="tx1"/>
              </a:solidFill>
            </a:ln>
          </p:spPr>
        </p:pic>
      </p:grpSp>
      <p:sp>
        <p:nvSpPr>
          <p:cNvPr id="14" name="文本框 13"/>
          <p:cNvSpPr txBox="1"/>
          <p:nvPr/>
        </p:nvSpPr>
        <p:spPr>
          <a:xfrm>
            <a:off x="6390228" y="5864066"/>
            <a:ext cx="5114924" cy="59880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3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北极地区</a:t>
            </a:r>
            <a:endParaRPr lang="zh-CN" altLang="en-US" sz="33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15" name="矩形 14"/>
          <p:cNvSpPr>
            <a:spLocks noChangeArrowheads="1"/>
          </p:cNvSpPr>
          <p:nvPr/>
        </p:nvSpPr>
        <p:spPr bwMode="auto">
          <a:xfrm>
            <a:off x="698975" y="1927488"/>
            <a:ext cx="516761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gn="just">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北极</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地区主要位于北极圈以北，包括北冰洋大部分及周边亚洲、欧洲、北美洲部分地区。</a:t>
            </a:r>
          </a:p>
        </p:txBody>
      </p:sp>
      <p:sp>
        <p:nvSpPr>
          <p:cNvPr id="18" name="矩形 17"/>
          <p:cNvSpPr>
            <a:spLocks noChangeArrowheads="1"/>
          </p:cNvSpPr>
          <p:nvPr/>
        </p:nvSpPr>
        <p:spPr bwMode="auto">
          <a:xfrm>
            <a:off x="698975" y="4010277"/>
            <a:ext cx="5167610" cy="1170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gn="just">
              <a:lnSpc>
                <a:spcPct val="130000"/>
              </a:lnSpc>
            </a:pPr>
            <a:r>
              <a:rPr lang="zh-CN" altLang="en-US" sz="27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动手：</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在右图中找出亚洲、欧洲和北美洲。</a:t>
            </a:r>
          </a:p>
        </p:txBody>
      </p:sp>
      <p:sp>
        <p:nvSpPr>
          <p:cNvPr id="19" name="矩形 18"/>
          <p:cNvSpPr>
            <a:spLocks noChangeArrowheads="1"/>
          </p:cNvSpPr>
          <p:nvPr/>
        </p:nvSpPr>
        <p:spPr bwMode="auto">
          <a:xfrm>
            <a:off x="8511073" y="1158047"/>
            <a:ext cx="551108"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北  </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0" name="矩形 19"/>
          <p:cNvSpPr>
            <a:spLocks noChangeArrowheads="1"/>
          </p:cNvSpPr>
          <p:nvPr/>
        </p:nvSpPr>
        <p:spPr bwMode="auto">
          <a:xfrm>
            <a:off x="10070172" y="1342272"/>
            <a:ext cx="619641"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洲</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1" name="矩形 20"/>
          <p:cNvSpPr>
            <a:spLocks noChangeArrowheads="1"/>
          </p:cNvSpPr>
          <p:nvPr/>
        </p:nvSpPr>
        <p:spPr bwMode="auto">
          <a:xfrm>
            <a:off x="9345786" y="1158047"/>
            <a:ext cx="1227764"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美  </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矩形 21"/>
          <p:cNvSpPr>
            <a:spLocks noChangeArrowheads="1"/>
          </p:cNvSpPr>
          <p:nvPr/>
        </p:nvSpPr>
        <p:spPr bwMode="auto">
          <a:xfrm rot="2479105">
            <a:off x="7341969" y="4290240"/>
            <a:ext cx="619641"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洲</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矩形 22"/>
          <p:cNvSpPr>
            <a:spLocks noChangeArrowheads="1"/>
          </p:cNvSpPr>
          <p:nvPr/>
        </p:nvSpPr>
        <p:spPr bwMode="auto">
          <a:xfrm rot="3152354">
            <a:off x="6870016" y="3808467"/>
            <a:ext cx="813674"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欧</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4" name="矩形 23"/>
          <p:cNvSpPr>
            <a:spLocks noChangeArrowheads="1"/>
          </p:cNvSpPr>
          <p:nvPr/>
        </p:nvSpPr>
        <p:spPr bwMode="auto">
          <a:xfrm rot="18386816">
            <a:off x="10263730" y="3794833"/>
            <a:ext cx="619641"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洲</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5" name="矩形 24"/>
          <p:cNvSpPr>
            <a:spLocks noChangeArrowheads="1"/>
          </p:cNvSpPr>
          <p:nvPr/>
        </p:nvSpPr>
        <p:spPr bwMode="auto">
          <a:xfrm rot="20812452">
            <a:off x="8976983" y="4564642"/>
            <a:ext cx="813674"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亚</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0" presetClass="entr" presetSubtype="0" decel="10000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to="" calcmode="lin" valueType="num">
                                      <p:cBhvr>
                                        <p:cTn id="17" dur="125" fill="hold">
                                          <p:stCondLst>
                                            <p:cond delay="0"/>
                                          </p:stCondLst>
                                        </p:cTn>
                                        <p:tgtEl>
                                          <p:spTgt spid="22"/>
                                        </p:tgtEl>
                                        <p:attrNameLst>
                                          <p:attrName>ppt_h</p:attrName>
                                        </p:attrNameLst>
                                      </p:cBhvr>
                                      <p:tavLst>
                                        <p:tav tm="0">
                                          <p:val>
                                            <p:fltVal val="0"/>
                                          </p:val>
                                        </p:tav>
                                        <p:tav tm="100000">
                                          <p:val>
                                            <p:strVal val="#ppt_h+#ppt_h/3"/>
                                          </p:val>
                                        </p:tav>
                                      </p:tavLst>
                                    </p:anim>
                                    <p:anim to="" calcmode="lin" valueType="num">
                                      <p:cBhvr>
                                        <p:cTn id="18" dur="125" fill="hold">
                                          <p:stCondLst>
                                            <p:cond delay="0"/>
                                          </p:stCondLst>
                                        </p:cTn>
                                        <p:tgtEl>
                                          <p:spTgt spid="22"/>
                                        </p:tgtEl>
                                        <p:attrNameLst>
                                          <p:attrName>ppt_w</p:attrName>
                                        </p:attrNameLst>
                                      </p:cBhvr>
                                      <p:tavLst>
                                        <p:tav tm="0">
                                          <p:val>
                                            <p:fltVal val="0"/>
                                          </p:val>
                                        </p:tav>
                                        <p:tav tm="100000">
                                          <p:val>
                                            <p:strVal val="#ppt_w-#ppt_w/6"/>
                                          </p:val>
                                        </p:tav>
                                      </p:tavLst>
                                    </p:anim>
                                    <p:anim to="" calcmode="lin" valueType="num">
                                      <p:cBhvr>
                                        <p:cTn id="19" dur="125" fill="hold">
                                          <p:stCondLst>
                                            <p:cond delay="0"/>
                                          </p:stCondLst>
                                        </p:cTn>
                                        <p:tgtEl>
                                          <p:spTgt spid="22"/>
                                        </p:tgtEl>
                                        <p:attrNameLst>
                                          <p:attrName>ppt_y</p:attrName>
                                        </p:attrNameLst>
                                      </p:cBhvr>
                                      <p:tavLst>
                                        <p:tav tm="0">
                                          <p:val>
                                            <p:strVal val="#ppt_y-#ppt_h/2"/>
                                          </p:val>
                                        </p:tav>
                                        <p:tav tm="100000">
                                          <p:val>
                                            <p:strVal val="#ppt_y+#ppt_h/4"/>
                                          </p:val>
                                        </p:tav>
                                      </p:tavLst>
                                    </p:anim>
                                    <p:anim to="" calcmode="lin" valueType="num">
                                      <p:cBhvr>
                                        <p:cTn id="20" dur="167" fill="hold">
                                          <p:stCondLst>
                                            <p:cond delay="125"/>
                                          </p:stCondLst>
                                        </p:cTn>
                                        <p:tgtEl>
                                          <p:spTgt spid="22"/>
                                        </p:tgtEl>
                                        <p:attrNameLst>
                                          <p:attrName>ppt_h</p:attrName>
                                        </p:attrNameLst>
                                      </p:cBhvr>
                                      <p:tavLst>
                                        <p:tav tm="0">
                                          <p:val>
                                            <p:strVal val="#ppt_h+#ppt_h/3"/>
                                          </p:val>
                                        </p:tav>
                                        <p:tav tm="100000">
                                          <p:val>
                                            <p:strVal val="#ppt_h-#ppt_h/4"/>
                                          </p:val>
                                        </p:tav>
                                      </p:tavLst>
                                    </p:anim>
                                    <p:anim to="" calcmode="lin" valueType="num">
                                      <p:cBhvr>
                                        <p:cTn id="21" dur="167" fill="hold">
                                          <p:stCondLst>
                                            <p:cond delay="125"/>
                                          </p:stCondLst>
                                        </p:cTn>
                                        <p:tgtEl>
                                          <p:spTgt spid="22"/>
                                        </p:tgtEl>
                                        <p:attrNameLst>
                                          <p:attrName>ppt_w</p:attrName>
                                        </p:attrNameLst>
                                      </p:cBhvr>
                                      <p:tavLst>
                                        <p:tav tm="0">
                                          <p:val>
                                            <p:strVal val="#ppt_w+#ppt_w/6"/>
                                          </p:val>
                                        </p:tav>
                                        <p:tav tm="100000">
                                          <p:val>
                                            <p:strVal val="#ppt_w+#ppt_h/4"/>
                                          </p:val>
                                        </p:tav>
                                      </p:tavLst>
                                    </p:anim>
                                    <p:anim to="" calcmode="lin" valueType="num">
                                      <p:cBhvr>
                                        <p:cTn id="22" dur="167" fill="hold">
                                          <p:stCondLst>
                                            <p:cond delay="125"/>
                                          </p:stCondLst>
                                        </p:cTn>
                                        <p:tgtEl>
                                          <p:spTgt spid="22"/>
                                        </p:tgtEl>
                                        <p:attrNameLst>
                                          <p:attrName>ppt_y</p:attrName>
                                        </p:attrNameLst>
                                      </p:cBhvr>
                                      <p:tavLst>
                                        <p:tav tm="0">
                                          <p:val>
                                            <p:strVal val="ppt_y"/>
                                          </p:val>
                                        </p:tav>
                                        <p:tav tm="100000">
                                          <p:val>
                                            <p:strVal val="#ppt_y-#ppt_h/3"/>
                                          </p:val>
                                        </p:tav>
                                      </p:tavLst>
                                    </p:anim>
                                    <p:anim to="" calcmode="lin" valueType="num">
                                      <p:cBhvr>
                                        <p:cTn id="23" dur="208" fill="hold">
                                          <p:stCondLst>
                                            <p:cond delay="292"/>
                                          </p:stCondLst>
                                        </p:cTn>
                                        <p:tgtEl>
                                          <p:spTgt spid="22"/>
                                        </p:tgtEl>
                                        <p:attrNameLst>
                                          <p:attrName>ppt_h</p:attrName>
                                        </p:attrNameLst>
                                      </p:cBhvr>
                                      <p:tavLst>
                                        <p:tav tm="0">
                                          <p:val>
                                            <p:strVal val="ppt_h"/>
                                          </p:val>
                                        </p:tav>
                                        <p:tav tm="100000">
                                          <p:val>
                                            <p:strVal val="#ppt_h"/>
                                          </p:val>
                                        </p:tav>
                                      </p:tavLst>
                                    </p:anim>
                                    <p:anim to="" calcmode="lin" valueType="num">
                                      <p:cBhvr>
                                        <p:cTn id="24" dur="208" fill="hold">
                                          <p:stCondLst>
                                            <p:cond delay="292"/>
                                          </p:stCondLst>
                                        </p:cTn>
                                        <p:tgtEl>
                                          <p:spTgt spid="22"/>
                                        </p:tgtEl>
                                        <p:attrNameLst>
                                          <p:attrName>ppt_w</p:attrName>
                                        </p:attrNameLst>
                                      </p:cBhvr>
                                      <p:tavLst>
                                        <p:tav tm="0">
                                          <p:val>
                                            <p:strVal val="ppt_w"/>
                                          </p:val>
                                        </p:tav>
                                        <p:tav tm="100000">
                                          <p:val>
                                            <p:strVal val="#ppt_w"/>
                                          </p:val>
                                        </p:tav>
                                      </p:tavLst>
                                    </p:anim>
                                    <p:anim to="" calcmode="lin" valueType="num">
                                      <p:cBhvr>
                                        <p:cTn id="25" dur="208" fill="hold">
                                          <p:stCondLst>
                                            <p:cond delay="292"/>
                                          </p:stCondLst>
                                        </p:cTn>
                                        <p:tgtEl>
                                          <p:spTgt spid="22"/>
                                        </p:tgtEl>
                                        <p:attrNameLst>
                                          <p:attrName>ppt_y</p:attrName>
                                        </p:attrNameLst>
                                      </p:cBhvr>
                                      <p:tavLst>
                                        <p:tav tm="0">
                                          <p:val>
                                            <p:strVal val="ppt_y"/>
                                          </p:val>
                                        </p:tav>
                                        <p:tav tm="100000">
                                          <p:val>
                                            <p:strVal val="#ppt_y"/>
                                          </p:val>
                                        </p:tav>
                                      </p:tavLst>
                                    </p:anim>
                                  </p:childTnLst>
                                </p:cTn>
                              </p:par>
                              <p:par>
                                <p:cTn id="26" presetID="0" presetClass="entr" presetSubtype="0" decel="10000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to="" calcmode="lin" valueType="num">
                                      <p:cBhvr>
                                        <p:cTn id="28" dur="125" fill="hold">
                                          <p:stCondLst>
                                            <p:cond delay="0"/>
                                          </p:stCondLst>
                                        </p:cTn>
                                        <p:tgtEl>
                                          <p:spTgt spid="23"/>
                                        </p:tgtEl>
                                        <p:attrNameLst>
                                          <p:attrName>ppt_h</p:attrName>
                                        </p:attrNameLst>
                                      </p:cBhvr>
                                      <p:tavLst>
                                        <p:tav tm="0">
                                          <p:val>
                                            <p:fltVal val="0"/>
                                          </p:val>
                                        </p:tav>
                                        <p:tav tm="100000">
                                          <p:val>
                                            <p:strVal val="#ppt_h+#ppt_h/3"/>
                                          </p:val>
                                        </p:tav>
                                      </p:tavLst>
                                    </p:anim>
                                    <p:anim to="" calcmode="lin" valueType="num">
                                      <p:cBhvr>
                                        <p:cTn id="29" dur="125" fill="hold">
                                          <p:stCondLst>
                                            <p:cond delay="0"/>
                                          </p:stCondLst>
                                        </p:cTn>
                                        <p:tgtEl>
                                          <p:spTgt spid="23"/>
                                        </p:tgtEl>
                                        <p:attrNameLst>
                                          <p:attrName>ppt_w</p:attrName>
                                        </p:attrNameLst>
                                      </p:cBhvr>
                                      <p:tavLst>
                                        <p:tav tm="0">
                                          <p:val>
                                            <p:fltVal val="0"/>
                                          </p:val>
                                        </p:tav>
                                        <p:tav tm="100000">
                                          <p:val>
                                            <p:strVal val="#ppt_w-#ppt_w/6"/>
                                          </p:val>
                                        </p:tav>
                                      </p:tavLst>
                                    </p:anim>
                                    <p:anim to="" calcmode="lin" valueType="num">
                                      <p:cBhvr>
                                        <p:cTn id="30" dur="125" fill="hold">
                                          <p:stCondLst>
                                            <p:cond delay="0"/>
                                          </p:stCondLst>
                                        </p:cTn>
                                        <p:tgtEl>
                                          <p:spTgt spid="23"/>
                                        </p:tgtEl>
                                        <p:attrNameLst>
                                          <p:attrName>ppt_y</p:attrName>
                                        </p:attrNameLst>
                                      </p:cBhvr>
                                      <p:tavLst>
                                        <p:tav tm="0">
                                          <p:val>
                                            <p:strVal val="#ppt_y-#ppt_h/2"/>
                                          </p:val>
                                        </p:tav>
                                        <p:tav tm="100000">
                                          <p:val>
                                            <p:strVal val="#ppt_y+#ppt_h/4"/>
                                          </p:val>
                                        </p:tav>
                                      </p:tavLst>
                                    </p:anim>
                                    <p:anim to="" calcmode="lin" valueType="num">
                                      <p:cBhvr>
                                        <p:cTn id="31" dur="167" fill="hold">
                                          <p:stCondLst>
                                            <p:cond delay="125"/>
                                          </p:stCondLst>
                                        </p:cTn>
                                        <p:tgtEl>
                                          <p:spTgt spid="23"/>
                                        </p:tgtEl>
                                        <p:attrNameLst>
                                          <p:attrName>ppt_h</p:attrName>
                                        </p:attrNameLst>
                                      </p:cBhvr>
                                      <p:tavLst>
                                        <p:tav tm="0">
                                          <p:val>
                                            <p:strVal val="#ppt_h+#ppt_h/3"/>
                                          </p:val>
                                        </p:tav>
                                        <p:tav tm="100000">
                                          <p:val>
                                            <p:strVal val="#ppt_h-#ppt_h/4"/>
                                          </p:val>
                                        </p:tav>
                                      </p:tavLst>
                                    </p:anim>
                                    <p:anim to="" calcmode="lin" valueType="num">
                                      <p:cBhvr>
                                        <p:cTn id="32" dur="167" fill="hold">
                                          <p:stCondLst>
                                            <p:cond delay="125"/>
                                          </p:stCondLst>
                                        </p:cTn>
                                        <p:tgtEl>
                                          <p:spTgt spid="23"/>
                                        </p:tgtEl>
                                        <p:attrNameLst>
                                          <p:attrName>ppt_w</p:attrName>
                                        </p:attrNameLst>
                                      </p:cBhvr>
                                      <p:tavLst>
                                        <p:tav tm="0">
                                          <p:val>
                                            <p:strVal val="#ppt_w+#ppt_w/6"/>
                                          </p:val>
                                        </p:tav>
                                        <p:tav tm="100000">
                                          <p:val>
                                            <p:strVal val="#ppt_w+#ppt_h/4"/>
                                          </p:val>
                                        </p:tav>
                                      </p:tavLst>
                                    </p:anim>
                                    <p:anim to="" calcmode="lin" valueType="num">
                                      <p:cBhvr>
                                        <p:cTn id="33" dur="167" fill="hold">
                                          <p:stCondLst>
                                            <p:cond delay="125"/>
                                          </p:stCondLst>
                                        </p:cTn>
                                        <p:tgtEl>
                                          <p:spTgt spid="23"/>
                                        </p:tgtEl>
                                        <p:attrNameLst>
                                          <p:attrName>ppt_y</p:attrName>
                                        </p:attrNameLst>
                                      </p:cBhvr>
                                      <p:tavLst>
                                        <p:tav tm="0">
                                          <p:val>
                                            <p:strVal val="ppt_y"/>
                                          </p:val>
                                        </p:tav>
                                        <p:tav tm="100000">
                                          <p:val>
                                            <p:strVal val="#ppt_y-#ppt_h/3"/>
                                          </p:val>
                                        </p:tav>
                                      </p:tavLst>
                                    </p:anim>
                                    <p:anim to="" calcmode="lin" valueType="num">
                                      <p:cBhvr>
                                        <p:cTn id="34" dur="208" fill="hold">
                                          <p:stCondLst>
                                            <p:cond delay="292"/>
                                          </p:stCondLst>
                                        </p:cTn>
                                        <p:tgtEl>
                                          <p:spTgt spid="23"/>
                                        </p:tgtEl>
                                        <p:attrNameLst>
                                          <p:attrName>ppt_h</p:attrName>
                                        </p:attrNameLst>
                                      </p:cBhvr>
                                      <p:tavLst>
                                        <p:tav tm="0">
                                          <p:val>
                                            <p:strVal val="ppt_h"/>
                                          </p:val>
                                        </p:tav>
                                        <p:tav tm="100000">
                                          <p:val>
                                            <p:strVal val="#ppt_h"/>
                                          </p:val>
                                        </p:tav>
                                      </p:tavLst>
                                    </p:anim>
                                    <p:anim to="" calcmode="lin" valueType="num">
                                      <p:cBhvr>
                                        <p:cTn id="35" dur="208" fill="hold">
                                          <p:stCondLst>
                                            <p:cond delay="292"/>
                                          </p:stCondLst>
                                        </p:cTn>
                                        <p:tgtEl>
                                          <p:spTgt spid="23"/>
                                        </p:tgtEl>
                                        <p:attrNameLst>
                                          <p:attrName>ppt_w</p:attrName>
                                        </p:attrNameLst>
                                      </p:cBhvr>
                                      <p:tavLst>
                                        <p:tav tm="0">
                                          <p:val>
                                            <p:strVal val="ppt_w"/>
                                          </p:val>
                                        </p:tav>
                                        <p:tav tm="100000">
                                          <p:val>
                                            <p:strVal val="#ppt_w"/>
                                          </p:val>
                                        </p:tav>
                                      </p:tavLst>
                                    </p:anim>
                                    <p:anim to="" calcmode="lin" valueType="num">
                                      <p:cBhvr>
                                        <p:cTn id="36" dur="208" fill="hold">
                                          <p:stCondLst>
                                            <p:cond delay="292"/>
                                          </p:stCondLst>
                                        </p:cTn>
                                        <p:tgtEl>
                                          <p:spTgt spid="23"/>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0" presetClass="entr" presetSubtype="0" decel="10000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to="" calcmode="lin" valueType="num">
                                      <p:cBhvr>
                                        <p:cTn id="41" dur="125" fill="hold">
                                          <p:stCondLst>
                                            <p:cond delay="0"/>
                                          </p:stCondLst>
                                        </p:cTn>
                                        <p:tgtEl>
                                          <p:spTgt spid="24"/>
                                        </p:tgtEl>
                                        <p:attrNameLst>
                                          <p:attrName>ppt_h</p:attrName>
                                        </p:attrNameLst>
                                      </p:cBhvr>
                                      <p:tavLst>
                                        <p:tav tm="0">
                                          <p:val>
                                            <p:fltVal val="0"/>
                                          </p:val>
                                        </p:tav>
                                        <p:tav tm="100000">
                                          <p:val>
                                            <p:strVal val="#ppt_h+#ppt_h/3"/>
                                          </p:val>
                                        </p:tav>
                                      </p:tavLst>
                                    </p:anim>
                                    <p:anim to="" calcmode="lin" valueType="num">
                                      <p:cBhvr>
                                        <p:cTn id="42" dur="125" fill="hold">
                                          <p:stCondLst>
                                            <p:cond delay="0"/>
                                          </p:stCondLst>
                                        </p:cTn>
                                        <p:tgtEl>
                                          <p:spTgt spid="24"/>
                                        </p:tgtEl>
                                        <p:attrNameLst>
                                          <p:attrName>ppt_w</p:attrName>
                                        </p:attrNameLst>
                                      </p:cBhvr>
                                      <p:tavLst>
                                        <p:tav tm="0">
                                          <p:val>
                                            <p:fltVal val="0"/>
                                          </p:val>
                                        </p:tav>
                                        <p:tav tm="100000">
                                          <p:val>
                                            <p:strVal val="#ppt_w-#ppt_w/6"/>
                                          </p:val>
                                        </p:tav>
                                      </p:tavLst>
                                    </p:anim>
                                    <p:anim to="" calcmode="lin" valueType="num">
                                      <p:cBhvr>
                                        <p:cTn id="43" dur="125" fill="hold">
                                          <p:stCondLst>
                                            <p:cond delay="0"/>
                                          </p:stCondLst>
                                        </p:cTn>
                                        <p:tgtEl>
                                          <p:spTgt spid="24"/>
                                        </p:tgtEl>
                                        <p:attrNameLst>
                                          <p:attrName>ppt_y</p:attrName>
                                        </p:attrNameLst>
                                      </p:cBhvr>
                                      <p:tavLst>
                                        <p:tav tm="0">
                                          <p:val>
                                            <p:strVal val="#ppt_y-#ppt_h/2"/>
                                          </p:val>
                                        </p:tav>
                                        <p:tav tm="100000">
                                          <p:val>
                                            <p:strVal val="#ppt_y+#ppt_h/4"/>
                                          </p:val>
                                        </p:tav>
                                      </p:tavLst>
                                    </p:anim>
                                    <p:anim to="" calcmode="lin" valueType="num">
                                      <p:cBhvr>
                                        <p:cTn id="44" dur="167" fill="hold">
                                          <p:stCondLst>
                                            <p:cond delay="125"/>
                                          </p:stCondLst>
                                        </p:cTn>
                                        <p:tgtEl>
                                          <p:spTgt spid="24"/>
                                        </p:tgtEl>
                                        <p:attrNameLst>
                                          <p:attrName>ppt_h</p:attrName>
                                        </p:attrNameLst>
                                      </p:cBhvr>
                                      <p:tavLst>
                                        <p:tav tm="0">
                                          <p:val>
                                            <p:strVal val="#ppt_h+#ppt_h/3"/>
                                          </p:val>
                                        </p:tav>
                                        <p:tav tm="100000">
                                          <p:val>
                                            <p:strVal val="#ppt_h-#ppt_h/4"/>
                                          </p:val>
                                        </p:tav>
                                      </p:tavLst>
                                    </p:anim>
                                    <p:anim to="" calcmode="lin" valueType="num">
                                      <p:cBhvr>
                                        <p:cTn id="45" dur="167" fill="hold">
                                          <p:stCondLst>
                                            <p:cond delay="125"/>
                                          </p:stCondLst>
                                        </p:cTn>
                                        <p:tgtEl>
                                          <p:spTgt spid="24"/>
                                        </p:tgtEl>
                                        <p:attrNameLst>
                                          <p:attrName>ppt_w</p:attrName>
                                        </p:attrNameLst>
                                      </p:cBhvr>
                                      <p:tavLst>
                                        <p:tav tm="0">
                                          <p:val>
                                            <p:strVal val="#ppt_w+#ppt_w/6"/>
                                          </p:val>
                                        </p:tav>
                                        <p:tav tm="100000">
                                          <p:val>
                                            <p:strVal val="#ppt_w+#ppt_h/4"/>
                                          </p:val>
                                        </p:tav>
                                      </p:tavLst>
                                    </p:anim>
                                    <p:anim to="" calcmode="lin" valueType="num">
                                      <p:cBhvr>
                                        <p:cTn id="46" dur="167" fill="hold">
                                          <p:stCondLst>
                                            <p:cond delay="125"/>
                                          </p:stCondLst>
                                        </p:cTn>
                                        <p:tgtEl>
                                          <p:spTgt spid="24"/>
                                        </p:tgtEl>
                                        <p:attrNameLst>
                                          <p:attrName>ppt_y</p:attrName>
                                        </p:attrNameLst>
                                      </p:cBhvr>
                                      <p:tavLst>
                                        <p:tav tm="0">
                                          <p:val>
                                            <p:strVal val="ppt_y"/>
                                          </p:val>
                                        </p:tav>
                                        <p:tav tm="100000">
                                          <p:val>
                                            <p:strVal val="#ppt_y-#ppt_h/3"/>
                                          </p:val>
                                        </p:tav>
                                      </p:tavLst>
                                    </p:anim>
                                    <p:anim to="" calcmode="lin" valueType="num">
                                      <p:cBhvr>
                                        <p:cTn id="47" dur="208" fill="hold">
                                          <p:stCondLst>
                                            <p:cond delay="292"/>
                                          </p:stCondLst>
                                        </p:cTn>
                                        <p:tgtEl>
                                          <p:spTgt spid="24"/>
                                        </p:tgtEl>
                                        <p:attrNameLst>
                                          <p:attrName>ppt_h</p:attrName>
                                        </p:attrNameLst>
                                      </p:cBhvr>
                                      <p:tavLst>
                                        <p:tav tm="0">
                                          <p:val>
                                            <p:strVal val="ppt_h"/>
                                          </p:val>
                                        </p:tav>
                                        <p:tav tm="100000">
                                          <p:val>
                                            <p:strVal val="#ppt_h"/>
                                          </p:val>
                                        </p:tav>
                                      </p:tavLst>
                                    </p:anim>
                                    <p:anim to="" calcmode="lin" valueType="num">
                                      <p:cBhvr>
                                        <p:cTn id="48" dur="208" fill="hold">
                                          <p:stCondLst>
                                            <p:cond delay="292"/>
                                          </p:stCondLst>
                                        </p:cTn>
                                        <p:tgtEl>
                                          <p:spTgt spid="24"/>
                                        </p:tgtEl>
                                        <p:attrNameLst>
                                          <p:attrName>ppt_w</p:attrName>
                                        </p:attrNameLst>
                                      </p:cBhvr>
                                      <p:tavLst>
                                        <p:tav tm="0">
                                          <p:val>
                                            <p:strVal val="ppt_w"/>
                                          </p:val>
                                        </p:tav>
                                        <p:tav tm="100000">
                                          <p:val>
                                            <p:strVal val="#ppt_w"/>
                                          </p:val>
                                        </p:tav>
                                      </p:tavLst>
                                    </p:anim>
                                    <p:anim to="" calcmode="lin" valueType="num">
                                      <p:cBhvr>
                                        <p:cTn id="49" dur="208" fill="hold">
                                          <p:stCondLst>
                                            <p:cond delay="292"/>
                                          </p:stCondLst>
                                        </p:cTn>
                                        <p:tgtEl>
                                          <p:spTgt spid="24"/>
                                        </p:tgtEl>
                                        <p:attrNameLst>
                                          <p:attrName>ppt_y</p:attrName>
                                        </p:attrNameLst>
                                      </p:cBhvr>
                                      <p:tavLst>
                                        <p:tav tm="0">
                                          <p:val>
                                            <p:strVal val="ppt_y"/>
                                          </p:val>
                                        </p:tav>
                                        <p:tav tm="100000">
                                          <p:val>
                                            <p:strVal val="#ppt_y"/>
                                          </p:val>
                                        </p:tav>
                                      </p:tavLst>
                                    </p:anim>
                                  </p:childTnLst>
                                </p:cTn>
                              </p:par>
                              <p:par>
                                <p:cTn id="50" presetID="0" presetClass="entr" presetSubtype="0" decel="10000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to="" calcmode="lin" valueType="num">
                                      <p:cBhvr>
                                        <p:cTn id="52" dur="125" fill="hold">
                                          <p:stCondLst>
                                            <p:cond delay="0"/>
                                          </p:stCondLst>
                                        </p:cTn>
                                        <p:tgtEl>
                                          <p:spTgt spid="25"/>
                                        </p:tgtEl>
                                        <p:attrNameLst>
                                          <p:attrName>ppt_h</p:attrName>
                                        </p:attrNameLst>
                                      </p:cBhvr>
                                      <p:tavLst>
                                        <p:tav tm="0">
                                          <p:val>
                                            <p:fltVal val="0"/>
                                          </p:val>
                                        </p:tav>
                                        <p:tav tm="100000">
                                          <p:val>
                                            <p:strVal val="#ppt_h+#ppt_h/3"/>
                                          </p:val>
                                        </p:tav>
                                      </p:tavLst>
                                    </p:anim>
                                    <p:anim to="" calcmode="lin" valueType="num">
                                      <p:cBhvr>
                                        <p:cTn id="53" dur="125" fill="hold">
                                          <p:stCondLst>
                                            <p:cond delay="0"/>
                                          </p:stCondLst>
                                        </p:cTn>
                                        <p:tgtEl>
                                          <p:spTgt spid="25"/>
                                        </p:tgtEl>
                                        <p:attrNameLst>
                                          <p:attrName>ppt_w</p:attrName>
                                        </p:attrNameLst>
                                      </p:cBhvr>
                                      <p:tavLst>
                                        <p:tav tm="0">
                                          <p:val>
                                            <p:fltVal val="0"/>
                                          </p:val>
                                        </p:tav>
                                        <p:tav tm="100000">
                                          <p:val>
                                            <p:strVal val="#ppt_w-#ppt_w/6"/>
                                          </p:val>
                                        </p:tav>
                                      </p:tavLst>
                                    </p:anim>
                                    <p:anim to="" calcmode="lin" valueType="num">
                                      <p:cBhvr>
                                        <p:cTn id="54" dur="125" fill="hold">
                                          <p:stCondLst>
                                            <p:cond delay="0"/>
                                          </p:stCondLst>
                                        </p:cTn>
                                        <p:tgtEl>
                                          <p:spTgt spid="25"/>
                                        </p:tgtEl>
                                        <p:attrNameLst>
                                          <p:attrName>ppt_y</p:attrName>
                                        </p:attrNameLst>
                                      </p:cBhvr>
                                      <p:tavLst>
                                        <p:tav tm="0">
                                          <p:val>
                                            <p:strVal val="#ppt_y-#ppt_h/2"/>
                                          </p:val>
                                        </p:tav>
                                        <p:tav tm="100000">
                                          <p:val>
                                            <p:strVal val="#ppt_y+#ppt_h/4"/>
                                          </p:val>
                                        </p:tav>
                                      </p:tavLst>
                                    </p:anim>
                                    <p:anim to="" calcmode="lin" valueType="num">
                                      <p:cBhvr>
                                        <p:cTn id="55" dur="167" fill="hold">
                                          <p:stCondLst>
                                            <p:cond delay="125"/>
                                          </p:stCondLst>
                                        </p:cTn>
                                        <p:tgtEl>
                                          <p:spTgt spid="25"/>
                                        </p:tgtEl>
                                        <p:attrNameLst>
                                          <p:attrName>ppt_h</p:attrName>
                                        </p:attrNameLst>
                                      </p:cBhvr>
                                      <p:tavLst>
                                        <p:tav tm="0">
                                          <p:val>
                                            <p:strVal val="#ppt_h+#ppt_h/3"/>
                                          </p:val>
                                        </p:tav>
                                        <p:tav tm="100000">
                                          <p:val>
                                            <p:strVal val="#ppt_h-#ppt_h/4"/>
                                          </p:val>
                                        </p:tav>
                                      </p:tavLst>
                                    </p:anim>
                                    <p:anim to="" calcmode="lin" valueType="num">
                                      <p:cBhvr>
                                        <p:cTn id="56" dur="167" fill="hold">
                                          <p:stCondLst>
                                            <p:cond delay="125"/>
                                          </p:stCondLst>
                                        </p:cTn>
                                        <p:tgtEl>
                                          <p:spTgt spid="25"/>
                                        </p:tgtEl>
                                        <p:attrNameLst>
                                          <p:attrName>ppt_w</p:attrName>
                                        </p:attrNameLst>
                                      </p:cBhvr>
                                      <p:tavLst>
                                        <p:tav tm="0">
                                          <p:val>
                                            <p:strVal val="#ppt_w+#ppt_w/6"/>
                                          </p:val>
                                        </p:tav>
                                        <p:tav tm="100000">
                                          <p:val>
                                            <p:strVal val="#ppt_w+#ppt_h/4"/>
                                          </p:val>
                                        </p:tav>
                                      </p:tavLst>
                                    </p:anim>
                                    <p:anim to="" calcmode="lin" valueType="num">
                                      <p:cBhvr>
                                        <p:cTn id="57" dur="167" fill="hold">
                                          <p:stCondLst>
                                            <p:cond delay="125"/>
                                          </p:stCondLst>
                                        </p:cTn>
                                        <p:tgtEl>
                                          <p:spTgt spid="25"/>
                                        </p:tgtEl>
                                        <p:attrNameLst>
                                          <p:attrName>ppt_y</p:attrName>
                                        </p:attrNameLst>
                                      </p:cBhvr>
                                      <p:tavLst>
                                        <p:tav tm="0">
                                          <p:val>
                                            <p:strVal val="ppt_y"/>
                                          </p:val>
                                        </p:tav>
                                        <p:tav tm="100000">
                                          <p:val>
                                            <p:strVal val="#ppt_y-#ppt_h/3"/>
                                          </p:val>
                                        </p:tav>
                                      </p:tavLst>
                                    </p:anim>
                                    <p:anim to="" calcmode="lin" valueType="num">
                                      <p:cBhvr>
                                        <p:cTn id="58" dur="208" fill="hold">
                                          <p:stCondLst>
                                            <p:cond delay="292"/>
                                          </p:stCondLst>
                                        </p:cTn>
                                        <p:tgtEl>
                                          <p:spTgt spid="25"/>
                                        </p:tgtEl>
                                        <p:attrNameLst>
                                          <p:attrName>ppt_h</p:attrName>
                                        </p:attrNameLst>
                                      </p:cBhvr>
                                      <p:tavLst>
                                        <p:tav tm="0">
                                          <p:val>
                                            <p:strVal val="ppt_h"/>
                                          </p:val>
                                        </p:tav>
                                        <p:tav tm="100000">
                                          <p:val>
                                            <p:strVal val="#ppt_h"/>
                                          </p:val>
                                        </p:tav>
                                      </p:tavLst>
                                    </p:anim>
                                    <p:anim to="" calcmode="lin" valueType="num">
                                      <p:cBhvr>
                                        <p:cTn id="59" dur="208" fill="hold">
                                          <p:stCondLst>
                                            <p:cond delay="292"/>
                                          </p:stCondLst>
                                        </p:cTn>
                                        <p:tgtEl>
                                          <p:spTgt spid="25"/>
                                        </p:tgtEl>
                                        <p:attrNameLst>
                                          <p:attrName>ppt_w</p:attrName>
                                        </p:attrNameLst>
                                      </p:cBhvr>
                                      <p:tavLst>
                                        <p:tav tm="0">
                                          <p:val>
                                            <p:strVal val="ppt_w"/>
                                          </p:val>
                                        </p:tav>
                                        <p:tav tm="100000">
                                          <p:val>
                                            <p:strVal val="#ppt_w"/>
                                          </p:val>
                                        </p:tav>
                                      </p:tavLst>
                                    </p:anim>
                                    <p:anim to="" calcmode="lin" valueType="num">
                                      <p:cBhvr>
                                        <p:cTn id="60" dur="208" fill="hold">
                                          <p:stCondLst>
                                            <p:cond delay="292"/>
                                          </p:stCondLst>
                                        </p:cTn>
                                        <p:tgtEl>
                                          <p:spTgt spid="25"/>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0" presetClass="entr" presetSubtype="0" decel="10000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 to="" calcmode="lin" valueType="num">
                                      <p:cBhvr>
                                        <p:cTn id="65" dur="125" fill="hold">
                                          <p:stCondLst>
                                            <p:cond delay="0"/>
                                          </p:stCondLst>
                                        </p:cTn>
                                        <p:tgtEl>
                                          <p:spTgt spid="19"/>
                                        </p:tgtEl>
                                        <p:attrNameLst>
                                          <p:attrName>ppt_h</p:attrName>
                                        </p:attrNameLst>
                                      </p:cBhvr>
                                      <p:tavLst>
                                        <p:tav tm="0">
                                          <p:val>
                                            <p:fltVal val="0"/>
                                          </p:val>
                                        </p:tav>
                                        <p:tav tm="100000">
                                          <p:val>
                                            <p:strVal val="#ppt_h+#ppt_h/3"/>
                                          </p:val>
                                        </p:tav>
                                      </p:tavLst>
                                    </p:anim>
                                    <p:anim to="" calcmode="lin" valueType="num">
                                      <p:cBhvr>
                                        <p:cTn id="66" dur="125" fill="hold">
                                          <p:stCondLst>
                                            <p:cond delay="0"/>
                                          </p:stCondLst>
                                        </p:cTn>
                                        <p:tgtEl>
                                          <p:spTgt spid="19"/>
                                        </p:tgtEl>
                                        <p:attrNameLst>
                                          <p:attrName>ppt_w</p:attrName>
                                        </p:attrNameLst>
                                      </p:cBhvr>
                                      <p:tavLst>
                                        <p:tav tm="0">
                                          <p:val>
                                            <p:fltVal val="0"/>
                                          </p:val>
                                        </p:tav>
                                        <p:tav tm="100000">
                                          <p:val>
                                            <p:strVal val="#ppt_w-#ppt_w/6"/>
                                          </p:val>
                                        </p:tav>
                                      </p:tavLst>
                                    </p:anim>
                                    <p:anim to="" calcmode="lin" valueType="num">
                                      <p:cBhvr>
                                        <p:cTn id="67" dur="125" fill="hold">
                                          <p:stCondLst>
                                            <p:cond delay="0"/>
                                          </p:stCondLst>
                                        </p:cTn>
                                        <p:tgtEl>
                                          <p:spTgt spid="19"/>
                                        </p:tgtEl>
                                        <p:attrNameLst>
                                          <p:attrName>ppt_y</p:attrName>
                                        </p:attrNameLst>
                                      </p:cBhvr>
                                      <p:tavLst>
                                        <p:tav tm="0">
                                          <p:val>
                                            <p:strVal val="#ppt_y-#ppt_h/2"/>
                                          </p:val>
                                        </p:tav>
                                        <p:tav tm="100000">
                                          <p:val>
                                            <p:strVal val="#ppt_y+#ppt_h/4"/>
                                          </p:val>
                                        </p:tav>
                                      </p:tavLst>
                                    </p:anim>
                                    <p:anim to="" calcmode="lin" valueType="num">
                                      <p:cBhvr>
                                        <p:cTn id="68" dur="167" fill="hold">
                                          <p:stCondLst>
                                            <p:cond delay="125"/>
                                          </p:stCondLst>
                                        </p:cTn>
                                        <p:tgtEl>
                                          <p:spTgt spid="19"/>
                                        </p:tgtEl>
                                        <p:attrNameLst>
                                          <p:attrName>ppt_h</p:attrName>
                                        </p:attrNameLst>
                                      </p:cBhvr>
                                      <p:tavLst>
                                        <p:tav tm="0">
                                          <p:val>
                                            <p:strVal val="#ppt_h+#ppt_h/3"/>
                                          </p:val>
                                        </p:tav>
                                        <p:tav tm="100000">
                                          <p:val>
                                            <p:strVal val="#ppt_h-#ppt_h/4"/>
                                          </p:val>
                                        </p:tav>
                                      </p:tavLst>
                                    </p:anim>
                                    <p:anim to="" calcmode="lin" valueType="num">
                                      <p:cBhvr>
                                        <p:cTn id="69" dur="167" fill="hold">
                                          <p:stCondLst>
                                            <p:cond delay="125"/>
                                          </p:stCondLst>
                                        </p:cTn>
                                        <p:tgtEl>
                                          <p:spTgt spid="19"/>
                                        </p:tgtEl>
                                        <p:attrNameLst>
                                          <p:attrName>ppt_w</p:attrName>
                                        </p:attrNameLst>
                                      </p:cBhvr>
                                      <p:tavLst>
                                        <p:tav tm="0">
                                          <p:val>
                                            <p:strVal val="#ppt_w+#ppt_w/6"/>
                                          </p:val>
                                        </p:tav>
                                        <p:tav tm="100000">
                                          <p:val>
                                            <p:strVal val="#ppt_w+#ppt_h/4"/>
                                          </p:val>
                                        </p:tav>
                                      </p:tavLst>
                                    </p:anim>
                                    <p:anim to="" calcmode="lin" valueType="num">
                                      <p:cBhvr>
                                        <p:cTn id="70" dur="167" fill="hold">
                                          <p:stCondLst>
                                            <p:cond delay="125"/>
                                          </p:stCondLst>
                                        </p:cTn>
                                        <p:tgtEl>
                                          <p:spTgt spid="19"/>
                                        </p:tgtEl>
                                        <p:attrNameLst>
                                          <p:attrName>ppt_y</p:attrName>
                                        </p:attrNameLst>
                                      </p:cBhvr>
                                      <p:tavLst>
                                        <p:tav tm="0">
                                          <p:val>
                                            <p:strVal val="ppt_y"/>
                                          </p:val>
                                        </p:tav>
                                        <p:tav tm="100000">
                                          <p:val>
                                            <p:strVal val="#ppt_y-#ppt_h/3"/>
                                          </p:val>
                                        </p:tav>
                                      </p:tavLst>
                                    </p:anim>
                                    <p:anim to="" calcmode="lin" valueType="num">
                                      <p:cBhvr>
                                        <p:cTn id="71" dur="208" fill="hold">
                                          <p:stCondLst>
                                            <p:cond delay="292"/>
                                          </p:stCondLst>
                                        </p:cTn>
                                        <p:tgtEl>
                                          <p:spTgt spid="19"/>
                                        </p:tgtEl>
                                        <p:attrNameLst>
                                          <p:attrName>ppt_h</p:attrName>
                                        </p:attrNameLst>
                                      </p:cBhvr>
                                      <p:tavLst>
                                        <p:tav tm="0">
                                          <p:val>
                                            <p:strVal val="ppt_h"/>
                                          </p:val>
                                        </p:tav>
                                        <p:tav tm="100000">
                                          <p:val>
                                            <p:strVal val="#ppt_h"/>
                                          </p:val>
                                        </p:tav>
                                      </p:tavLst>
                                    </p:anim>
                                    <p:anim to="" calcmode="lin" valueType="num">
                                      <p:cBhvr>
                                        <p:cTn id="72" dur="208" fill="hold">
                                          <p:stCondLst>
                                            <p:cond delay="292"/>
                                          </p:stCondLst>
                                        </p:cTn>
                                        <p:tgtEl>
                                          <p:spTgt spid="19"/>
                                        </p:tgtEl>
                                        <p:attrNameLst>
                                          <p:attrName>ppt_w</p:attrName>
                                        </p:attrNameLst>
                                      </p:cBhvr>
                                      <p:tavLst>
                                        <p:tav tm="0">
                                          <p:val>
                                            <p:strVal val="ppt_w"/>
                                          </p:val>
                                        </p:tav>
                                        <p:tav tm="100000">
                                          <p:val>
                                            <p:strVal val="#ppt_w"/>
                                          </p:val>
                                        </p:tav>
                                      </p:tavLst>
                                    </p:anim>
                                    <p:anim to="" calcmode="lin" valueType="num">
                                      <p:cBhvr>
                                        <p:cTn id="73" dur="208" fill="hold">
                                          <p:stCondLst>
                                            <p:cond delay="292"/>
                                          </p:stCondLst>
                                        </p:cTn>
                                        <p:tgtEl>
                                          <p:spTgt spid="19"/>
                                        </p:tgtEl>
                                        <p:attrNameLst>
                                          <p:attrName>ppt_y</p:attrName>
                                        </p:attrNameLst>
                                      </p:cBhvr>
                                      <p:tavLst>
                                        <p:tav tm="0">
                                          <p:val>
                                            <p:strVal val="ppt_y"/>
                                          </p:val>
                                        </p:tav>
                                        <p:tav tm="100000">
                                          <p:val>
                                            <p:strVal val="#ppt_y"/>
                                          </p:val>
                                        </p:tav>
                                      </p:tavLst>
                                    </p:anim>
                                  </p:childTnLst>
                                </p:cTn>
                              </p:par>
                              <p:par>
                                <p:cTn id="74" presetID="0" presetClass="entr" presetSubtype="0" decel="10000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to="" calcmode="lin" valueType="num">
                                      <p:cBhvr>
                                        <p:cTn id="76" dur="125" fill="hold">
                                          <p:stCondLst>
                                            <p:cond delay="0"/>
                                          </p:stCondLst>
                                        </p:cTn>
                                        <p:tgtEl>
                                          <p:spTgt spid="20"/>
                                        </p:tgtEl>
                                        <p:attrNameLst>
                                          <p:attrName>ppt_h</p:attrName>
                                        </p:attrNameLst>
                                      </p:cBhvr>
                                      <p:tavLst>
                                        <p:tav tm="0">
                                          <p:val>
                                            <p:fltVal val="0"/>
                                          </p:val>
                                        </p:tav>
                                        <p:tav tm="100000">
                                          <p:val>
                                            <p:strVal val="#ppt_h+#ppt_h/3"/>
                                          </p:val>
                                        </p:tav>
                                      </p:tavLst>
                                    </p:anim>
                                    <p:anim to="" calcmode="lin" valueType="num">
                                      <p:cBhvr>
                                        <p:cTn id="77" dur="125" fill="hold">
                                          <p:stCondLst>
                                            <p:cond delay="0"/>
                                          </p:stCondLst>
                                        </p:cTn>
                                        <p:tgtEl>
                                          <p:spTgt spid="20"/>
                                        </p:tgtEl>
                                        <p:attrNameLst>
                                          <p:attrName>ppt_w</p:attrName>
                                        </p:attrNameLst>
                                      </p:cBhvr>
                                      <p:tavLst>
                                        <p:tav tm="0">
                                          <p:val>
                                            <p:fltVal val="0"/>
                                          </p:val>
                                        </p:tav>
                                        <p:tav tm="100000">
                                          <p:val>
                                            <p:strVal val="#ppt_w-#ppt_w/6"/>
                                          </p:val>
                                        </p:tav>
                                      </p:tavLst>
                                    </p:anim>
                                    <p:anim to="" calcmode="lin" valueType="num">
                                      <p:cBhvr>
                                        <p:cTn id="78" dur="125" fill="hold">
                                          <p:stCondLst>
                                            <p:cond delay="0"/>
                                          </p:stCondLst>
                                        </p:cTn>
                                        <p:tgtEl>
                                          <p:spTgt spid="20"/>
                                        </p:tgtEl>
                                        <p:attrNameLst>
                                          <p:attrName>ppt_y</p:attrName>
                                        </p:attrNameLst>
                                      </p:cBhvr>
                                      <p:tavLst>
                                        <p:tav tm="0">
                                          <p:val>
                                            <p:strVal val="#ppt_y-#ppt_h/2"/>
                                          </p:val>
                                        </p:tav>
                                        <p:tav tm="100000">
                                          <p:val>
                                            <p:strVal val="#ppt_y+#ppt_h/4"/>
                                          </p:val>
                                        </p:tav>
                                      </p:tavLst>
                                    </p:anim>
                                    <p:anim to="" calcmode="lin" valueType="num">
                                      <p:cBhvr>
                                        <p:cTn id="79" dur="167" fill="hold">
                                          <p:stCondLst>
                                            <p:cond delay="125"/>
                                          </p:stCondLst>
                                        </p:cTn>
                                        <p:tgtEl>
                                          <p:spTgt spid="20"/>
                                        </p:tgtEl>
                                        <p:attrNameLst>
                                          <p:attrName>ppt_h</p:attrName>
                                        </p:attrNameLst>
                                      </p:cBhvr>
                                      <p:tavLst>
                                        <p:tav tm="0">
                                          <p:val>
                                            <p:strVal val="#ppt_h+#ppt_h/3"/>
                                          </p:val>
                                        </p:tav>
                                        <p:tav tm="100000">
                                          <p:val>
                                            <p:strVal val="#ppt_h-#ppt_h/4"/>
                                          </p:val>
                                        </p:tav>
                                      </p:tavLst>
                                    </p:anim>
                                    <p:anim to="" calcmode="lin" valueType="num">
                                      <p:cBhvr>
                                        <p:cTn id="80" dur="167" fill="hold">
                                          <p:stCondLst>
                                            <p:cond delay="125"/>
                                          </p:stCondLst>
                                        </p:cTn>
                                        <p:tgtEl>
                                          <p:spTgt spid="20"/>
                                        </p:tgtEl>
                                        <p:attrNameLst>
                                          <p:attrName>ppt_w</p:attrName>
                                        </p:attrNameLst>
                                      </p:cBhvr>
                                      <p:tavLst>
                                        <p:tav tm="0">
                                          <p:val>
                                            <p:strVal val="#ppt_w+#ppt_w/6"/>
                                          </p:val>
                                        </p:tav>
                                        <p:tav tm="100000">
                                          <p:val>
                                            <p:strVal val="#ppt_w+#ppt_h/4"/>
                                          </p:val>
                                        </p:tav>
                                      </p:tavLst>
                                    </p:anim>
                                    <p:anim to="" calcmode="lin" valueType="num">
                                      <p:cBhvr>
                                        <p:cTn id="81" dur="167" fill="hold">
                                          <p:stCondLst>
                                            <p:cond delay="125"/>
                                          </p:stCondLst>
                                        </p:cTn>
                                        <p:tgtEl>
                                          <p:spTgt spid="20"/>
                                        </p:tgtEl>
                                        <p:attrNameLst>
                                          <p:attrName>ppt_y</p:attrName>
                                        </p:attrNameLst>
                                      </p:cBhvr>
                                      <p:tavLst>
                                        <p:tav tm="0">
                                          <p:val>
                                            <p:strVal val="ppt_y"/>
                                          </p:val>
                                        </p:tav>
                                        <p:tav tm="100000">
                                          <p:val>
                                            <p:strVal val="#ppt_y-#ppt_h/3"/>
                                          </p:val>
                                        </p:tav>
                                      </p:tavLst>
                                    </p:anim>
                                    <p:anim to="" calcmode="lin" valueType="num">
                                      <p:cBhvr>
                                        <p:cTn id="82" dur="208" fill="hold">
                                          <p:stCondLst>
                                            <p:cond delay="292"/>
                                          </p:stCondLst>
                                        </p:cTn>
                                        <p:tgtEl>
                                          <p:spTgt spid="20"/>
                                        </p:tgtEl>
                                        <p:attrNameLst>
                                          <p:attrName>ppt_h</p:attrName>
                                        </p:attrNameLst>
                                      </p:cBhvr>
                                      <p:tavLst>
                                        <p:tav tm="0">
                                          <p:val>
                                            <p:strVal val="ppt_h"/>
                                          </p:val>
                                        </p:tav>
                                        <p:tav tm="100000">
                                          <p:val>
                                            <p:strVal val="#ppt_h"/>
                                          </p:val>
                                        </p:tav>
                                      </p:tavLst>
                                    </p:anim>
                                    <p:anim to="" calcmode="lin" valueType="num">
                                      <p:cBhvr>
                                        <p:cTn id="83" dur="208" fill="hold">
                                          <p:stCondLst>
                                            <p:cond delay="292"/>
                                          </p:stCondLst>
                                        </p:cTn>
                                        <p:tgtEl>
                                          <p:spTgt spid="20"/>
                                        </p:tgtEl>
                                        <p:attrNameLst>
                                          <p:attrName>ppt_w</p:attrName>
                                        </p:attrNameLst>
                                      </p:cBhvr>
                                      <p:tavLst>
                                        <p:tav tm="0">
                                          <p:val>
                                            <p:strVal val="ppt_w"/>
                                          </p:val>
                                        </p:tav>
                                        <p:tav tm="100000">
                                          <p:val>
                                            <p:strVal val="#ppt_w"/>
                                          </p:val>
                                        </p:tav>
                                      </p:tavLst>
                                    </p:anim>
                                    <p:anim to="" calcmode="lin" valueType="num">
                                      <p:cBhvr>
                                        <p:cTn id="84" dur="208" fill="hold">
                                          <p:stCondLst>
                                            <p:cond delay="292"/>
                                          </p:stCondLst>
                                        </p:cTn>
                                        <p:tgtEl>
                                          <p:spTgt spid="20"/>
                                        </p:tgtEl>
                                        <p:attrNameLst>
                                          <p:attrName>ppt_y</p:attrName>
                                        </p:attrNameLst>
                                      </p:cBhvr>
                                      <p:tavLst>
                                        <p:tav tm="0">
                                          <p:val>
                                            <p:strVal val="ppt_y"/>
                                          </p:val>
                                        </p:tav>
                                        <p:tav tm="100000">
                                          <p:val>
                                            <p:strVal val="#ppt_y"/>
                                          </p:val>
                                        </p:tav>
                                      </p:tavLst>
                                    </p:anim>
                                  </p:childTnLst>
                                </p:cTn>
                              </p:par>
                              <p:par>
                                <p:cTn id="85" presetID="0" presetClass="entr" presetSubtype="0" decel="10000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to="" calcmode="lin" valueType="num">
                                      <p:cBhvr>
                                        <p:cTn id="87" dur="125" fill="hold">
                                          <p:stCondLst>
                                            <p:cond delay="0"/>
                                          </p:stCondLst>
                                        </p:cTn>
                                        <p:tgtEl>
                                          <p:spTgt spid="21"/>
                                        </p:tgtEl>
                                        <p:attrNameLst>
                                          <p:attrName>ppt_h</p:attrName>
                                        </p:attrNameLst>
                                      </p:cBhvr>
                                      <p:tavLst>
                                        <p:tav tm="0">
                                          <p:val>
                                            <p:fltVal val="0"/>
                                          </p:val>
                                        </p:tav>
                                        <p:tav tm="100000">
                                          <p:val>
                                            <p:strVal val="#ppt_h+#ppt_h/3"/>
                                          </p:val>
                                        </p:tav>
                                      </p:tavLst>
                                    </p:anim>
                                    <p:anim to="" calcmode="lin" valueType="num">
                                      <p:cBhvr>
                                        <p:cTn id="88" dur="125" fill="hold">
                                          <p:stCondLst>
                                            <p:cond delay="0"/>
                                          </p:stCondLst>
                                        </p:cTn>
                                        <p:tgtEl>
                                          <p:spTgt spid="21"/>
                                        </p:tgtEl>
                                        <p:attrNameLst>
                                          <p:attrName>ppt_w</p:attrName>
                                        </p:attrNameLst>
                                      </p:cBhvr>
                                      <p:tavLst>
                                        <p:tav tm="0">
                                          <p:val>
                                            <p:fltVal val="0"/>
                                          </p:val>
                                        </p:tav>
                                        <p:tav tm="100000">
                                          <p:val>
                                            <p:strVal val="#ppt_w-#ppt_w/6"/>
                                          </p:val>
                                        </p:tav>
                                      </p:tavLst>
                                    </p:anim>
                                    <p:anim to="" calcmode="lin" valueType="num">
                                      <p:cBhvr>
                                        <p:cTn id="89" dur="125" fill="hold">
                                          <p:stCondLst>
                                            <p:cond delay="0"/>
                                          </p:stCondLst>
                                        </p:cTn>
                                        <p:tgtEl>
                                          <p:spTgt spid="21"/>
                                        </p:tgtEl>
                                        <p:attrNameLst>
                                          <p:attrName>ppt_y</p:attrName>
                                        </p:attrNameLst>
                                      </p:cBhvr>
                                      <p:tavLst>
                                        <p:tav tm="0">
                                          <p:val>
                                            <p:strVal val="#ppt_y-#ppt_h/2"/>
                                          </p:val>
                                        </p:tav>
                                        <p:tav tm="100000">
                                          <p:val>
                                            <p:strVal val="#ppt_y+#ppt_h/4"/>
                                          </p:val>
                                        </p:tav>
                                      </p:tavLst>
                                    </p:anim>
                                    <p:anim to="" calcmode="lin" valueType="num">
                                      <p:cBhvr>
                                        <p:cTn id="90" dur="167" fill="hold">
                                          <p:stCondLst>
                                            <p:cond delay="125"/>
                                          </p:stCondLst>
                                        </p:cTn>
                                        <p:tgtEl>
                                          <p:spTgt spid="21"/>
                                        </p:tgtEl>
                                        <p:attrNameLst>
                                          <p:attrName>ppt_h</p:attrName>
                                        </p:attrNameLst>
                                      </p:cBhvr>
                                      <p:tavLst>
                                        <p:tav tm="0">
                                          <p:val>
                                            <p:strVal val="#ppt_h+#ppt_h/3"/>
                                          </p:val>
                                        </p:tav>
                                        <p:tav tm="100000">
                                          <p:val>
                                            <p:strVal val="#ppt_h-#ppt_h/4"/>
                                          </p:val>
                                        </p:tav>
                                      </p:tavLst>
                                    </p:anim>
                                    <p:anim to="" calcmode="lin" valueType="num">
                                      <p:cBhvr>
                                        <p:cTn id="91" dur="167" fill="hold">
                                          <p:stCondLst>
                                            <p:cond delay="125"/>
                                          </p:stCondLst>
                                        </p:cTn>
                                        <p:tgtEl>
                                          <p:spTgt spid="21"/>
                                        </p:tgtEl>
                                        <p:attrNameLst>
                                          <p:attrName>ppt_w</p:attrName>
                                        </p:attrNameLst>
                                      </p:cBhvr>
                                      <p:tavLst>
                                        <p:tav tm="0">
                                          <p:val>
                                            <p:strVal val="#ppt_w+#ppt_w/6"/>
                                          </p:val>
                                        </p:tav>
                                        <p:tav tm="100000">
                                          <p:val>
                                            <p:strVal val="#ppt_w+#ppt_h/4"/>
                                          </p:val>
                                        </p:tav>
                                      </p:tavLst>
                                    </p:anim>
                                    <p:anim to="" calcmode="lin" valueType="num">
                                      <p:cBhvr>
                                        <p:cTn id="92" dur="167" fill="hold">
                                          <p:stCondLst>
                                            <p:cond delay="125"/>
                                          </p:stCondLst>
                                        </p:cTn>
                                        <p:tgtEl>
                                          <p:spTgt spid="21"/>
                                        </p:tgtEl>
                                        <p:attrNameLst>
                                          <p:attrName>ppt_y</p:attrName>
                                        </p:attrNameLst>
                                      </p:cBhvr>
                                      <p:tavLst>
                                        <p:tav tm="0">
                                          <p:val>
                                            <p:strVal val="ppt_y"/>
                                          </p:val>
                                        </p:tav>
                                        <p:tav tm="100000">
                                          <p:val>
                                            <p:strVal val="#ppt_y-#ppt_h/3"/>
                                          </p:val>
                                        </p:tav>
                                      </p:tavLst>
                                    </p:anim>
                                    <p:anim to="" calcmode="lin" valueType="num">
                                      <p:cBhvr>
                                        <p:cTn id="93" dur="208" fill="hold">
                                          <p:stCondLst>
                                            <p:cond delay="292"/>
                                          </p:stCondLst>
                                        </p:cTn>
                                        <p:tgtEl>
                                          <p:spTgt spid="21"/>
                                        </p:tgtEl>
                                        <p:attrNameLst>
                                          <p:attrName>ppt_h</p:attrName>
                                        </p:attrNameLst>
                                      </p:cBhvr>
                                      <p:tavLst>
                                        <p:tav tm="0">
                                          <p:val>
                                            <p:strVal val="ppt_h"/>
                                          </p:val>
                                        </p:tav>
                                        <p:tav tm="100000">
                                          <p:val>
                                            <p:strVal val="#ppt_h"/>
                                          </p:val>
                                        </p:tav>
                                      </p:tavLst>
                                    </p:anim>
                                    <p:anim to="" calcmode="lin" valueType="num">
                                      <p:cBhvr>
                                        <p:cTn id="94" dur="208" fill="hold">
                                          <p:stCondLst>
                                            <p:cond delay="292"/>
                                          </p:stCondLst>
                                        </p:cTn>
                                        <p:tgtEl>
                                          <p:spTgt spid="21"/>
                                        </p:tgtEl>
                                        <p:attrNameLst>
                                          <p:attrName>ppt_w</p:attrName>
                                        </p:attrNameLst>
                                      </p:cBhvr>
                                      <p:tavLst>
                                        <p:tav tm="0">
                                          <p:val>
                                            <p:strVal val="ppt_w"/>
                                          </p:val>
                                        </p:tav>
                                        <p:tav tm="100000">
                                          <p:val>
                                            <p:strVal val="#ppt_w"/>
                                          </p:val>
                                        </p:tav>
                                      </p:tavLst>
                                    </p:anim>
                                    <p:anim to="" calcmode="lin" valueType="num">
                                      <p:cBhvr>
                                        <p:cTn id="95" dur="208" fill="hold">
                                          <p:stCondLst>
                                            <p:cond delay="292"/>
                                          </p:stCondLst>
                                        </p:cTn>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9" grpId="0"/>
      <p:bldP spid="20" grpId="0"/>
      <p:bldP spid="21" grpId="0"/>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 name="矩形 41"/>
          <p:cNvSpPr>
            <a:spLocks noChangeArrowheads="1"/>
          </p:cNvSpPr>
          <p:nvPr/>
        </p:nvSpPr>
        <p:spPr bwMode="auto">
          <a:xfrm>
            <a:off x="829545" y="444402"/>
            <a:ext cx="10533069"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活动：根据下面的图片和材料说出北极地区和南极地区自然环境的区别。</a:t>
            </a:r>
          </a:p>
        </p:txBody>
      </p:sp>
      <p:grpSp>
        <p:nvGrpSpPr>
          <p:cNvPr id="46" name="组合 45"/>
          <p:cNvGrpSpPr/>
          <p:nvPr/>
        </p:nvGrpSpPr>
        <p:grpSpPr>
          <a:xfrm>
            <a:off x="829545" y="3425755"/>
            <a:ext cx="10533380" cy="3356609"/>
            <a:chOff x="17434503" y="2535155"/>
            <a:chExt cx="4426495" cy="1958283"/>
          </a:xfrm>
          <a:effectLst>
            <a:outerShdw dist="127000" dir="13500000" algn="br" rotWithShape="0">
              <a:srgbClr val="1380FF">
                <a:alpha val="98000"/>
              </a:srgbClr>
            </a:outerShdw>
          </a:effectLst>
        </p:grpSpPr>
        <p:sp>
          <p:nvSpPr>
            <p:cNvPr id="47" name="对话气泡: 矩形 13"/>
            <p:cNvSpPr/>
            <p:nvPr/>
          </p:nvSpPr>
          <p:spPr>
            <a:xfrm>
              <a:off x="17434503" y="2535155"/>
              <a:ext cx="4426495" cy="1958283"/>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48" name="矩形 47"/>
            <p:cNvSpPr>
              <a:spLocks noChangeArrowheads="1"/>
            </p:cNvSpPr>
            <p:nvPr/>
          </p:nvSpPr>
          <p:spPr bwMode="auto">
            <a:xfrm>
              <a:off x="17504463" y="2550366"/>
              <a:ext cx="4271212" cy="192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899795" algn="just">
                <a:lnSpc>
                  <a:spcPct val="130000"/>
                </a:lnSpc>
              </a:pP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南极地区：这里是地球上最冷的地区，年平均气温</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-50℃</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，南极大陆素有“冰雪高原”之称，大部分地方覆盖着很厚的冰层，平均厚度</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2000</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多米。南极地区还被称为地球上的“白色荒漠”，年平均降水量为</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55</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毫米，降水量最少的地方不足</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毫米。南极地区也被称为地球上的“风库”，年平均风速为</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17-18</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秒，最大风速可达</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100</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a:t>
              </a:r>
            </a:p>
            <a:p>
              <a:pPr indent="899795" algn="just">
                <a:lnSpc>
                  <a:spcPct val="130000"/>
                </a:lnSpc>
              </a:pPr>
              <a:r>
                <a:rPr lang="zh-CN" altLang="en-US" sz="2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地区：没有南极地区那么严寒，年平均气温</a:t>
              </a:r>
              <a:r>
                <a:rPr lang="en-US" altLang="zh-CN"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-18℃</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，大部分地区也是终年冰封。北极地区的降水量比南极地区高得多，一般年降水量在</a:t>
              </a:r>
              <a:r>
                <a:rPr lang="en-US" altLang="zh-CN"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100-250</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毫米之间。北极地区的风速远不及南极地区，北冰洋沿岸的年平均风速仅为</a:t>
              </a:r>
              <a:r>
                <a:rPr lang="en-US" altLang="zh-CN"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米</a:t>
              </a:r>
              <a:r>
                <a:rPr lang="en-US" altLang="zh-CN"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秒。</a:t>
              </a:r>
            </a:p>
          </p:txBody>
        </p:sp>
      </p:grpSp>
      <p:grpSp>
        <p:nvGrpSpPr>
          <p:cNvPr id="49" name="组合 48"/>
          <p:cNvGrpSpPr/>
          <p:nvPr/>
        </p:nvGrpSpPr>
        <p:grpSpPr>
          <a:xfrm>
            <a:off x="9183947" y="1106175"/>
            <a:ext cx="2178667" cy="2149654"/>
            <a:chOff x="6035928" y="8053542"/>
            <a:chExt cx="2714797" cy="2517365"/>
          </a:xfrm>
        </p:grpSpPr>
        <p:sp>
          <p:nvSpPr>
            <p:cNvPr id="50" name="矩形 49"/>
            <p:cNvSpPr/>
            <p:nvPr/>
          </p:nvSpPr>
          <p:spPr>
            <a:xfrm>
              <a:off x="6035928" y="8053542"/>
              <a:ext cx="2714797" cy="2517365"/>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4055" y="8125808"/>
              <a:ext cx="2558543" cy="2372833"/>
            </a:xfrm>
            <a:prstGeom prst="rect">
              <a:avLst/>
            </a:prstGeom>
            <a:ln w="12700">
              <a:solidFill>
                <a:schemeClr val="tx1"/>
              </a:solidFill>
            </a:ln>
          </p:spPr>
        </p:pic>
      </p:grpSp>
      <p:cxnSp>
        <p:nvCxnSpPr>
          <p:cNvPr id="52" name="直接连接符 51"/>
          <p:cNvCxnSpPr/>
          <p:nvPr/>
        </p:nvCxnSpPr>
        <p:spPr>
          <a:xfrm>
            <a:off x="6621326" y="3864031"/>
            <a:ext cx="2103273"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621326" y="5837196"/>
            <a:ext cx="2103273"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496124" y="4647802"/>
            <a:ext cx="2691102"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460440" y="5061320"/>
            <a:ext cx="3139667"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456708" y="6185020"/>
            <a:ext cx="3484204"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788974" y="6607962"/>
            <a:ext cx="2835021"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829545" y="1106175"/>
            <a:ext cx="2792222" cy="2250942"/>
            <a:chOff x="1658138" y="2212350"/>
            <a:chExt cx="5584445" cy="4501884"/>
          </a:xfrm>
        </p:grpSpPr>
        <p:grpSp>
          <p:nvGrpSpPr>
            <p:cNvPr id="3" name="组合 2"/>
            <p:cNvGrpSpPr/>
            <p:nvPr/>
          </p:nvGrpSpPr>
          <p:grpSpPr>
            <a:xfrm>
              <a:off x="1658138" y="2212350"/>
              <a:ext cx="5573256" cy="4299306"/>
              <a:chOff x="2066544" y="3605877"/>
              <a:chExt cx="9107424" cy="7025624"/>
            </a:xfrm>
          </p:grpSpPr>
          <p:sp>
            <p:nvSpPr>
              <p:cNvPr id="21" name="矩形 20"/>
              <p:cNvSpPr/>
              <p:nvPr/>
            </p:nvSpPr>
            <p:spPr>
              <a:xfrm>
                <a:off x="2066544" y="3605877"/>
                <a:ext cx="9107424" cy="7025624"/>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126" y="3855866"/>
                <a:ext cx="8690260" cy="5723945"/>
              </a:xfrm>
              <a:prstGeom prst="rect">
                <a:avLst/>
              </a:prstGeom>
              <a:ln w="12700">
                <a:solidFill>
                  <a:schemeClr val="tx1"/>
                </a:solidFill>
              </a:ln>
            </p:spPr>
          </p:pic>
        </p:grpSp>
        <p:sp>
          <p:nvSpPr>
            <p:cNvPr id="59" name="矩形 29"/>
            <p:cNvSpPr>
              <a:spLocks noChangeArrowheads="1"/>
            </p:cNvSpPr>
            <p:nvPr/>
          </p:nvSpPr>
          <p:spPr bwMode="auto">
            <a:xfrm>
              <a:off x="1660382" y="5793484"/>
              <a:ext cx="5582201"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南极地区的企鹅</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grpSp>
      <p:grpSp>
        <p:nvGrpSpPr>
          <p:cNvPr id="25" name="组合 24"/>
          <p:cNvGrpSpPr/>
          <p:nvPr/>
        </p:nvGrpSpPr>
        <p:grpSpPr>
          <a:xfrm>
            <a:off x="5003948" y="1106175"/>
            <a:ext cx="2792224" cy="2255667"/>
            <a:chOff x="10006944" y="2212350"/>
            <a:chExt cx="5584447" cy="4511333"/>
          </a:xfrm>
        </p:grpSpPr>
        <p:grpSp>
          <p:nvGrpSpPr>
            <p:cNvPr id="4" name="组合 3"/>
            <p:cNvGrpSpPr/>
            <p:nvPr/>
          </p:nvGrpSpPr>
          <p:grpSpPr>
            <a:xfrm>
              <a:off x="10006944" y="2212350"/>
              <a:ext cx="5584447" cy="4511333"/>
              <a:chOff x="8658957" y="2379099"/>
              <a:chExt cx="5584447" cy="4511333"/>
            </a:xfrm>
          </p:grpSpPr>
          <p:grpSp>
            <p:nvGrpSpPr>
              <p:cNvPr id="5" name="组合 4"/>
              <p:cNvGrpSpPr/>
              <p:nvPr/>
            </p:nvGrpSpPr>
            <p:grpSpPr>
              <a:xfrm>
                <a:off x="8658957" y="2379099"/>
                <a:ext cx="5584447" cy="4299306"/>
                <a:chOff x="13167361" y="3618819"/>
                <a:chExt cx="9125712" cy="7025624"/>
              </a:xfrm>
            </p:grpSpPr>
            <p:sp>
              <p:nvSpPr>
                <p:cNvPr id="22" name="矩形 21"/>
                <p:cNvSpPr/>
                <p:nvPr/>
              </p:nvSpPr>
              <p:spPr>
                <a:xfrm>
                  <a:off x="13167361" y="3618819"/>
                  <a:ext cx="9125712" cy="7025624"/>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85304" y="3851667"/>
                  <a:ext cx="8689825" cy="5758227"/>
                </a:xfrm>
                <a:prstGeom prst="rect">
                  <a:avLst/>
                </a:prstGeom>
                <a:ln w="12700">
                  <a:solidFill>
                    <a:schemeClr val="tx1"/>
                  </a:solidFill>
                </a:ln>
              </p:spPr>
            </p:pic>
          </p:grpSp>
          <p:sp>
            <p:nvSpPr>
              <p:cNvPr id="45" name="矩形 44"/>
              <p:cNvSpPr>
                <a:spLocks noChangeArrowheads="1"/>
              </p:cNvSpPr>
              <p:nvPr/>
            </p:nvSpPr>
            <p:spPr bwMode="auto">
              <a:xfrm>
                <a:off x="8670147" y="5907452"/>
                <a:ext cx="5573257" cy="98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endParaRPr lang="zh-CN" altLang="en-US" sz="2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
          <p:nvSpPr>
            <p:cNvPr id="60" name="矩形 29"/>
            <p:cNvSpPr>
              <a:spLocks noChangeArrowheads="1"/>
            </p:cNvSpPr>
            <p:nvPr/>
          </p:nvSpPr>
          <p:spPr bwMode="auto">
            <a:xfrm>
              <a:off x="10014917" y="5793484"/>
              <a:ext cx="557647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北极地区的北极熊</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5"/>
                                        </p:tgtEl>
                                      </p:cBhvr>
                                    </p:animEffect>
                                    <p:animScale>
                                      <p:cBhvr>
                                        <p:cTn id="10" dur="250" autoRev="1" fill="hold"/>
                                        <p:tgtEl>
                                          <p:spTgt spid="25"/>
                                        </p:tgtEl>
                                      </p:cBhvr>
                                      <p:by x="105000" y="105000"/>
                                    </p:animScale>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par>
                                <p:cTn id="16" presetID="10" presetClass="entr" presetSubtype="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49"/>
                                        </p:tgtEl>
                                      </p:cBhvr>
                                    </p:animEffect>
                                    <p:animScale>
                                      <p:cBhvr>
                                        <p:cTn id="23" dur="250" autoRev="1" fill="hold"/>
                                        <p:tgtEl>
                                          <p:spTgt spid="49"/>
                                        </p:tgtEl>
                                      </p:cBhvr>
                                      <p:by x="105000" y="105000"/>
                                    </p:animScale>
                                  </p:childTnLst>
                                </p:cTn>
                              </p:par>
                              <p:par>
                                <p:cTn id="24" presetID="1" presetClass="exit" presetSubtype="0" fill="hold" nodeType="withEffect">
                                  <p:stCondLst>
                                    <p:cond delay="0"/>
                                  </p:stCondLst>
                                  <p:childTnLst>
                                    <p:set>
                                      <p:cBhvr>
                                        <p:cTn id="25" dur="1" fill="hold">
                                          <p:stCondLst>
                                            <p:cond delay="0"/>
                                          </p:stCondLst>
                                        </p:cTn>
                                        <p:tgtEl>
                                          <p:spTgt spid="52"/>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53"/>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childTnLst>
                                </p:cTn>
                              </p:par>
                              <p:par>
                                <p:cTn id="33" presetID="10" presetClass="entr" presetSubtype="0" fill="hold" nodeType="with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par>
                                <p:cTn id="36" presetID="10" presetClass="entr" presetSubtype="0" fill="hold"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5710796" y="3420650"/>
            <a:ext cx="2655216" cy="2762611"/>
            <a:chOff x="4624971" y="6561069"/>
            <a:chExt cx="5441842" cy="5661948"/>
          </a:xfrm>
        </p:grpSpPr>
        <p:sp>
          <p:nvSpPr>
            <p:cNvPr id="3" name="矩形 2"/>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650070"/>
              <a:ext cx="5248308" cy="5483946"/>
            </a:xfrm>
            <a:prstGeom prst="rect">
              <a:avLst/>
            </a:prstGeom>
            <a:ln w="12700">
              <a:solidFill>
                <a:schemeClr val="tx1"/>
              </a:solidFill>
            </a:ln>
          </p:spPr>
        </p:pic>
      </p:grpSp>
      <p:grpSp>
        <p:nvGrpSpPr>
          <p:cNvPr id="5" name="组合 4"/>
          <p:cNvGrpSpPr/>
          <p:nvPr/>
        </p:nvGrpSpPr>
        <p:grpSpPr>
          <a:xfrm>
            <a:off x="8574399" y="3420650"/>
            <a:ext cx="2655216" cy="2762611"/>
            <a:chOff x="4624971" y="6561069"/>
            <a:chExt cx="5441842" cy="5661948"/>
          </a:xfrm>
        </p:grpSpPr>
        <p:sp>
          <p:nvSpPr>
            <p:cNvPr id="6" name="矩形 5"/>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t="1692" b="3176"/>
            <a:stretch>
              <a:fillRect/>
            </a:stretch>
          </p:blipFill>
          <p:spPr>
            <a:xfrm>
              <a:off x="4764807" y="6650070"/>
              <a:ext cx="5162171" cy="5483946"/>
            </a:xfrm>
            <a:prstGeom prst="rect">
              <a:avLst/>
            </a:prstGeom>
            <a:ln w="12700">
              <a:solidFill>
                <a:schemeClr val="tx1"/>
              </a:solidFill>
            </a:ln>
          </p:spPr>
        </p:pic>
      </p:grpSp>
      <p:graphicFrame>
        <p:nvGraphicFramePr>
          <p:cNvPr id="8" name="表格 2"/>
          <p:cNvGraphicFramePr>
            <a:graphicFrameLocks noGrp="1"/>
          </p:cNvGraphicFramePr>
          <p:nvPr/>
        </p:nvGraphicFramePr>
        <p:xfrm>
          <a:off x="879488" y="625906"/>
          <a:ext cx="10367010" cy="2556510"/>
        </p:xfrm>
        <a:graphic>
          <a:graphicData uri="http://schemas.openxmlformats.org/drawingml/2006/table">
            <a:tbl>
              <a:tblPr firstRow="1" bandRow="1">
                <a:tableStyleId>{5C22544A-7EE6-4342-B048-85BDC9FD1C3A}</a:tableStyleId>
              </a:tblPr>
              <a:tblGrid>
                <a:gridCol w="1727835"/>
                <a:gridCol w="1727835"/>
                <a:gridCol w="1727835"/>
                <a:gridCol w="1727835"/>
                <a:gridCol w="1727835"/>
                <a:gridCol w="1727835"/>
              </a:tblGrid>
              <a:tr h="852170">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r>
              <a:tr h="852170">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52170">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r>
            </a:tbl>
          </a:graphicData>
        </a:graphic>
      </p:graphicFrame>
      <p:grpSp>
        <p:nvGrpSpPr>
          <p:cNvPr id="39" name="组合 38"/>
          <p:cNvGrpSpPr/>
          <p:nvPr/>
        </p:nvGrpSpPr>
        <p:grpSpPr>
          <a:xfrm>
            <a:off x="879488" y="655951"/>
            <a:ext cx="10364376" cy="860425"/>
            <a:chOff x="1758023" y="1069305"/>
            <a:chExt cx="20728750" cy="1720850"/>
          </a:xfrm>
        </p:grpSpPr>
        <p:sp>
          <p:nvSpPr>
            <p:cNvPr id="9" name="矩形 8"/>
            <p:cNvSpPr>
              <a:spLocks noChangeArrowheads="1"/>
            </p:cNvSpPr>
            <p:nvPr/>
          </p:nvSpPr>
          <p:spPr bwMode="auto">
            <a:xfrm>
              <a:off x="1758023" y="1338610"/>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a:t>
              </a:r>
            </a:p>
          </p:txBody>
        </p:sp>
        <p:sp>
          <p:nvSpPr>
            <p:cNvPr id="10" name="矩形 9"/>
            <p:cNvSpPr>
              <a:spLocks noChangeArrowheads="1"/>
            </p:cNvSpPr>
            <p:nvPr/>
          </p:nvSpPr>
          <p:spPr bwMode="auto">
            <a:xfrm>
              <a:off x="5206482" y="1373363"/>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海陆状况</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1" name="矩形 10"/>
            <p:cNvSpPr>
              <a:spLocks noChangeArrowheads="1"/>
            </p:cNvSpPr>
            <p:nvPr/>
          </p:nvSpPr>
          <p:spPr bwMode="auto">
            <a:xfrm>
              <a:off x="8654941" y="1069305"/>
              <a:ext cx="3448459"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年平均</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气温</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2" name="矩形 11"/>
            <p:cNvSpPr>
              <a:spLocks noChangeArrowheads="1"/>
            </p:cNvSpPr>
            <p:nvPr/>
          </p:nvSpPr>
          <p:spPr bwMode="auto">
            <a:xfrm>
              <a:off x="12122399" y="1373363"/>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代表动物</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3" name="矩形 12"/>
            <p:cNvSpPr>
              <a:spLocks noChangeArrowheads="1"/>
            </p:cNvSpPr>
            <p:nvPr/>
          </p:nvSpPr>
          <p:spPr bwMode="auto">
            <a:xfrm>
              <a:off x="15551860" y="1373363"/>
              <a:ext cx="3467458"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平均风速</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矩形 13"/>
            <p:cNvSpPr>
              <a:spLocks noChangeArrowheads="1"/>
            </p:cNvSpPr>
            <p:nvPr/>
          </p:nvSpPr>
          <p:spPr bwMode="auto">
            <a:xfrm>
              <a:off x="19038315" y="1069305"/>
              <a:ext cx="3448459"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年平均</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降水量</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38" name="组合 37"/>
          <p:cNvGrpSpPr/>
          <p:nvPr/>
        </p:nvGrpSpPr>
        <p:grpSpPr>
          <a:xfrm>
            <a:off x="879488" y="1635934"/>
            <a:ext cx="10354877" cy="594611"/>
            <a:chOff x="1758023" y="3029271"/>
            <a:chExt cx="20709755" cy="1189222"/>
          </a:xfrm>
        </p:grpSpPr>
        <p:sp>
          <p:nvSpPr>
            <p:cNvPr id="17" name="矩形 16"/>
            <p:cNvSpPr>
              <a:spLocks noChangeArrowheads="1"/>
            </p:cNvSpPr>
            <p:nvPr/>
          </p:nvSpPr>
          <p:spPr bwMode="auto">
            <a:xfrm>
              <a:off x="1758023" y="3036123"/>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8" name="矩形 17"/>
            <p:cNvSpPr>
              <a:spLocks noChangeArrowheads="1"/>
            </p:cNvSpPr>
            <p:nvPr/>
          </p:nvSpPr>
          <p:spPr bwMode="auto">
            <a:xfrm>
              <a:off x="5034867" y="3029271"/>
              <a:ext cx="3772692"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主要为海洋</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9" name="矩形 18"/>
            <p:cNvSpPr>
              <a:spLocks noChangeArrowheads="1"/>
            </p:cNvSpPr>
            <p:nvPr/>
          </p:nvSpPr>
          <p:spPr bwMode="auto">
            <a:xfrm>
              <a:off x="8673939" y="3178341"/>
              <a:ext cx="3448459" cy="82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-18</a:t>
              </a:r>
              <a:r>
                <a:rPr lang="zh-CN" altLang="en-US"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0" name="矩形 19"/>
            <p:cNvSpPr>
              <a:spLocks noChangeArrowheads="1"/>
            </p:cNvSpPr>
            <p:nvPr/>
          </p:nvSpPr>
          <p:spPr bwMode="auto">
            <a:xfrm>
              <a:off x="12122399" y="3036123"/>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北极熊</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1" name="矩形 20"/>
            <p:cNvSpPr>
              <a:spLocks noChangeArrowheads="1"/>
            </p:cNvSpPr>
            <p:nvPr/>
          </p:nvSpPr>
          <p:spPr bwMode="auto">
            <a:xfrm>
              <a:off x="15551860" y="3110566"/>
              <a:ext cx="3467458"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10m/s</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矩形 21"/>
            <p:cNvSpPr>
              <a:spLocks noChangeArrowheads="1"/>
            </p:cNvSpPr>
            <p:nvPr/>
          </p:nvSpPr>
          <p:spPr bwMode="auto">
            <a:xfrm>
              <a:off x="19019318" y="3178341"/>
              <a:ext cx="3448459" cy="82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100~250</a:t>
              </a:r>
              <a:r>
                <a:rPr lang="en-US" altLang="zh-CN"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mm</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37" name="组合 36"/>
          <p:cNvGrpSpPr/>
          <p:nvPr/>
        </p:nvGrpSpPr>
        <p:grpSpPr>
          <a:xfrm>
            <a:off x="874738" y="2489059"/>
            <a:ext cx="10354877" cy="592470"/>
            <a:chOff x="1748523" y="4735522"/>
            <a:chExt cx="20709755" cy="1184940"/>
          </a:xfrm>
        </p:grpSpPr>
        <p:sp>
          <p:nvSpPr>
            <p:cNvPr id="31" name="矩形 30"/>
            <p:cNvSpPr>
              <a:spLocks noChangeArrowheads="1"/>
            </p:cNvSpPr>
            <p:nvPr/>
          </p:nvSpPr>
          <p:spPr bwMode="auto">
            <a:xfrm>
              <a:off x="1748523" y="4735522"/>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极</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2" name="矩形 31"/>
            <p:cNvSpPr>
              <a:spLocks noChangeArrowheads="1"/>
            </p:cNvSpPr>
            <p:nvPr/>
          </p:nvSpPr>
          <p:spPr bwMode="auto">
            <a:xfrm>
              <a:off x="5034867" y="4735522"/>
              <a:ext cx="3772692"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主要为陆地</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3" name="矩形 32"/>
            <p:cNvSpPr>
              <a:spLocks noChangeArrowheads="1"/>
            </p:cNvSpPr>
            <p:nvPr/>
          </p:nvSpPr>
          <p:spPr bwMode="auto">
            <a:xfrm>
              <a:off x="8664439" y="4877740"/>
              <a:ext cx="3448459" cy="82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-50</a:t>
              </a:r>
              <a:r>
                <a:rPr lang="zh-CN" altLang="en-US"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矩形 33"/>
            <p:cNvSpPr>
              <a:spLocks noChangeArrowheads="1"/>
            </p:cNvSpPr>
            <p:nvPr/>
          </p:nvSpPr>
          <p:spPr bwMode="auto">
            <a:xfrm>
              <a:off x="12112899" y="4735522"/>
              <a:ext cx="3448459"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企鹅</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5" name="矩形 34"/>
            <p:cNvSpPr>
              <a:spLocks noChangeArrowheads="1"/>
            </p:cNvSpPr>
            <p:nvPr/>
          </p:nvSpPr>
          <p:spPr bwMode="auto">
            <a:xfrm>
              <a:off x="15542360" y="4809965"/>
              <a:ext cx="3467458"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17~18m/s</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矩形 35"/>
            <p:cNvSpPr>
              <a:spLocks noChangeArrowheads="1"/>
            </p:cNvSpPr>
            <p:nvPr/>
          </p:nvSpPr>
          <p:spPr bwMode="auto">
            <a:xfrm>
              <a:off x="19009818" y="4877740"/>
              <a:ext cx="3448459" cy="82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en-US" altLang="zh-CN" sz="21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55mm</a:t>
              </a:r>
              <a:endParaRPr lang="zh-CN" altLang="en-US" sz="21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
        <p:nvSpPr>
          <p:cNvPr id="40" name="矩形 39"/>
          <p:cNvSpPr>
            <a:spLocks noChangeArrowheads="1"/>
          </p:cNvSpPr>
          <p:nvPr/>
        </p:nvSpPr>
        <p:spPr bwMode="auto">
          <a:xfrm>
            <a:off x="879488" y="3420650"/>
            <a:ext cx="4663774"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gn="just">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思考</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：北极与南极自然地理环境差异的原因。</a:t>
            </a:r>
          </a:p>
        </p:txBody>
      </p:sp>
      <p:sp>
        <p:nvSpPr>
          <p:cNvPr id="41" name="矩形 40"/>
          <p:cNvSpPr>
            <a:spLocks noChangeArrowheads="1"/>
          </p:cNvSpPr>
          <p:nvPr/>
        </p:nvSpPr>
        <p:spPr bwMode="auto">
          <a:xfrm>
            <a:off x="879488" y="4521662"/>
            <a:ext cx="4663774"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gn="just">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海洋</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为主，海拔低；海面对</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太阳光的</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反射率较低，所以气温较高，风速较慢，降水较多。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39"/>
                                        </p:tgtEl>
                                      </p:cBhvr>
                                    </p:animEffect>
                                    <p:animScale>
                                      <p:cBhvr>
                                        <p:cTn id="10" dur="250" autoRev="1" fill="hold"/>
                                        <p:tgtEl>
                                          <p:spTgt spid="39"/>
                                        </p:tgtEl>
                                      </p:cBhvr>
                                      <p:by x="105000" y="105000"/>
                                    </p:animScale>
                                  </p:childTnLst>
                                </p:cTn>
                              </p:par>
                              <p:par>
                                <p:cTn id="11" presetID="26" presetClass="emph" presetSubtype="0" fill="hold" nodeType="withEffect">
                                  <p:stCondLst>
                                    <p:cond delay="0"/>
                                  </p:stCondLst>
                                  <p:childTnLst>
                                    <p:animEffect transition="out" filter="fade">
                                      <p:cBhvr>
                                        <p:cTn id="12" dur="500" tmFilter="0, 0; .2, .5; .8, .5; 1, 0"/>
                                        <p:tgtEl>
                                          <p:spTgt spid="38"/>
                                        </p:tgtEl>
                                      </p:cBhvr>
                                    </p:animEffect>
                                    <p:animScale>
                                      <p:cBhvr>
                                        <p:cTn id="13" dur="250" autoRev="1" fill="hold"/>
                                        <p:tgtEl>
                                          <p:spTgt spid="38"/>
                                        </p:tgtEl>
                                      </p:cBhvr>
                                      <p:by x="105000" y="105000"/>
                                    </p:animScale>
                                  </p:childTnLst>
                                </p:cTn>
                              </p:par>
                              <p:par>
                                <p:cTn id="14" presetID="26" presetClass="emph" presetSubtype="0" fill="hold" nodeType="withEffect">
                                  <p:stCondLst>
                                    <p:cond delay="0"/>
                                  </p:stCondLst>
                                  <p:childTnLst>
                                    <p:animEffect transition="out" filter="fade">
                                      <p:cBhvr>
                                        <p:cTn id="15" dur="500" tmFilter="0, 0; .2, .5; .8, .5; 1, 0"/>
                                        <p:tgtEl>
                                          <p:spTgt spid="37"/>
                                        </p:tgtEl>
                                      </p:cBhvr>
                                    </p:animEffect>
                                    <p:animScale>
                                      <p:cBhvr>
                                        <p:cTn id="16" dur="250" autoRev="1" fill="hold"/>
                                        <p:tgtEl>
                                          <p:spTgt spid="37"/>
                                        </p:tgtEl>
                                      </p:cBhvr>
                                      <p:by x="105000" y="105000"/>
                                    </p:animScale>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672266" y="569167"/>
            <a:ext cx="2862861" cy="2069258"/>
            <a:chOff x="4624971" y="7634116"/>
            <a:chExt cx="5441842" cy="3933330"/>
          </a:xfrm>
        </p:grpSpPr>
        <p:sp>
          <p:nvSpPr>
            <p:cNvPr id="3" name="矩形 2"/>
            <p:cNvSpPr/>
            <p:nvPr/>
          </p:nvSpPr>
          <p:spPr>
            <a:xfrm>
              <a:off x="4624971" y="7634116"/>
              <a:ext cx="5441842" cy="393333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7780503"/>
              <a:ext cx="5248308" cy="2930305"/>
            </a:xfrm>
            <a:prstGeom prst="rect">
              <a:avLst/>
            </a:prstGeom>
            <a:ln w="12700">
              <a:solidFill>
                <a:schemeClr val="tx1"/>
              </a:solidFill>
            </a:ln>
          </p:spPr>
        </p:pic>
      </p:grpSp>
      <p:grpSp>
        <p:nvGrpSpPr>
          <p:cNvPr id="5" name="组合 4"/>
          <p:cNvGrpSpPr/>
          <p:nvPr/>
        </p:nvGrpSpPr>
        <p:grpSpPr>
          <a:xfrm>
            <a:off x="3643779" y="569168"/>
            <a:ext cx="2556603" cy="2069257"/>
            <a:chOff x="4624972" y="7634117"/>
            <a:chExt cx="4859695" cy="3933329"/>
          </a:xfrm>
        </p:grpSpPr>
        <p:sp>
          <p:nvSpPr>
            <p:cNvPr id="6" name="矩形 5"/>
            <p:cNvSpPr/>
            <p:nvPr/>
          </p:nvSpPr>
          <p:spPr>
            <a:xfrm>
              <a:off x="4624972" y="7634117"/>
              <a:ext cx="4859695" cy="393332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091" y="7780503"/>
              <a:ext cx="4471399" cy="2930305"/>
            </a:xfrm>
            <a:prstGeom prst="rect">
              <a:avLst/>
            </a:prstGeom>
            <a:ln w="12700">
              <a:solidFill>
                <a:schemeClr val="tx1"/>
              </a:solidFill>
            </a:ln>
          </p:spPr>
        </p:pic>
      </p:grpSp>
      <p:grpSp>
        <p:nvGrpSpPr>
          <p:cNvPr id="11" name="组合 10"/>
          <p:cNvGrpSpPr/>
          <p:nvPr/>
        </p:nvGrpSpPr>
        <p:grpSpPr>
          <a:xfrm>
            <a:off x="672265" y="2808514"/>
            <a:ext cx="2862861" cy="2182587"/>
            <a:chOff x="4589499" y="7634116"/>
            <a:chExt cx="5441842" cy="4148750"/>
          </a:xfrm>
        </p:grpSpPr>
        <p:sp>
          <p:nvSpPr>
            <p:cNvPr id="12" name="矩形 11"/>
            <p:cNvSpPr/>
            <p:nvPr/>
          </p:nvSpPr>
          <p:spPr>
            <a:xfrm>
              <a:off x="4589499" y="7634116"/>
              <a:ext cx="5441842" cy="414875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6266" y="7780502"/>
              <a:ext cx="5248308" cy="3223457"/>
            </a:xfrm>
            <a:prstGeom prst="rect">
              <a:avLst/>
            </a:prstGeom>
            <a:ln w="12700">
              <a:solidFill>
                <a:schemeClr val="tx1"/>
              </a:solidFill>
            </a:ln>
          </p:spPr>
        </p:pic>
      </p:grpSp>
      <p:grpSp>
        <p:nvGrpSpPr>
          <p:cNvPr id="14" name="组合 13"/>
          <p:cNvGrpSpPr/>
          <p:nvPr/>
        </p:nvGrpSpPr>
        <p:grpSpPr>
          <a:xfrm>
            <a:off x="3643779" y="2808514"/>
            <a:ext cx="2556603" cy="2182587"/>
            <a:chOff x="4589501" y="7634117"/>
            <a:chExt cx="4859696" cy="4148751"/>
          </a:xfrm>
        </p:grpSpPr>
        <p:sp>
          <p:nvSpPr>
            <p:cNvPr id="15" name="矩形 14"/>
            <p:cNvSpPr/>
            <p:nvPr/>
          </p:nvSpPr>
          <p:spPr>
            <a:xfrm>
              <a:off x="4589501" y="7634117"/>
              <a:ext cx="4859696" cy="4148751"/>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6" name="图片 15"/>
            <p:cNvPicPr>
              <a:picLocks noChangeAspect="1"/>
            </p:cNvPicPr>
            <p:nvPr/>
          </p:nvPicPr>
          <p:blipFill>
            <a:blip r:embed="rId6">
              <a:extLst>
                <a:ext uri="{28A0092B-C50C-407E-A947-70E740481C1C}">
                  <a14:useLocalDpi xmlns:a14="http://schemas.microsoft.com/office/drawing/2010/main" val="0"/>
                </a:ext>
              </a:extLst>
            </a:blip>
            <a:srcRect l="25226" b="19048"/>
            <a:stretch>
              <a:fillRect/>
            </a:stretch>
          </p:blipFill>
          <p:spPr>
            <a:xfrm>
              <a:off x="4800619" y="7780502"/>
              <a:ext cx="4471399" cy="3223457"/>
            </a:xfrm>
            <a:prstGeom prst="rect">
              <a:avLst/>
            </a:prstGeom>
            <a:ln w="12700">
              <a:solidFill>
                <a:schemeClr val="tx1"/>
              </a:solidFill>
            </a:ln>
          </p:spPr>
        </p:pic>
      </p:grpSp>
      <p:grpSp>
        <p:nvGrpSpPr>
          <p:cNvPr id="17" name="组合 16"/>
          <p:cNvGrpSpPr/>
          <p:nvPr/>
        </p:nvGrpSpPr>
        <p:grpSpPr>
          <a:xfrm>
            <a:off x="6309034" y="569168"/>
            <a:ext cx="2556603" cy="2069257"/>
            <a:chOff x="4624972" y="7634117"/>
            <a:chExt cx="4859695" cy="3933329"/>
          </a:xfrm>
        </p:grpSpPr>
        <p:sp>
          <p:nvSpPr>
            <p:cNvPr id="18" name="矩形 17"/>
            <p:cNvSpPr/>
            <p:nvPr/>
          </p:nvSpPr>
          <p:spPr>
            <a:xfrm>
              <a:off x="4624972" y="7634117"/>
              <a:ext cx="4859695" cy="393332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66875" y="7780503"/>
              <a:ext cx="4575890" cy="2930305"/>
            </a:xfrm>
            <a:prstGeom prst="rect">
              <a:avLst/>
            </a:prstGeom>
            <a:ln w="12700">
              <a:solidFill>
                <a:schemeClr val="tx1"/>
              </a:solidFill>
            </a:ln>
          </p:spPr>
        </p:pic>
      </p:grpSp>
      <p:grpSp>
        <p:nvGrpSpPr>
          <p:cNvPr id="20" name="组合 19"/>
          <p:cNvGrpSpPr/>
          <p:nvPr/>
        </p:nvGrpSpPr>
        <p:grpSpPr>
          <a:xfrm>
            <a:off x="8950073" y="569168"/>
            <a:ext cx="2556603" cy="2069257"/>
            <a:chOff x="4624972" y="7634117"/>
            <a:chExt cx="4859695" cy="3933329"/>
          </a:xfrm>
        </p:grpSpPr>
        <p:sp>
          <p:nvSpPr>
            <p:cNvPr id="21" name="矩形 20"/>
            <p:cNvSpPr/>
            <p:nvPr/>
          </p:nvSpPr>
          <p:spPr>
            <a:xfrm>
              <a:off x="4624972" y="7634117"/>
              <a:ext cx="4859695" cy="393332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2" name="图片 21"/>
            <p:cNvPicPr>
              <a:picLocks noChangeAspect="1"/>
            </p:cNvPicPr>
            <p:nvPr/>
          </p:nvPicPr>
          <p:blipFill>
            <a:blip r:embed="rId8">
              <a:extLst>
                <a:ext uri="{28A0092B-C50C-407E-A947-70E740481C1C}">
                  <a14:useLocalDpi xmlns:a14="http://schemas.microsoft.com/office/drawing/2010/main" val="0"/>
                </a:ext>
              </a:extLst>
            </a:blip>
            <a:srcRect l="34774" t="14978" r="7606" b="29338"/>
            <a:stretch>
              <a:fillRect/>
            </a:stretch>
          </p:blipFill>
          <p:spPr>
            <a:xfrm>
              <a:off x="4766888" y="7780503"/>
              <a:ext cx="4575892" cy="2930305"/>
            </a:xfrm>
            <a:prstGeom prst="rect">
              <a:avLst/>
            </a:prstGeom>
            <a:ln w="12700">
              <a:solidFill>
                <a:schemeClr val="tx1"/>
              </a:solidFill>
            </a:ln>
          </p:spPr>
        </p:pic>
      </p:grpSp>
      <p:grpSp>
        <p:nvGrpSpPr>
          <p:cNvPr id="23" name="组合 22"/>
          <p:cNvGrpSpPr/>
          <p:nvPr/>
        </p:nvGrpSpPr>
        <p:grpSpPr>
          <a:xfrm>
            <a:off x="6309034" y="2808514"/>
            <a:ext cx="2556603" cy="2182587"/>
            <a:chOff x="4624972" y="7634117"/>
            <a:chExt cx="4859695" cy="3448038"/>
          </a:xfrm>
        </p:grpSpPr>
        <p:sp>
          <p:nvSpPr>
            <p:cNvPr id="24" name="矩形 23"/>
            <p:cNvSpPr/>
            <p:nvPr/>
          </p:nvSpPr>
          <p:spPr>
            <a:xfrm>
              <a:off x="4624972" y="7634117"/>
              <a:ext cx="4859695" cy="344803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5" name="图片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66873" y="7755779"/>
              <a:ext cx="4575892" cy="2679024"/>
            </a:xfrm>
            <a:prstGeom prst="rect">
              <a:avLst/>
            </a:prstGeom>
            <a:ln w="12700">
              <a:solidFill>
                <a:schemeClr val="tx1"/>
              </a:solidFill>
            </a:ln>
          </p:spPr>
        </p:pic>
      </p:grpSp>
      <p:grpSp>
        <p:nvGrpSpPr>
          <p:cNvPr id="26" name="组合 25"/>
          <p:cNvGrpSpPr/>
          <p:nvPr/>
        </p:nvGrpSpPr>
        <p:grpSpPr>
          <a:xfrm>
            <a:off x="8974289" y="2808514"/>
            <a:ext cx="2532387" cy="2182587"/>
            <a:chOff x="4769815" y="7634117"/>
            <a:chExt cx="4714852" cy="3807737"/>
          </a:xfrm>
        </p:grpSpPr>
        <p:sp>
          <p:nvSpPr>
            <p:cNvPr id="27" name="矩形 26"/>
            <p:cNvSpPr/>
            <p:nvPr/>
          </p:nvSpPr>
          <p:spPr>
            <a:xfrm>
              <a:off x="4769815" y="7634117"/>
              <a:ext cx="4714852" cy="380773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8" name="图片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29513" y="7780504"/>
              <a:ext cx="4395456" cy="2930305"/>
            </a:xfrm>
            <a:prstGeom prst="rect">
              <a:avLst/>
            </a:prstGeom>
            <a:ln w="12700">
              <a:solidFill>
                <a:schemeClr val="tx1"/>
              </a:solidFill>
            </a:ln>
          </p:spPr>
        </p:pic>
      </p:grpSp>
      <p:grpSp>
        <p:nvGrpSpPr>
          <p:cNvPr id="33" name="组合 32"/>
          <p:cNvGrpSpPr/>
          <p:nvPr/>
        </p:nvGrpSpPr>
        <p:grpSpPr>
          <a:xfrm>
            <a:off x="672265" y="2205344"/>
            <a:ext cx="10834409" cy="470425"/>
            <a:chOff x="1343578" y="4410687"/>
            <a:chExt cx="21668818" cy="940851"/>
          </a:xfrm>
        </p:grpSpPr>
        <p:sp>
          <p:nvSpPr>
            <p:cNvPr id="29" name="矩形 29"/>
            <p:cNvSpPr>
              <a:spLocks noChangeArrowheads="1"/>
            </p:cNvSpPr>
            <p:nvPr/>
          </p:nvSpPr>
          <p:spPr bwMode="auto">
            <a:xfrm>
              <a:off x="1343578" y="4410687"/>
              <a:ext cx="5725721"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鳕鱼</a:t>
              </a:r>
            </a:p>
          </p:txBody>
        </p:sp>
        <p:sp>
          <p:nvSpPr>
            <p:cNvPr id="30" name="矩形 29"/>
            <p:cNvSpPr>
              <a:spLocks noChangeArrowheads="1"/>
            </p:cNvSpPr>
            <p:nvPr/>
          </p:nvSpPr>
          <p:spPr bwMode="auto">
            <a:xfrm>
              <a:off x="7286605"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鲑鱼</a:t>
              </a:r>
            </a:p>
          </p:txBody>
        </p:sp>
        <p:sp>
          <p:nvSpPr>
            <p:cNvPr id="31" name="矩形 30"/>
            <p:cNvSpPr>
              <a:spLocks noChangeArrowheads="1"/>
            </p:cNvSpPr>
            <p:nvPr/>
          </p:nvSpPr>
          <p:spPr bwMode="auto">
            <a:xfrm>
              <a:off x="12617114"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鳟鱼</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32" name="矩形 31"/>
            <p:cNvSpPr>
              <a:spLocks noChangeArrowheads="1"/>
            </p:cNvSpPr>
            <p:nvPr/>
          </p:nvSpPr>
          <p:spPr bwMode="auto">
            <a:xfrm>
              <a:off x="17899191"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北极熊</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grpSp>
      <p:grpSp>
        <p:nvGrpSpPr>
          <p:cNvPr id="44" name="组合 43"/>
          <p:cNvGrpSpPr/>
          <p:nvPr/>
        </p:nvGrpSpPr>
        <p:grpSpPr>
          <a:xfrm>
            <a:off x="672265" y="4560366"/>
            <a:ext cx="10834409" cy="470425"/>
            <a:chOff x="1343578" y="4410687"/>
            <a:chExt cx="21668818" cy="940851"/>
          </a:xfrm>
        </p:grpSpPr>
        <p:sp>
          <p:nvSpPr>
            <p:cNvPr id="45" name="矩形 29"/>
            <p:cNvSpPr>
              <a:spLocks noChangeArrowheads="1"/>
            </p:cNvSpPr>
            <p:nvPr/>
          </p:nvSpPr>
          <p:spPr bwMode="auto">
            <a:xfrm>
              <a:off x="1343578" y="4410687"/>
              <a:ext cx="5725721"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鲸</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46" name="矩形 45"/>
            <p:cNvSpPr>
              <a:spLocks noChangeArrowheads="1"/>
            </p:cNvSpPr>
            <p:nvPr/>
          </p:nvSpPr>
          <p:spPr bwMode="auto">
            <a:xfrm>
              <a:off x="7286605"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金枪鱼</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47" name="矩形 46"/>
            <p:cNvSpPr>
              <a:spLocks noChangeArrowheads="1"/>
            </p:cNvSpPr>
            <p:nvPr/>
          </p:nvSpPr>
          <p:spPr bwMode="auto">
            <a:xfrm>
              <a:off x="12617114"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北极狐</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48" name="矩形 47"/>
            <p:cNvSpPr>
              <a:spLocks noChangeArrowheads="1"/>
            </p:cNvSpPr>
            <p:nvPr/>
          </p:nvSpPr>
          <p:spPr bwMode="auto">
            <a:xfrm>
              <a:off x="17899191" y="4430788"/>
              <a:ext cx="511320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smtClean="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驯鹿</a:t>
              </a:r>
              <a:endPar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endParaRPr>
            </a:p>
          </p:txBody>
        </p:sp>
      </p:grpSp>
      <p:sp>
        <p:nvSpPr>
          <p:cNvPr id="49" name="矩形 48"/>
          <p:cNvSpPr>
            <a:spLocks noChangeArrowheads="1"/>
          </p:cNvSpPr>
          <p:nvPr/>
        </p:nvSpPr>
        <p:spPr bwMode="auto">
          <a:xfrm>
            <a:off x="672265" y="5161190"/>
            <a:ext cx="10834409"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因为环境不如南极地区恶劣，北极地区动植物也更加丰富。</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6" name="组合 15"/>
          <p:cNvGrpSpPr/>
          <p:nvPr/>
        </p:nvGrpSpPr>
        <p:grpSpPr>
          <a:xfrm>
            <a:off x="504329" y="461198"/>
            <a:ext cx="4401523" cy="4579551"/>
            <a:chOff x="4624971" y="6561069"/>
            <a:chExt cx="5441842" cy="5661948"/>
          </a:xfrm>
        </p:grpSpPr>
        <p:sp>
          <p:nvSpPr>
            <p:cNvPr id="17" name="矩形 16"/>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650070"/>
              <a:ext cx="5248308" cy="5483946"/>
            </a:xfrm>
            <a:prstGeom prst="rect">
              <a:avLst/>
            </a:prstGeom>
            <a:ln w="12700">
              <a:solidFill>
                <a:schemeClr val="tx1"/>
              </a:solidFill>
            </a:ln>
          </p:spPr>
        </p:pic>
      </p:grpSp>
      <p:grpSp>
        <p:nvGrpSpPr>
          <p:cNvPr id="27" name="组合 26"/>
          <p:cNvGrpSpPr/>
          <p:nvPr/>
        </p:nvGrpSpPr>
        <p:grpSpPr>
          <a:xfrm>
            <a:off x="5304377" y="1580483"/>
            <a:ext cx="5863572" cy="3460266"/>
            <a:chOff x="4624970" y="7731074"/>
            <a:chExt cx="5519769" cy="3257377"/>
          </a:xfrm>
        </p:grpSpPr>
        <p:sp>
          <p:nvSpPr>
            <p:cNvPr id="28" name="矩形 27"/>
            <p:cNvSpPr/>
            <p:nvPr/>
          </p:nvSpPr>
          <p:spPr>
            <a:xfrm>
              <a:off x="4624970" y="7731074"/>
              <a:ext cx="5519769" cy="32573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0700" y="7824802"/>
              <a:ext cx="5248308" cy="2867738"/>
            </a:xfrm>
            <a:prstGeom prst="rect">
              <a:avLst/>
            </a:prstGeom>
            <a:ln w="12700">
              <a:solidFill>
                <a:schemeClr val="tx1"/>
              </a:solidFill>
            </a:ln>
          </p:spPr>
        </p:pic>
      </p:grpSp>
      <p:sp>
        <p:nvSpPr>
          <p:cNvPr id="30" name="矩形 29"/>
          <p:cNvSpPr>
            <a:spLocks noChangeArrowheads="1"/>
          </p:cNvSpPr>
          <p:nvPr/>
        </p:nvSpPr>
        <p:spPr bwMode="auto">
          <a:xfrm>
            <a:off x="5304377" y="382813"/>
            <a:ext cx="5863572" cy="177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252095">
              <a:lnSpc>
                <a:spcPct val="130000"/>
              </a:lnSpc>
            </a:pPr>
            <a:r>
              <a:rPr lang="zh-CN" altLang="en-US" sz="28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与</a:t>
            </a:r>
            <a:r>
              <a:rPr lang="zh-CN" altLang="en-US" sz="28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南极的无人定居不同，北极地区有少数的居民，主要是因纽特人。</a:t>
            </a:r>
          </a:p>
        </p:txBody>
      </p:sp>
      <p:sp>
        <p:nvSpPr>
          <p:cNvPr id="39" name="矩形: 圆角 7"/>
          <p:cNvSpPr/>
          <p:nvPr/>
        </p:nvSpPr>
        <p:spPr>
          <a:xfrm>
            <a:off x="1580103" y="5452582"/>
            <a:ext cx="8256401" cy="575471"/>
          </a:xfrm>
          <a:prstGeom prst="roundRect">
            <a:avLst>
              <a:gd name="adj" fmla="val 22765"/>
            </a:avLst>
          </a:prstGeom>
          <a:solidFill>
            <a:srgbClr val="ADF0FB"/>
          </a:solidFill>
          <a:ln w="38100" cap="rnd">
            <a:solidFill>
              <a:srgbClr val="2DCB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zh-CN" altLang="en-US" sz="25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居住在从西伯利亚、阿拉斯加到格陵兰岛的北极圈附近。</a:t>
            </a:r>
          </a:p>
        </p:txBody>
      </p:sp>
      <p:cxnSp>
        <p:nvCxnSpPr>
          <p:cNvPr id="6" name="直接箭头连接符 5"/>
          <p:cNvCxnSpPr/>
          <p:nvPr/>
        </p:nvCxnSpPr>
        <p:spPr>
          <a:xfrm flipH="1" flipV="1">
            <a:off x="3014264" y="4030825"/>
            <a:ext cx="262812" cy="1512726"/>
          </a:xfrm>
          <a:prstGeom prst="straightConnector1">
            <a:avLst/>
          </a:prstGeom>
          <a:ln w="76200">
            <a:solidFill>
              <a:srgbClr val="1C15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4082551" y="1987550"/>
            <a:ext cx="1058125" cy="3556001"/>
          </a:xfrm>
          <a:prstGeom prst="straightConnector1">
            <a:avLst/>
          </a:prstGeom>
          <a:ln w="76200">
            <a:solidFill>
              <a:srgbClr val="1C15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flipV="1">
            <a:off x="1885260" y="1929923"/>
            <a:ext cx="4840919" cy="3613628"/>
          </a:xfrm>
          <a:prstGeom prst="straightConnector1">
            <a:avLst/>
          </a:prstGeom>
          <a:ln w="76200">
            <a:solidFill>
              <a:srgbClr val="1C1500"/>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6957862" y="4676549"/>
            <a:ext cx="25566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0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因纽特人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272017" y="597749"/>
            <a:ext cx="7648126"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北极的科考及环境保护</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14" name="组合 13"/>
          <p:cNvGrpSpPr/>
          <p:nvPr/>
        </p:nvGrpSpPr>
        <p:grpSpPr>
          <a:xfrm>
            <a:off x="1124876" y="1259469"/>
            <a:ext cx="3466651" cy="2522376"/>
            <a:chOff x="4624971" y="7790028"/>
            <a:chExt cx="4637810" cy="3156777"/>
          </a:xfrm>
        </p:grpSpPr>
        <p:sp>
          <p:nvSpPr>
            <p:cNvPr id="15" name="矩形 14"/>
            <p:cNvSpPr/>
            <p:nvPr/>
          </p:nvSpPr>
          <p:spPr>
            <a:xfrm>
              <a:off x="4624971" y="7790028"/>
              <a:ext cx="4637810"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671" y="7891970"/>
              <a:ext cx="4356411" cy="2952894"/>
            </a:xfrm>
            <a:prstGeom prst="rect">
              <a:avLst/>
            </a:prstGeom>
            <a:ln w="12700">
              <a:solidFill>
                <a:schemeClr val="tx1"/>
              </a:solidFill>
            </a:ln>
          </p:spPr>
        </p:pic>
      </p:grpSp>
      <p:sp>
        <p:nvSpPr>
          <p:cNvPr id="40" name="矩形 39"/>
          <p:cNvSpPr>
            <a:spLocks noChangeArrowheads="1"/>
          </p:cNvSpPr>
          <p:nvPr/>
        </p:nvSpPr>
        <p:spPr bwMode="auto">
          <a:xfrm>
            <a:off x="5057221" y="1411869"/>
            <a:ext cx="6325630"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对</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北极地区大规模的科学考察开始于</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世纪</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50</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年代末，其规模远远超过南极地区。</a:t>
            </a:r>
          </a:p>
        </p:txBody>
      </p:sp>
      <p:grpSp>
        <p:nvGrpSpPr>
          <p:cNvPr id="13" name="组合 12"/>
          <p:cNvGrpSpPr/>
          <p:nvPr/>
        </p:nvGrpSpPr>
        <p:grpSpPr>
          <a:xfrm>
            <a:off x="1124876" y="3925804"/>
            <a:ext cx="3466651" cy="2369976"/>
            <a:chOff x="4624971" y="7790028"/>
            <a:chExt cx="4637810" cy="3156777"/>
          </a:xfrm>
        </p:grpSpPr>
        <p:sp>
          <p:nvSpPr>
            <p:cNvPr id="16" name="矩形 15"/>
            <p:cNvSpPr/>
            <p:nvPr/>
          </p:nvSpPr>
          <p:spPr>
            <a:xfrm>
              <a:off x="4624971" y="7790028"/>
              <a:ext cx="4637810"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671" y="7922629"/>
              <a:ext cx="4356411" cy="2891576"/>
            </a:xfrm>
            <a:prstGeom prst="rect">
              <a:avLst/>
            </a:prstGeom>
            <a:ln w="12700">
              <a:solidFill>
                <a:schemeClr val="tx1"/>
              </a:solidFill>
            </a:ln>
          </p:spPr>
        </p:pic>
      </p:grpSp>
      <p:sp>
        <p:nvSpPr>
          <p:cNvPr id="22" name="矩形 21"/>
          <p:cNvSpPr>
            <a:spLocks noChangeArrowheads="1"/>
          </p:cNvSpPr>
          <p:nvPr/>
        </p:nvSpPr>
        <p:spPr bwMode="auto">
          <a:xfrm>
            <a:off x="5057221" y="3410929"/>
            <a:ext cx="6325630"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思考</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：根据南极科考科考活动大多在</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11</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月至次年</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月推测，北极科考活动可能会选择几月份？</a:t>
            </a:r>
          </a:p>
        </p:txBody>
      </p:sp>
      <p:sp>
        <p:nvSpPr>
          <p:cNvPr id="23" name="矩形 22"/>
          <p:cNvSpPr>
            <a:spLocks noChangeArrowheads="1"/>
          </p:cNvSpPr>
          <p:nvPr/>
        </p:nvSpPr>
        <p:spPr bwMode="auto">
          <a:xfrm>
            <a:off x="6744176" y="5409988"/>
            <a:ext cx="2190750" cy="6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nSpc>
                <a:spcPct val="130000"/>
              </a:lnSpc>
            </a:pPr>
            <a:r>
              <a:rPr lang="en-US" altLang="zh-CN" sz="3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a:t>
            </a:r>
            <a:r>
              <a:rPr lang="zh-CN" altLang="en-US" sz="3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3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~8</a:t>
            </a:r>
            <a:r>
              <a:rPr lang="zh-CN" altLang="en-US" sz="3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endParaRPr lang="zh-CN" altLang="en-US" sz="3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2" grpId="0"/>
      <p:bldP spid="2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039151" y="564144"/>
            <a:ext cx="4019101" cy="2747658"/>
            <a:chOff x="4624971" y="7790028"/>
            <a:chExt cx="4637810" cy="3156777"/>
          </a:xfrm>
        </p:grpSpPr>
        <p:sp>
          <p:nvSpPr>
            <p:cNvPr id="3" name="矩形 2"/>
            <p:cNvSpPr/>
            <p:nvPr/>
          </p:nvSpPr>
          <p:spPr>
            <a:xfrm>
              <a:off x="4624971" y="7790028"/>
              <a:ext cx="4637810"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765671" y="7924075"/>
              <a:ext cx="4356411" cy="2888685"/>
            </a:xfrm>
            <a:prstGeom prst="rect">
              <a:avLst/>
            </a:prstGeom>
            <a:ln w="12700">
              <a:solidFill>
                <a:schemeClr val="tx1"/>
              </a:solidFill>
            </a:ln>
          </p:spPr>
        </p:pic>
      </p:grpSp>
      <p:grpSp>
        <p:nvGrpSpPr>
          <p:cNvPr id="5" name="组合 4"/>
          <p:cNvGrpSpPr/>
          <p:nvPr/>
        </p:nvGrpSpPr>
        <p:grpSpPr>
          <a:xfrm>
            <a:off x="6258851" y="3393069"/>
            <a:ext cx="4019101" cy="2747658"/>
            <a:chOff x="4624971" y="7790028"/>
            <a:chExt cx="4637810" cy="3156777"/>
          </a:xfrm>
        </p:grpSpPr>
        <p:sp>
          <p:nvSpPr>
            <p:cNvPr id="6" name="矩形 5"/>
            <p:cNvSpPr/>
            <p:nvPr/>
          </p:nvSpPr>
          <p:spPr>
            <a:xfrm>
              <a:off x="4624971" y="7790028"/>
              <a:ext cx="4637810"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767850" y="7924075"/>
              <a:ext cx="4352055" cy="2888685"/>
            </a:xfrm>
            <a:prstGeom prst="rect">
              <a:avLst/>
            </a:prstGeom>
            <a:ln w="12700">
              <a:solidFill>
                <a:schemeClr val="tx1"/>
              </a:solidFill>
            </a:ln>
          </p:spPr>
        </p:pic>
      </p:grpSp>
      <p:sp>
        <p:nvSpPr>
          <p:cNvPr id="8" name="矩形: 圆角 7"/>
          <p:cNvSpPr/>
          <p:nvPr/>
        </p:nvSpPr>
        <p:spPr>
          <a:xfrm>
            <a:off x="5611394" y="1026930"/>
            <a:ext cx="4666558" cy="1822088"/>
          </a:xfrm>
          <a:prstGeom prst="roundRect">
            <a:avLst>
              <a:gd name="adj" fmla="val 22765"/>
            </a:avLst>
          </a:prstGeom>
          <a:solidFill>
            <a:srgbClr val="ADF0FB"/>
          </a:solidFill>
          <a:ln w="38100" cap="rnd">
            <a:solidFill>
              <a:srgbClr val="2DCB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nSpc>
                <a:spcPct val="150000"/>
              </a:lnSpc>
            </a:pPr>
            <a:r>
              <a:rPr lang="zh-CN" altLang="en-US"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黄河</a:t>
            </a:r>
            <a:r>
              <a:rPr lang="zh-CN" altLang="en-US" sz="3000" spc="120" smtClean="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a:t>
            </a:r>
            <a:endParaRPr lang="en-US" altLang="zh-CN" sz="3000" spc="120" smtClean="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50000"/>
              </a:lnSpc>
            </a:pPr>
            <a:r>
              <a:rPr lang="zh-CN" altLang="en-US" sz="3000" spc="120" smtClean="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我国首个北极科学考察站</a:t>
            </a:r>
            <a:endParaRPr lang="en-US" altLang="zh-CN"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矩形: 圆角 7"/>
          <p:cNvSpPr/>
          <p:nvPr/>
        </p:nvSpPr>
        <p:spPr>
          <a:xfrm>
            <a:off x="1039151" y="3855855"/>
            <a:ext cx="4666558" cy="1822088"/>
          </a:xfrm>
          <a:prstGeom prst="roundRect">
            <a:avLst>
              <a:gd name="adj" fmla="val 22765"/>
            </a:avLst>
          </a:prstGeom>
          <a:solidFill>
            <a:srgbClr val="ADF0FB"/>
          </a:solidFill>
          <a:ln w="38100" cap="rnd">
            <a:solidFill>
              <a:srgbClr val="2DCB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nSpc>
                <a:spcPct val="130000"/>
              </a:lnSpc>
            </a:pPr>
            <a:r>
              <a:rPr lang="zh-CN" altLang="en-US"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建成并于</a:t>
            </a:r>
            <a:r>
              <a:rPr lang="en-US" altLang="zh-CN"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2004</a:t>
            </a:r>
            <a:r>
              <a:rPr lang="zh-CN" altLang="en-US"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3000" spc="120" smtClean="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7</a:t>
            </a:r>
            <a:r>
              <a:rPr lang="zh-CN" altLang="en-US" sz="3000" spc="120" smtClean="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28</a:t>
            </a:r>
            <a:r>
              <a:rPr lang="zh-CN" altLang="en-US"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日投入使用</a:t>
            </a:r>
            <a:endParaRPr lang="en-US" altLang="zh-CN" sz="30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657701" y="697494"/>
            <a:ext cx="10991849" cy="1170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黄河</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a:t>
            </a:r>
            <a:r>
              <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78°55</a:t>
            </a:r>
            <a:r>
              <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N</a:t>
            </a: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r>
              <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11°56’E</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）位于挪威斯瓦尔巴群岛，你能</a:t>
            </a: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左</a:t>
            </a: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图</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中能找到它吗？北极科考的意义是什么呢？</a:t>
            </a:r>
          </a:p>
        </p:txBody>
      </p:sp>
      <p:grpSp>
        <p:nvGrpSpPr>
          <p:cNvPr id="16" name="组合 15"/>
          <p:cNvGrpSpPr/>
          <p:nvPr/>
        </p:nvGrpSpPr>
        <p:grpSpPr>
          <a:xfrm>
            <a:off x="884839" y="2132933"/>
            <a:ext cx="10422481" cy="3906885"/>
            <a:chOff x="1368552" y="4265866"/>
            <a:chExt cx="20844962" cy="7813770"/>
          </a:xfrm>
        </p:grpSpPr>
        <p:grpSp>
          <p:nvGrpSpPr>
            <p:cNvPr id="6" name="组合 5"/>
            <p:cNvGrpSpPr/>
            <p:nvPr/>
          </p:nvGrpSpPr>
          <p:grpSpPr>
            <a:xfrm>
              <a:off x="1368552" y="4265867"/>
              <a:ext cx="8308848" cy="7813769"/>
              <a:chOff x="-4900265" y="6315499"/>
              <a:chExt cx="6640428" cy="6127884"/>
            </a:xfrm>
          </p:grpSpPr>
          <p:sp>
            <p:nvSpPr>
              <p:cNvPr id="7" name="矩形 6"/>
              <p:cNvSpPr/>
              <p:nvPr/>
            </p:nvSpPr>
            <p:spPr>
              <a:xfrm>
                <a:off x="-4900265" y="6315499"/>
                <a:ext cx="6640428" cy="6127884"/>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5591" y="6451984"/>
                <a:ext cx="6291083" cy="5854914"/>
              </a:xfrm>
              <a:prstGeom prst="rect">
                <a:avLst/>
              </a:prstGeom>
              <a:ln w="12700">
                <a:solidFill>
                  <a:schemeClr val="tx1"/>
                </a:solidFill>
              </a:ln>
            </p:spPr>
          </p:pic>
        </p:grpSp>
        <p:grpSp>
          <p:nvGrpSpPr>
            <p:cNvPr id="13" name="组合 12"/>
            <p:cNvGrpSpPr/>
            <p:nvPr/>
          </p:nvGrpSpPr>
          <p:grpSpPr>
            <a:xfrm>
              <a:off x="10638791" y="4265866"/>
              <a:ext cx="11574723" cy="7813769"/>
              <a:chOff x="-6019790" y="6300321"/>
              <a:chExt cx="9250514" cy="6127884"/>
            </a:xfrm>
          </p:grpSpPr>
          <p:sp>
            <p:nvSpPr>
              <p:cNvPr id="14" name="矩形 13"/>
              <p:cNvSpPr/>
              <p:nvPr/>
            </p:nvSpPr>
            <p:spPr>
              <a:xfrm>
                <a:off x="-6019790" y="6300321"/>
                <a:ext cx="9250514" cy="6127884"/>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591" y="6436808"/>
                <a:ext cx="8952116" cy="5854914"/>
              </a:xfrm>
              <a:prstGeom prst="rect">
                <a:avLst/>
              </a:prstGeom>
              <a:ln w="12700">
                <a:solidFill>
                  <a:schemeClr val="tx1"/>
                </a:solidFill>
              </a:ln>
            </p:spPr>
          </p:pic>
        </p:grpSp>
      </p:grpSp>
      <p:grpSp>
        <p:nvGrpSpPr>
          <p:cNvPr id="18" name="PA-find-map-search-pin-icon-multiColor-280226"/>
          <p:cNvGrpSpPr>
            <a:grpSpLocks noChangeAspect="1"/>
          </p:cNvGrpSpPr>
          <p:nvPr>
            <p:custDataLst>
              <p:tags r:id="rId5"/>
            </p:custDataLst>
          </p:nvPr>
        </p:nvGrpSpPr>
        <p:grpSpPr>
          <a:xfrm>
            <a:off x="3497527" y="4543425"/>
            <a:ext cx="278233" cy="423566"/>
            <a:chOff x="3155" y="1097"/>
            <a:chExt cx="1365" cy="2078"/>
          </a:xfrm>
        </p:grpSpPr>
        <p:sp>
          <p:nvSpPr>
            <p:cNvPr id="19" name="PA-任意多边形 2711"/>
            <p:cNvSpPr/>
            <p:nvPr>
              <p:custDataLst>
                <p:tags r:id="rId6"/>
              </p:custDataLst>
            </p:nvPr>
          </p:nvSpPr>
          <p:spPr bwMode="auto">
            <a:xfrm>
              <a:off x="3155" y="1097"/>
              <a:ext cx="1365" cy="2078"/>
            </a:xfrm>
            <a:custGeom>
              <a:gdLst>
                <a:gd name="T0" fmla="*/ 1810 w 3620"/>
                <a:gd name="T1" fmla="*/ 5520 h 5520"/>
                <a:gd name="T2" fmla="*/ 3620 w 3620"/>
                <a:gd name="T3" fmla="*/ 1781 h 5520"/>
                <a:gd name="T4" fmla="*/ 1810 w 3620"/>
                <a:gd name="T5" fmla="*/ 0 h 5520"/>
                <a:gd name="T6" fmla="*/ 0 w 3620"/>
                <a:gd name="T7" fmla="*/ 1781 h 5520"/>
                <a:gd name="T8" fmla="*/ 1810 w 3620"/>
                <a:gd name="T9" fmla="*/ 5520 h 5520"/>
              </a:gdLst>
              <a:cxnLst>
                <a:cxn ang="0">
                  <a:pos x="T0" y="T1"/>
                </a:cxn>
                <a:cxn ang="0">
                  <a:pos x="T2" y="T3"/>
                </a:cxn>
                <a:cxn ang="0">
                  <a:pos x="T4" y="T5"/>
                </a:cxn>
                <a:cxn ang="0">
                  <a:pos x="T6" y="T7"/>
                </a:cxn>
                <a:cxn ang="0">
                  <a:pos x="T8" y="T9"/>
                </a:cxn>
              </a:cxnLst>
              <a:rect l="0" t="0" r="r" b="b"/>
              <a:pathLst>
                <a:path w="3620" h="5520">
                  <a:moveTo>
                    <a:pt x="1810" y="5520"/>
                  </a:moveTo>
                  <a:cubicBezTo>
                    <a:pt x="1810" y="5520"/>
                    <a:pt x="3620" y="2765"/>
                    <a:pt x="3620" y="1781"/>
                  </a:cubicBezTo>
                  <a:cubicBezTo>
                    <a:pt x="3620" y="798"/>
                    <a:pt x="2810" y="0"/>
                    <a:pt x="1810" y="0"/>
                  </a:cubicBezTo>
                  <a:cubicBezTo>
                    <a:pt x="811" y="0"/>
                    <a:pt x="0" y="798"/>
                    <a:pt x="0" y="1781"/>
                  </a:cubicBezTo>
                  <a:cubicBezTo>
                    <a:pt x="0" y="2765"/>
                    <a:pt x="1810" y="5520"/>
                    <a:pt x="1810" y="5520"/>
                  </a:cubicBezTo>
                </a:path>
              </a:pathLst>
            </a:custGeom>
            <a:solidFill>
              <a:srgbClr val="FD5A62"/>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sp>
          <p:nvSpPr>
            <p:cNvPr id="20" name="PA-椭圆 2713"/>
            <p:cNvSpPr>
              <a:spLocks noChangeArrowheads="1"/>
            </p:cNvSpPr>
            <p:nvPr>
              <p:custDataLst>
                <p:tags r:id="rId7"/>
              </p:custDataLst>
            </p:nvPr>
          </p:nvSpPr>
          <p:spPr bwMode="auto">
            <a:xfrm>
              <a:off x="3351" y="1292"/>
              <a:ext cx="966" cy="948"/>
            </a:xfrm>
            <a:prstGeom prst="ellipse">
              <a:avLst/>
            </a:prstGeom>
            <a:solidFill>
              <a:schemeClr val="bg1"/>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grpSp>
      <p:sp>
        <p:nvSpPr>
          <p:cNvPr id="21" name="PA-圆角矩形 31"/>
          <p:cNvSpPr/>
          <p:nvPr>
            <p:custDataLst>
              <p:tags r:id="rId8"/>
            </p:custDataLst>
          </p:nvPr>
        </p:nvSpPr>
        <p:spPr>
          <a:xfrm>
            <a:off x="4117339" y="4303945"/>
            <a:ext cx="1163370" cy="446382"/>
          </a:xfrm>
          <a:prstGeom prst="roundRect">
            <a:avLst>
              <a:gd name="adj" fmla="val 22765"/>
            </a:avLst>
          </a:prstGeom>
          <a:solidFill>
            <a:srgbClr val="ADF0FB"/>
          </a:solidFill>
          <a:ln w="38100" cap="rnd">
            <a:solidFill>
              <a:srgbClr val="2DCB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zh-CN" altLang="en-US" sz="25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黄河站</a:t>
            </a:r>
            <a:endParaRPr lang="en-US" altLang="zh-CN" sz="2500" spc="120">
              <a:solidFill>
                <a:schemeClr val="tx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22" name="直接连接符 21"/>
          <p:cNvCxnSpPr>
            <a:stCxn id="19" idx="0"/>
            <a:endCxn id="21" idx="1"/>
          </p:cNvCxnSpPr>
          <p:nvPr/>
        </p:nvCxnSpPr>
        <p:spPr>
          <a:xfrm flipV="1">
            <a:off x="3636644" y="4527136"/>
            <a:ext cx="480696" cy="439854"/>
          </a:xfrm>
          <a:prstGeom prst="line">
            <a:avLst/>
          </a:prstGeom>
          <a:ln w="76200" cap="rnd">
            <a:solidFill>
              <a:srgbClr val="2DCBF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decel="10000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to="" calcmode="lin" valueType="num">
                                      <p:cBhvr>
                                        <p:cTn id="7" dur="75" fill="hold">
                                          <p:stCondLst>
                                            <p:cond delay="0"/>
                                          </p:stCondLst>
                                        </p:cTn>
                                        <p:tgtEl>
                                          <p:spTgt spid="18"/>
                                        </p:tgtEl>
                                        <p:attrNameLst>
                                          <p:attrName>ppt_h</p:attrName>
                                        </p:attrNameLst>
                                      </p:cBhvr>
                                      <p:tavLst>
                                        <p:tav tm="0">
                                          <p:val>
                                            <p:fltVal val="0"/>
                                          </p:val>
                                        </p:tav>
                                        <p:tav tm="100000">
                                          <p:val>
                                            <p:strVal val="#ppt_h+#ppt_h/3"/>
                                          </p:val>
                                        </p:tav>
                                      </p:tavLst>
                                    </p:anim>
                                    <p:anim to="" calcmode="lin" valueType="num">
                                      <p:cBhvr>
                                        <p:cTn id="8" dur="75" fill="hold">
                                          <p:stCondLst>
                                            <p:cond delay="0"/>
                                          </p:stCondLst>
                                        </p:cTn>
                                        <p:tgtEl>
                                          <p:spTgt spid="18"/>
                                        </p:tgtEl>
                                        <p:attrNameLst>
                                          <p:attrName>ppt_w</p:attrName>
                                        </p:attrNameLst>
                                      </p:cBhvr>
                                      <p:tavLst>
                                        <p:tav tm="0">
                                          <p:val>
                                            <p:fltVal val="0"/>
                                          </p:val>
                                        </p:tav>
                                        <p:tav tm="100000">
                                          <p:val>
                                            <p:strVal val="#ppt_w-#ppt_w/6"/>
                                          </p:val>
                                        </p:tav>
                                      </p:tavLst>
                                    </p:anim>
                                    <p:anim to="" calcmode="lin" valueType="num">
                                      <p:cBhvr>
                                        <p:cTn id="9" dur="75" fill="hold">
                                          <p:stCondLst>
                                            <p:cond delay="0"/>
                                          </p:stCondLst>
                                        </p:cTn>
                                        <p:tgtEl>
                                          <p:spTgt spid="18"/>
                                        </p:tgtEl>
                                        <p:attrNameLst>
                                          <p:attrName>ppt_y</p:attrName>
                                        </p:attrNameLst>
                                      </p:cBhvr>
                                      <p:tavLst>
                                        <p:tav tm="0">
                                          <p:val>
                                            <p:strVal val="#ppt_y-#ppt_h/2"/>
                                          </p:val>
                                        </p:tav>
                                        <p:tav tm="100000">
                                          <p:val>
                                            <p:strVal val="#ppt_y+#ppt_h/4"/>
                                          </p:val>
                                        </p:tav>
                                      </p:tavLst>
                                    </p:anim>
                                    <p:anim to="" calcmode="lin" valueType="num">
                                      <p:cBhvr>
                                        <p:cTn id="10" dur="100" fill="hold">
                                          <p:stCondLst>
                                            <p:cond delay="75"/>
                                          </p:stCondLst>
                                        </p:cTn>
                                        <p:tgtEl>
                                          <p:spTgt spid="18"/>
                                        </p:tgtEl>
                                        <p:attrNameLst>
                                          <p:attrName>ppt_h</p:attrName>
                                        </p:attrNameLst>
                                      </p:cBhvr>
                                      <p:tavLst>
                                        <p:tav tm="0">
                                          <p:val>
                                            <p:strVal val="#ppt_h+#ppt_h/3"/>
                                          </p:val>
                                        </p:tav>
                                        <p:tav tm="100000">
                                          <p:val>
                                            <p:strVal val="#ppt_h-#ppt_h/4"/>
                                          </p:val>
                                        </p:tav>
                                      </p:tavLst>
                                    </p:anim>
                                    <p:anim to="" calcmode="lin" valueType="num">
                                      <p:cBhvr>
                                        <p:cTn id="11" dur="100" fill="hold">
                                          <p:stCondLst>
                                            <p:cond delay="75"/>
                                          </p:stCondLst>
                                        </p:cTn>
                                        <p:tgtEl>
                                          <p:spTgt spid="18"/>
                                        </p:tgtEl>
                                        <p:attrNameLst>
                                          <p:attrName>ppt_w</p:attrName>
                                        </p:attrNameLst>
                                      </p:cBhvr>
                                      <p:tavLst>
                                        <p:tav tm="0">
                                          <p:val>
                                            <p:strVal val="#ppt_w+#ppt_w/6"/>
                                          </p:val>
                                        </p:tav>
                                        <p:tav tm="100000">
                                          <p:val>
                                            <p:strVal val="#ppt_w+#ppt_h/4"/>
                                          </p:val>
                                        </p:tav>
                                      </p:tavLst>
                                    </p:anim>
                                    <p:anim to="" calcmode="lin" valueType="num">
                                      <p:cBhvr>
                                        <p:cTn id="12" dur="100" fill="hold">
                                          <p:stCondLst>
                                            <p:cond delay="75"/>
                                          </p:stCondLst>
                                        </p:cTn>
                                        <p:tgtEl>
                                          <p:spTgt spid="18"/>
                                        </p:tgtEl>
                                        <p:attrNameLst>
                                          <p:attrName>ppt_y</p:attrName>
                                        </p:attrNameLst>
                                      </p:cBhvr>
                                      <p:tavLst>
                                        <p:tav tm="0">
                                          <p:val>
                                            <p:strVal val="ppt_y"/>
                                          </p:val>
                                        </p:tav>
                                        <p:tav tm="100000">
                                          <p:val>
                                            <p:strVal val="#ppt_y-#ppt_h/3"/>
                                          </p:val>
                                        </p:tav>
                                      </p:tavLst>
                                    </p:anim>
                                    <p:anim to="" calcmode="lin" valueType="num">
                                      <p:cBhvr>
                                        <p:cTn id="13" dur="125" fill="hold">
                                          <p:stCondLst>
                                            <p:cond delay="175"/>
                                          </p:stCondLst>
                                        </p:cTn>
                                        <p:tgtEl>
                                          <p:spTgt spid="18"/>
                                        </p:tgtEl>
                                        <p:attrNameLst>
                                          <p:attrName>ppt_h</p:attrName>
                                        </p:attrNameLst>
                                      </p:cBhvr>
                                      <p:tavLst>
                                        <p:tav tm="0">
                                          <p:val>
                                            <p:strVal val="ppt_h"/>
                                          </p:val>
                                        </p:tav>
                                        <p:tav tm="100000">
                                          <p:val>
                                            <p:strVal val="#ppt_h"/>
                                          </p:val>
                                        </p:tav>
                                      </p:tavLst>
                                    </p:anim>
                                    <p:anim to="" calcmode="lin" valueType="num">
                                      <p:cBhvr>
                                        <p:cTn id="14" dur="125" fill="hold">
                                          <p:stCondLst>
                                            <p:cond delay="175"/>
                                          </p:stCondLst>
                                        </p:cTn>
                                        <p:tgtEl>
                                          <p:spTgt spid="18"/>
                                        </p:tgtEl>
                                        <p:attrNameLst>
                                          <p:attrName>ppt_w</p:attrName>
                                        </p:attrNameLst>
                                      </p:cBhvr>
                                      <p:tavLst>
                                        <p:tav tm="0">
                                          <p:val>
                                            <p:strVal val="ppt_w"/>
                                          </p:val>
                                        </p:tav>
                                        <p:tav tm="100000">
                                          <p:val>
                                            <p:strVal val="#ppt_w"/>
                                          </p:val>
                                        </p:tav>
                                      </p:tavLst>
                                    </p:anim>
                                    <p:anim to="" calcmode="lin" valueType="num">
                                      <p:cBhvr>
                                        <p:cTn id="15" dur="125" fill="hold">
                                          <p:stCondLst>
                                            <p:cond delay="175"/>
                                          </p:stCondLst>
                                        </p:cTn>
                                        <p:tgtEl>
                                          <p:spTgt spid="18"/>
                                        </p:tgtEl>
                                        <p:attrNameLst>
                                          <p:attrName>ppt_y</p:attrName>
                                        </p:attrNameLst>
                                      </p:cBhvr>
                                      <p:tavLst>
                                        <p:tav tm="0">
                                          <p:val>
                                            <p:strVal val="ppt_y"/>
                                          </p:val>
                                        </p:tav>
                                        <p:tav tm="100000">
                                          <p:val>
                                            <p:strVal val="#ppt_y"/>
                                          </p:val>
                                        </p:tav>
                                      </p:tavLst>
                                    </p:anim>
                                  </p:childTnLst>
                                </p:cTn>
                              </p:par>
                              <p:par>
                                <p:cTn id="16" presetID="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to="" calcmode="lin" valueType="num">
                                      <p:cBhvr>
                                        <p:cTn id="18" dur="300" fill="hold">
                                          <p:stCondLst>
                                            <p:cond delay="0"/>
                                          </p:stCondLst>
                                        </p:cTn>
                                        <p:tgtEl>
                                          <p:spTgt spid="21"/>
                                        </p:tgtEl>
                                        <p:attrNameLst>
                                          <p:attrName>ppt_x</p:attrName>
                                        </p:attrNameLst>
                                      </p:cBhvr>
                                      <p:tavLst>
                                        <p:tav tm="0" fmla="#ppt_x-#ppt_h/6*sin(2*pi*$)*(1-$)*8/9">
                                          <p:val>
                                            <p:fltVal val="0"/>
                                          </p:val>
                                        </p:tav>
                                        <p:tav tm="100000">
                                          <p:val>
                                            <p:fltVal val="1"/>
                                          </p:val>
                                        </p:tav>
                                      </p:tavLst>
                                    </p:anim>
                                    <p:anim to="" calcmode="lin" valueType="num">
                                      <p:cBhvr>
                                        <p:cTn id="19" dur="300" fill="hold">
                                          <p:stCondLst>
                                            <p:cond delay="0"/>
                                          </p:stCondLst>
                                        </p:cTn>
                                        <p:tgtEl>
                                          <p:spTgt spid="21"/>
                                        </p:tgtEl>
                                        <p:attrNameLst>
                                          <p:attrName>ppt_w</p:attrName>
                                        </p:attrNameLst>
                                      </p:cBhvr>
                                      <p:tavLst>
                                        <p:tav tm="0" fmla="#ppt_w-#ppt_w/4*sin(2*pi*$)*(1-$)">
                                          <p:val>
                                            <p:fltVal val="0"/>
                                          </p:val>
                                        </p:tav>
                                        <p:tav tm="100000">
                                          <p:val>
                                            <p:fltVal val="1"/>
                                          </p:val>
                                        </p:tav>
                                      </p:tavLst>
                                    </p:anim>
                                  </p:childTnLst>
                                </p:cTn>
                              </p:par>
                              <p:par>
                                <p:cTn id="20" presetID="22" presetClass="entr" presetSubtype="8"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2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6541310" y="1189549"/>
            <a:ext cx="4562856" cy="3111962"/>
            <a:chOff x="13167361" y="3618819"/>
            <a:chExt cx="9125712" cy="6223923"/>
          </a:xfrm>
        </p:grpSpPr>
        <p:sp>
          <p:nvSpPr>
            <p:cNvPr id="22" name="矩形 21"/>
            <p:cNvSpPr/>
            <p:nvPr/>
          </p:nvSpPr>
          <p:spPr>
            <a:xfrm>
              <a:off x="13167361" y="3618819"/>
              <a:ext cx="9125712" cy="6223923"/>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85304" y="3834477"/>
              <a:ext cx="8689825" cy="5792607"/>
            </a:xfrm>
            <a:prstGeom prst="rect">
              <a:avLst/>
            </a:prstGeom>
            <a:ln w="12700">
              <a:solidFill>
                <a:schemeClr val="tx1"/>
              </a:solidFill>
            </a:ln>
          </p:spPr>
        </p:pic>
      </p:grpSp>
      <p:grpSp>
        <p:nvGrpSpPr>
          <p:cNvPr id="3" name="组合 2"/>
          <p:cNvGrpSpPr/>
          <p:nvPr/>
        </p:nvGrpSpPr>
        <p:grpSpPr>
          <a:xfrm>
            <a:off x="1067391" y="1189549"/>
            <a:ext cx="4553712" cy="3111962"/>
            <a:chOff x="2066544" y="3605877"/>
            <a:chExt cx="9107424" cy="6223923"/>
          </a:xfrm>
        </p:grpSpPr>
        <p:sp>
          <p:nvSpPr>
            <p:cNvPr id="21" name="矩形 20"/>
            <p:cNvSpPr/>
            <p:nvPr/>
          </p:nvSpPr>
          <p:spPr>
            <a:xfrm>
              <a:off x="2066544" y="3605877"/>
              <a:ext cx="9107424" cy="6223923"/>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5126" y="3821535"/>
              <a:ext cx="8690260" cy="5792607"/>
            </a:xfrm>
            <a:prstGeom prst="rect">
              <a:avLst/>
            </a:prstGeom>
            <a:ln w="12700">
              <a:solidFill>
                <a:schemeClr val="tx1"/>
              </a:solidFill>
            </a:ln>
          </p:spPr>
        </p:pic>
      </p:grpSp>
      <p:sp>
        <p:nvSpPr>
          <p:cNvPr id="19" name="矩形 29"/>
          <p:cNvSpPr>
            <a:spLocks noChangeArrowheads="1"/>
          </p:cNvSpPr>
          <p:nvPr/>
        </p:nvSpPr>
        <p:spPr bwMode="auto">
          <a:xfrm>
            <a:off x="1300741" y="497232"/>
            <a:ext cx="938103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3000" spc="120">
                <a:solidFill>
                  <a:schemeClr val="tx1">
                    <a:lumMod val="95000"/>
                    <a:lumOff val="5000"/>
                  </a:schemeClr>
                </a:solidFill>
                <a:latin typeface="阿里巴巴普惠体 B" panose="00020600040101010101" charset="-122"/>
                <a:ea typeface="阿里巴巴普惠体 B" panose="00020600040101010101" charset="-122"/>
                <a:cs typeface="阿里巴巴普惠体 B" panose="00020600040101010101" charset="-122"/>
              </a:rPr>
              <a:t>中国</a:t>
            </a:r>
            <a:r>
              <a:rPr lang="en-US" altLang="zh-CN" sz="3000" spc="120">
                <a:solidFill>
                  <a:schemeClr val="tx1">
                    <a:lumMod val="95000"/>
                    <a:lumOff val="5000"/>
                  </a:schemeClr>
                </a:solidFill>
                <a:latin typeface="阿里巴巴普惠体 B" panose="00020600040101010101" charset="-122"/>
                <a:ea typeface="阿里巴巴普惠体 B" panose="00020600040101010101" charset="-122"/>
                <a:cs typeface="阿里巴巴普惠体 B" panose="00020600040101010101" charset="-122"/>
              </a:rPr>
              <a:t>2019</a:t>
            </a:r>
            <a:r>
              <a:rPr lang="zh-CN" altLang="en-US" sz="3000" spc="120">
                <a:solidFill>
                  <a:schemeClr val="tx1">
                    <a:lumMod val="95000"/>
                    <a:lumOff val="5000"/>
                  </a:schemeClr>
                </a:solidFill>
                <a:latin typeface="阿里巴巴普惠体 B" panose="00020600040101010101" charset="-122"/>
                <a:ea typeface="阿里巴巴普惠体 B" panose="00020600040101010101" charset="-122"/>
                <a:cs typeface="阿里巴巴普惠体 B" panose="00020600040101010101" charset="-122"/>
              </a:rPr>
              <a:t>年南极科学考察首次实行“双龙探极”</a:t>
            </a:r>
            <a:endParaRPr lang="en-US" altLang="zh-CN" sz="3000" spc="120">
              <a:solidFill>
                <a:schemeClr val="tx1">
                  <a:lumMod val="95000"/>
                  <a:lumOff val="5000"/>
                </a:schemeClr>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2" name="组合 1"/>
          <p:cNvGrpSpPr/>
          <p:nvPr/>
        </p:nvGrpSpPr>
        <p:grpSpPr>
          <a:xfrm>
            <a:off x="1103966" y="4423800"/>
            <a:ext cx="6693833" cy="1091565"/>
            <a:chOff x="2206982" y="8847600"/>
            <a:chExt cx="11262596" cy="2183130"/>
          </a:xfrm>
        </p:grpSpPr>
        <p:sp>
          <p:nvSpPr>
            <p:cNvPr id="13" name="矩形 12"/>
            <p:cNvSpPr>
              <a:spLocks noChangeArrowheads="1"/>
            </p:cNvSpPr>
            <p:nvPr/>
          </p:nvSpPr>
          <p:spPr bwMode="auto">
            <a:xfrm>
              <a:off x="3134358" y="8847600"/>
              <a:ext cx="10335220" cy="218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每年的南极科学考察都在什么时间？</a:t>
              </a:r>
            </a:p>
          </p:txBody>
        </p:sp>
        <p:grpSp>
          <p:nvGrpSpPr>
            <p:cNvPr id="14" name="组合 13"/>
            <p:cNvGrpSpPr/>
            <p:nvPr/>
          </p:nvGrpSpPr>
          <p:grpSpPr>
            <a:xfrm>
              <a:off x="2206982" y="9080904"/>
              <a:ext cx="703411" cy="705098"/>
              <a:chOff x="10525836" y="2418421"/>
              <a:chExt cx="1504027" cy="1405742"/>
            </a:xfrm>
          </p:grpSpPr>
          <p:sp>
            <p:nvSpPr>
              <p:cNvPr id="15" name="矩形: 圆角 5"/>
              <p:cNvSpPr/>
              <p:nvPr/>
            </p:nvSpPr>
            <p:spPr>
              <a:xfrm>
                <a:off x="10525836" y="2418421"/>
                <a:ext cx="1501184" cy="1405740"/>
              </a:xfrm>
              <a:prstGeom prst="roundRect">
                <a:avLst>
                  <a:gd name="adj" fmla="val 27832"/>
                </a:avLst>
              </a:prstGeom>
              <a:solidFill>
                <a:srgbClr val="138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en-US" altLang="zh-CN"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endParaRPr lang="zh-CN" altLang="en-US"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矩形: 圆角 3"/>
              <p:cNvSpPr/>
              <p:nvPr/>
            </p:nvSpPr>
            <p:spPr>
              <a:xfrm>
                <a:off x="10525836" y="2418422"/>
                <a:ext cx="1504027" cy="1405741"/>
              </a:xfrm>
              <a:custGeom>
                <a:gdLst>
                  <a:gd name="connsiteX0" fmla="*/ 0 w 1504027"/>
                  <a:gd name="connsiteY0" fmla="*/ 693268 h 1405741"/>
                  <a:gd name="connsiteX1" fmla="*/ 2842 w 1504027"/>
                  <a:gd name="connsiteY1" fmla="*/ 372845 h 1405741"/>
                  <a:gd name="connsiteX2" fmla="*/ 375687 w 1504027"/>
                  <a:gd name="connsiteY2" fmla="*/ 0 h 1405741"/>
                  <a:gd name="connsiteX3" fmla="*/ 1131182 w 1504027"/>
                  <a:gd name="connsiteY3" fmla="*/ 0 h 1405741"/>
                  <a:gd name="connsiteX4" fmla="*/ 1504027 w 1504027"/>
                  <a:gd name="connsiteY4" fmla="*/ 372845 h 1405741"/>
                  <a:gd name="connsiteX5" fmla="*/ 1504027 w 1504027"/>
                  <a:gd name="connsiteY5" fmla="*/ 1032896 h 1405741"/>
                  <a:gd name="connsiteX6" fmla="*/ 1131182 w 1504027"/>
                  <a:gd name="connsiteY6" fmla="*/ 1405741 h 1405741"/>
                  <a:gd name="connsiteX7" fmla="*/ 375687 w 1504027"/>
                  <a:gd name="connsiteY7" fmla="*/ 1405741 h 1405741"/>
                  <a:gd name="connsiteX8" fmla="*/ 2842 w 1504027"/>
                  <a:gd name="connsiteY8" fmla="*/ 1032896 h 1405741"/>
                  <a:gd name="connsiteX9" fmla="*/ 91440 w 1504027"/>
                  <a:gd name="connsiteY9" fmla="*/ 784708 h 1405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027" h="1405741">
                    <a:moveTo>
                      <a:pt x="0" y="693268"/>
                    </a:moveTo>
                    <a:cubicBezTo>
                      <a:pt x="947" y="586460"/>
                      <a:pt x="1895" y="479653"/>
                      <a:pt x="2842" y="372845"/>
                    </a:cubicBezTo>
                    <a:cubicBezTo>
                      <a:pt x="2842" y="166928"/>
                      <a:pt x="169770" y="0"/>
                      <a:pt x="375687" y="0"/>
                    </a:cubicBezTo>
                    <a:lnTo>
                      <a:pt x="1131182" y="0"/>
                    </a:lnTo>
                    <a:cubicBezTo>
                      <a:pt x="1337099" y="0"/>
                      <a:pt x="1504027" y="166928"/>
                      <a:pt x="1504027" y="372845"/>
                    </a:cubicBezTo>
                    <a:lnTo>
                      <a:pt x="1504027" y="1032896"/>
                    </a:lnTo>
                    <a:cubicBezTo>
                      <a:pt x="1504027" y="1238813"/>
                      <a:pt x="1337099" y="1405741"/>
                      <a:pt x="1131182" y="1405741"/>
                    </a:cubicBezTo>
                    <a:lnTo>
                      <a:pt x="375687" y="1405741"/>
                    </a:lnTo>
                    <a:cubicBezTo>
                      <a:pt x="169770" y="1405741"/>
                      <a:pt x="2842" y="1238813"/>
                      <a:pt x="2842" y="103289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24" name="任意多边形: 形状 25"/>
              <p:cNvSpPr/>
              <p:nvPr/>
            </p:nvSpPr>
            <p:spPr>
              <a:xfrm>
                <a:off x="10833161" y="2420131"/>
                <a:ext cx="1193860" cy="1404030"/>
              </a:xfrm>
              <a:custGeom>
                <a:gdLst>
                  <a:gd name="connsiteX0" fmla="*/ 819576 w 1193860"/>
                  <a:gd name="connsiteY0" fmla="*/ 0 h 1404030"/>
                  <a:gd name="connsiteX1" fmla="*/ 881464 w 1193860"/>
                  <a:gd name="connsiteY1" fmla="*/ 6239 h 1404030"/>
                  <a:gd name="connsiteX2" fmla="*/ 1193860 w 1193860"/>
                  <a:gd name="connsiteY2" fmla="*/ 389536 h 1404030"/>
                  <a:gd name="connsiteX3" fmla="*/ 1193860 w 1193860"/>
                  <a:gd name="connsiteY3" fmla="*/ 1012784 h 1404030"/>
                  <a:gd name="connsiteX4" fmla="*/ 802614 w 1193860"/>
                  <a:gd name="connsiteY4" fmla="*/ 1404030 h 1404030"/>
                  <a:gd name="connsiteX5" fmla="*/ 83921 w 1193860"/>
                  <a:gd name="connsiteY5" fmla="*/ 1404030 h 1404030"/>
                  <a:gd name="connsiteX6" fmla="*/ 5071 w 1193860"/>
                  <a:gd name="connsiteY6" fmla="*/ 1396081 h 1404030"/>
                  <a:gd name="connsiteX7" fmla="*/ 0 w 1193860"/>
                  <a:gd name="connsiteY7" fmla="*/ 1394507 h 1404030"/>
                  <a:gd name="connsiteX8" fmla="*/ 751505 w 1193860"/>
                  <a:gd name="connsiteY8" fmla="*/ 1394507 h 1404030"/>
                  <a:gd name="connsiteX9" fmla="*/ 985800 w 1193860"/>
                  <a:gd name="connsiteY9" fmla="*/ 1160212 h 1404030"/>
                  <a:gd name="connsiteX10" fmla="*/ 985800 w 1193860"/>
                  <a:gd name="connsiteY10" fmla="*/ 223062 h 1404030"/>
                  <a:gd name="connsiteX11" fmla="*/ 842703 w 1193860"/>
                  <a:gd name="connsiteY11" fmla="*/ 7179 h 14040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3860" h="1404030">
                    <a:moveTo>
                      <a:pt x="819576" y="0"/>
                    </a:moveTo>
                    <a:lnTo>
                      <a:pt x="881464" y="6239"/>
                    </a:lnTo>
                    <a:cubicBezTo>
                      <a:pt x="1059748" y="42721"/>
                      <a:pt x="1193860" y="200467"/>
                      <a:pt x="1193860" y="389536"/>
                    </a:cubicBezTo>
                    <a:lnTo>
                      <a:pt x="1193860" y="1012784"/>
                    </a:lnTo>
                    <a:cubicBezTo>
                      <a:pt x="1193860" y="1228863"/>
                      <a:pt x="1018693" y="1404030"/>
                      <a:pt x="802614" y="1404030"/>
                    </a:cubicBezTo>
                    <a:lnTo>
                      <a:pt x="83921" y="1404030"/>
                    </a:lnTo>
                    <a:cubicBezTo>
                      <a:pt x="56911" y="1404030"/>
                      <a:pt x="30541" y="1401293"/>
                      <a:pt x="5071" y="1396081"/>
                    </a:cubicBezTo>
                    <a:lnTo>
                      <a:pt x="0" y="1394507"/>
                    </a:lnTo>
                    <a:lnTo>
                      <a:pt x="751505" y="1394507"/>
                    </a:lnTo>
                    <a:cubicBezTo>
                      <a:pt x="880903" y="1394507"/>
                      <a:pt x="985800" y="1289610"/>
                      <a:pt x="985800" y="1160212"/>
                    </a:cubicBezTo>
                    <a:lnTo>
                      <a:pt x="985800" y="223062"/>
                    </a:lnTo>
                    <a:cubicBezTo>
                      <a:pt x="985800" y="126014"/>
                      <a:pt x="926795" y="42747"/>
                      <a:pt x="842703" y="7179"/>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grpSp>
        <p:nvGrpSpPr>
          <p:cNvPr id="4" name="组合 3"/>
          <p:cNvGrpSpPr/>
          <p:nvPr/>
        </p:nvGrpSpPr>
        <p:grpSpPr>
          <a:xfrm>
            <a:off x="1103967" y="4893406"/>
            <a:ext cx="9210941" cy="591185"/>
            <a:chOff x="2206982" y="9786812"/>
            <a:chExt cx="18421882" cy="1182370"/>
          </a:xfrm>
        </p:grpSpPr>
        <p:grpSp>
          <p:nvGrpSpPr>
            <p:cNvPr id="27" name="组合 26"/>
            <p:cNvGrpSpPr/>
            <p:nvPr/>
          </p:nvGrpSpPr>
          <p:grpSpPr>
            <a:xfrm>
              <a:off x="2206982" y="10039606"/>
              <a:ext cx="702081" cy="703764"/>
              <a:chOff x="10525836" y="2418421"/>
              <a:chExt cx="1504027" cy="1405742"/>
            </a:xfrm>
          </p:grpSpPr>
          <p:sp>
            <p:nvSpPr>
              <p:cNvPr id="28" name="矩形: 圆角 43"/>
              <p:cNvSpPr/>
              <p:nvPr/>
            </p:nvSpPr>
            <p:spPr>
              <a:xfrm>
                <a:off x="10525836" y="2418421"/>
                <a:ext cx="1501185" cy="1405740"/>
              </a:xfrm>
              <a:prstGeom prst="roundRect">
                <a:avLst>
                  <a:gd name="adj" fmla="val 27832"/>
                </a:avLst>
              </a:prstGeom>
              <a:solidFill>
                <a:srgbClr val="138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en-US" altLang="zh-CN"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endParaRPr lang="zh-CN" altLang="en-US"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9" name="矩形: 圆角 3"/>
              <p:cNvSpPr/>
              <p:nvPr/>
            </p:nvSpPr>
            <p:spPr>
              <a:xfrm>
                <a:off x="10525836" y="2418422"/>
                <a:ext cx="1504027" cy="1405741"/>
              </a:xfrm>
              <a:custGeom>
                <a:gdLst>
                  <a:gd name="connsiteX0" fmla="*/ 0 w 1504027"/>
                  <a:gd name="connsiteY0" fmla="*/ 693268 h 1405741"/>
                  <a:gd name="connsiteX1" fmla="*/ 2842 w 1504027"/>
                  <a:gd name="connsiteY1" fmla="*/ 372845 h 1405741"/>
                  <a:gd name="connsiteX2" fmla="*/ 375687 w 1504027"/>
                  <a:gd name="connsiteY2" fmla="*/ 0 h 1405741"/>
                  <a:gd name="connsiteX3" fmla="*/ 1131182 w 1504027"/>
                  <a:gd name="connsiteY3" fmla="*/ 0 h 1405741"/>
                  <a:gd name="connsiteX4" fmla="*/ 1504027 w 1504027"/>
                  <a:gd name="connsiteY4" fmla="*/ 372845 h 1405741"/>
                  <a:gd name="connsiteX5" fmla="*/ 1504027 w 1504027"/>
                  <a:gd name="connsiteY5" fmla="*/ 1032896 h 1405741"/>
                  <a:gd name="connsiteX6" fmla="*/ 1131182 w 1504027"/>
                  <a:gd name="connsiteY6" fmla="*/ 1405741 h 1405741"/>
                  <a:gd name="connsiteX7" fmla="*/ 375687 w 1504027"/>
                  <a:gd name="connsiteY7" fmla="*/ 1405741 h 1405741"/>
                  <a:gd name="connsiteX8" fmla="*/ 2842 w 1504027"/>
                  <a:gd name="connsiteY8" fmla="*/ 1032896 h 1405741"/>
                  <a:gd name="connsiteX9" fmla="*/ 91440 w 1504027"/>
                  <a:gd name="connsiteY9" fmla="*/ 784708 h 1405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027" h="1405741">
                    <a:moveTo>
                      <a:pt x="0" y="693268"/>
                    </a:moveTo>
                    <a:cubicBezTo>
                      <a:pt x="947" y="586460"/>
                      <a:pt x="1895" y="479653"/>
                      <a:pt x="2842" y="372845"/>
                    </a:cubicBezTo>
                    <a:cubicBezTo>
                      <a:pt x="2842" y="166928"/>
                      <a:pt x="169770" y="0"/>
                      <a:pt x="375687" y="0"/>
                    </a:cubicBezTo>
                    <a:lnTo>
                      <a:pt x="1131182" y="0"/>
                    </a:lnTo>
                    <a:cubicBezTo>
                      <a:pt x="1337099" y="0"/>
                      <a:pt x="1504027" y="166928"/>
                      <a:pt x="1504027" y="372845"/>
                    </a:cubicBezTo>
                    <a:lnTo>
                      <a:pt x="1504027" y="1032896"/>
                    </a:lnTo>
                    <a:cubicBezTo>
                      <a:pt x="1504027" y="1238813"/>
                      <a:pt x="1337099" y="1405741"/>
                      <a:pt x="1131182" y="1405741"/>
                    </a:cubicBezTo>
                    <a:lnTo>
                      <a:pt x="375687" y="1405741"/>
                    </a:lnTo>
                    <a:cubicBezTo>
                      <a:pt x="169770" y="1405741"/>
                      <a:pt x="2842" y="1238813"/>
                      <a:pt x="2842" y="103289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30" name="任意多边形: 形状 45"/>
              <p:cNvSpPr/>
              <p:nvPr/>
            </p:nvSpPr>
            <p:spPr>
              <a:xfrm>
                <a:off x="10833161" y="2420131"/>
                <a:ext cx="1193860" cy="1404030"/>
              </a:xfrm>
              <a:custGeom>
                <a:gdLst>
                  <a:gd name="connsiteX0" fmla="*/ 819576 w 1193860"/>
                  <a:gd name="connsiteY0" fmla="*/ 0 h 1404030"/>
                  <a:gd name="connsiteX1" fmla="*/ 881464 w 1193860"/>
                  <a:gd name="connsiteY1" fmla="*/ 6239 h 1404030"/>
                  <a:gd name="connsiteX2" fmla="*/ 1193860 w 1193860"/>
                  <a:gd name="connsiteY2" fmla="*/ 389536 h 1404030"/>
                  <a:gd name="connsiteX3" fmla="*/ 1193860 w 1193860"/>
                  <a:gd name="connsiteY3" fmla="*/ 1012784 h 1404030"/>
                  <a:gd name="connsiteX4" fmla="*/ 802614 w 1193860"/>
                  <a:gd name="connsiteY4" fmla="*/ 1404030 h 1404030"/>
                  <a:gd name="connsiteX5" fmla="*/ 83921 w 1193860"/>
                  <a:gd name="connsiteY5" fmla="*/ 1404030 h 1404030"/>
                  <a:gd name="connsiteX6" fmla="*/ 5071 w 1193860"/>
                  <a:gd name="connsiteY6" fmla="*/ 1396081 h 1404030"/>
                  <a:gd name="connsiteX7" fmla="*/ 0 w 1193860"/>
                  <a:gd name="connsiteY7" fmla="*/ 1394507 h 1404030"/>
                  <a:gd name="connsiteX8" fmla="*/ 751505 w 1193860"/>
                  <a:gd name="connsiteY8" fmla="*/ 1394507 h 1404030"/>
                  <a:gd name="connsiteX9" fmla="*/ 985800 w 1193860"/>
                  <a:gd name="connsiteY9" fmla="*/ 1160212 h 1404030"/>
                  <a:gd name="connsiteX10" fmla="*/ 985800 w 1193860"/>
                  <a:gd name="connsiteY10" fmla="*/ 223062 h 1404030"/>
                  <a:gd name="connsiteX11" fmla="*/ 842703 w 1193860"/>
                  <a:gd name="connsiteY11" fmla="*/ 7179 h 14040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3860" h="1404030">
                    <a:moveTo>
                      <a:pt x="819576" y="0"/>
                    </a:moveTo>
                    <a:lnTo>
                      <a:pt x="881464" y="6239"/>
                    </a:lnTo>
                    <a:cubicBezTo>
                      <a:pt x="1059748" y="42721"/>
                      <a:pt x="1193860" y="200467"/>
                      <a:pt x="1193860" y="389536"/>
                    </a:cubicBezTo>
                    <a:lnTo>
                      <a:pt x="1193860" y="1012784"/>
                    </a:lnTo>
                    <a:cubicBezTo>
                      <a:pt x="1193860" y="1228863"/>
                      <a:pt x="1018693" y="1404030"/>
                      <a:pt x="802614" y="1404030"/>
                    </a:cubicBezTo>
                    <a:lnTo>
                      <a:pt x="83921" y="1404030"/>
                    </a:lnTo>
                    <a:cubicBezTo>
                      <a:pt x="56911" y="1404030"/>
                      <a:pt x="30541" y="1401293"/>
                      <a:pt x="5071" y="1396081"/>
                    </a:cubicBezTo>
                    <a:lnTo>
                      <a:pt x="0" y="1394507"/>
                    </a:lnTo>
                    <a:lnTo>
                      <a:pt x="751505" y="1394507"/>
                    </a:lnTo>
                    <a:cubicBezTo>
                      <a:pt x="880903" y="1394507"/>
                      <a:pt x="985800" y="1289610"/>
                      <a:pt x="985800" y="1160212"/>
                    </a:cubicBezTo>
                    <a:lnTo>
                      <a:pt x="985800" y="223062"/>
                    </a:lnTo>
                    <a:cubicBezTo>
                      <a:pt x="985800" y="126014"/>
                      <a:pt x="926795" y="42747"/>
                      <a:pt x="842703" y="7179"/>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sp>
          <p:nvSpPr>
            <p:cNvPr id="31" name="矩形 30"/>
            <p:cNvSpPr>
              <a:spLocks noChangeArrowheads="1"/>
            </p:cNvSpPr>
            <p:nvPr/>
          </p:nvSpPr>
          <p:spPr bwMode="auto">
            <a:xfrm>
              <a:off x="3134358" y="9786812"/>
              <a:ext cx="17494506"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为什么每年都会去南极考察？这里有哪些科考价值？</a:t>
              </a:r>
            </a:p>
          </p:txBody>
        </p:sp>
      </p:grpSp>
      <p:grpSp>
        <p:nvGrpSpPr>
          <p:cNvPr id="7" name="组合 6"/>
          <p:cNvGrpSpPr/>
          <p:nvPr/>
        </p:nvGrpSpPr>
        <p:grpSpPr>
          <a:xfrm>
            <a:off x="1103967" y="5867372"/>
            <a:ext cx="7766189" cy="591185"/>
            <a:chOff x="2206982" y="11734743"/>
            <a:chExt cx="15532378" cy="1182370"/>
          </a:xfrm>
        </p:grpSpPr>
        <p:grpSp>
          <p:nvGrpSpPr>
            <p:cNvPr id="32" name="组合 31"/>
            <p:cNvGrpSpPr/>
            <p:nvPr/>
          </p:nvGrpSpPr>
          <p:grpSpPr>
            <a:xfrm>
              <a:off x="2206982" y="11954341"/>
              <a:ext cx="702081" cy="703764"/>
              <a:chOff x="10525836" y="2418421"/>
              <a:chExt cx="1504027" cy="1405742"/>
            </a:xfrm>
          </p:grpSpPr>
          <p:sp>
            <p:nvSpPr>
              <p:cNvPr id="33" name="矩形: 圆角 43"/>
              <p:cNvSpPr/>
              <p:nvPr/>
            </p:nvSpPr>
            <p:spPr>
              <a:xfrm>
                <a:off x="10525836" y="2418421"/>
                <a:ext cx="1501185" cy="1405740"/>
              </a:xfrm>
              <a:prstGeom prst="roundRect">
                <a:avLst>
                  <a:gd name="adj" fmla="val 27832"/>
                </a:avLst>
              </a:prstGeom>
              <a:solidFill>
                <a:srgbClr val="138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en-US" altLang="zh-CN" sz="300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4</a:t>
                </a:r>
                <a:endParaRPr lang="zh-CN" altLang="en-US"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矩形: 圆角 3"/>
              <p:cNvSpPr/>
              <p:nvPr/>
            </p:nvSpPr>
            <p:spPr>
              <a:xfrm>
                <a:off x="10525836" y="2418422"/>
                <a:ext cx="1504027" cy="1405741"/>
              </a:xfrm>
              <a:custGeom>
                <a:gdLst>
                  <a:gd name="connsiteX0" fmla="*/ 0 w 1504027"/>
                  <a:gd name="connsiteY0" fmla="*/ 693268 h 1405741"/>
                  <a:gd name="connsiteX1" fmla="*/ 2842 w 1504027"/>
                  <a:gd name="connsiteY1" fmla="*/ 372845 h 1405741"/>
                  <a:gd name="connsiteX2" fmla="*/ 375687 w 1504027"/>
                  <a:gd name="connsiteY2" fmla="*/ 0 h 1405741"/>
                  <a:gd name="connsiteX3" fmla="*/ 1131182 w 1504027"/>
                  <a:gd name="connsiteY3" fmla="*/ 0 h 1405741"/>
                  <a:gd name="connsiteX4" fmla="*/ 1504027 w 1504027"/>
                  <a:gd name="connsiteY4" fmla="*/ 372845 h 1405741"/>
                  <a:gd name="connsiteX5" fmla="*/ 1504027 w 1504027"/>
                  <a:gd name="connsiteY5" fmla="*/ 1032896 h 1405741"/>
                  <a:gd name="connsiteX6" fmla="*/ 1131182 w 1504027"/>
                  <a:gd name="connsiteY6" fmla="*/ 1405741 h 1405741"/>
                  <a:gd name="connsiteX7" fmla="*/ 375687 w 1504027"/>
                  <a:gd name="connsiteY7" fmla="*/ 1405741 h 1405741"/>
                  <a:gd name="connsiteX8" fmla="*/ 2842 w 1504027"/>
                  <a:gd name="connsiteY8" fmla="*/ 1032896 h 1405741"/>
                  <a:gd name="connsiteX9" fmla="*/ 91440 w 1504027"/>
                  <a:gd name="connsiteY9" fmla="*/ 784708 h 1405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027" h="1405741">
                    <a:moveTo>
                      <a:pt x="0" y="693268"/>
                    </a:moveTo>
                    <a:cubicBezTo>
                      <a:pt x="947" y="586460"/>
                      <a:pt x="1895" y="479653"/>
                      <a:pt x="2842" y="372845"/>
                    </a:cubicBezTo>
                    <a:cubicBezTo>
                      <a:pt x="2842" y="166928"/>
                      <a:pt x="169770" y="0"/>
                      <a:pt x="375687" y="0"/>
                    </a:cubicBezTo>
                    <a:lnTo>
                      <a:pt x="1131182" y="0"/>
                    </a:lnTo>
                    <a:cubicBezTo>
                      <a:pt x="1337099" y="0"/>
                      <a:pt x="1504027" y="166928"/>
                      <a:pt x="1504027" y="372845"/>
                    </a:cubicBezTo>
                    <a:lnTo>
                      <a:pt x="1504027" y="1032896"/>
                    </a:lnTo>
                    <a:cubicBezTo>
                      <a:pt x="1504027" y="1238813"/>
                      <a:pt x="1337099" y="1405741"/>
                      <a:pt x="1131182" y="1405741"/>
                    </a:cubicBezTo>
                    <a:lnTo>
                      <a:pt x="375687" y="1405741"/>
                    </a:lnTo>
                    <a:cubicBezTo>
                      <a:pt x="169770" y="1405741"/>
                      <a:pt x="2842" y="1238813"/>
                      <a:pt x="2842" y="103289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35" name="任意多边形: 形状 45"/>
              <p:cNvSpPr/>
              <p:nvPr/>
            </p:nvSpPr>
            <p:spPr>
              <a:xfrm>
                <a:off x="10833161" y="2420131"/>
                <a:ext cx="1193860" cy="1404030"/>
              </a:xfrm>
              <a:custGeom>
                <a:gdLst>
                  <a:gd name="connsiteX0" fmla="*/ 819576 w 1193860"/>
                  <a:gd name="connsiteY0" fmla="*/ 0 h 1404030"/>
                  <a:gd name="connsiteX1" fmla="*/ 881464 w 1193860"/>
                  <a:gd name="connsiteY1" fmla="*/ 6239 h 1404030"/>
                  <a:gd name="connsiteX2" fmla="*/ 1193860 w 1193860"/>
                  <a:gd name="connsiteY2" fmla="*/ 389536 h 1404030"/>
                  <a:gd name="connsiteX3" fmla="*/ 1193860 w 1193860"/>
                  <a:gd name="connsiteY3" fmla="*/ 1012784 h 1404030"/>
                  <a:gd name="connsiteX4" fmla="*/ 802614 w 1193860"/>
                  <a:gd name="connsiteY4" fmla="*/ 1404030 h 1404030"/>
                  <a:gd name="connsiteX5" fmla="*/ 83921 w 1193860"/>
                  <a:gd name="connsiteY5" fmla="*/ 1404030 h 1404030"/>
                  <a:gd name="connsiteX6" fmla="*/ 5071 w 1193860"/>
                  <a:gd name="connsiteY6" fmla="*/ 1396081 h 1404030"/>
                  <a:gd name="connsiteX7" fmla="*/ 0 w 1193860"/>
                  <a:gd name="connsiteY7" fmla="*/ 1394507 h 1404030"/>
                  <a:gd name="connsiteX8" fmla="*/ 751505 w 1193860"/>
                  <a:gd name="connsiteY8" fmla="*/ 1394507 h 1404030"/>
                  <a:gd name="connsiteX9" fmla="*/ 985800 w 1193860"/>
                  <a:gd name="connsiteY9" fmla="*/ 1160212 h 1404030"/>
                  <a:gd name="connsiteX10" fmla="*/ 985800 w 1193860"/>
                  <a:gd name="connsiteY10" fmla="*/ 223062 h 1404030"/>
                  <a:gd name="connsiteX11" fmla="*/ 842703 w 1193860"/>
                  <a:gd name="connsiteY11" fmla="*/ 7179 h 14040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3860" h="1404030">
                    <a:moveTo>
                      <a:pt x="819576" y="0"/>
                    </a:moveTo>
                    <a:lnTo>
                      <a:pt x="881464" y="6239"/>
                    </a:lnTo>
                    <a:cubicBezTo>
                      <a:pt x="1059748" y="42721"/>
                      <a:pt x="1193860" y="200467"/>
                      <a:pt x="1193860" y="389536"/>
                    </a:cubicBezTo>
                    <a:lnTo>
                      <a:pt x="1193860" y="1012784"/>
                    </a:lnTo>
                    <a:cubicBezTo>
                      <a:pt x="1193860" y="1228863"/>
                      <a:pt x="1018693" y="1404030"/>
                      <a:pt x="802614" y="1404030"/>
                    </a:cubicBezTo>
                    <a:lnTo>
                      <a:pt x="83921" y="1404030"/>
                    </a:lnTo>
                    <a:cubicBezTo>
                      <a:pt x="56911" y="1404030"/>
                      <a:pt x="30541" y="1401293"/>
                      <a:pt x="5071" y="1396081"/>
                    </a:cubicBezTo>
                    <a:lnTo>
                      <a:pt x="0" y="1394507"/>
                    </a:lnTo>
                    <a:lnTo>
                      <a:pt x="751505" y="1394507"/>
                    </a:lnTo>
                    <a:cubicBezTo>
                      <a:pt x="880903" y="1394507"/>
                      <a:pt x="985800" y="1289610"/>
                      <a:pt x="985800" y="1160212"/>
                    </a:cubicBezTo>
                    <a:lnTo>
                      <a:pt x="985800" y="223062"/>
                    </a:lnTo>
                    <a:cubicBezTo>
                      <a:pt x="985800" y="126014"/>
                      <a:pt x="926795" y="42747"/>
                      <a:pt x="842703" y="7179"/>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sp>
          <p:nvSpPr>
            <p:cNvPr id="36" name="矩形 35"/>
            <p:cNvSpPr>
              <a:spLocks noChangeArrowheads="1"/>
            </p:cNvSpPr>
            <p:nvPr/>
          </p:nvSpPr>
          <p:spPr bwMode="auto">
            <a:xfrm>
              <a:off x="3134358" y="11734743"/>
              <a:ext cx="14605002"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科学考察时应当怎样注意保护当地环境？</a:t>
              </a:r>
            </a:p>
          </p:txBody>
        </p:sp>
      </p:grpSp>
      <p:grpSp>
        <p:nvGrpSpPr>
          <p:cNvPr id="6" name="组合 5"/>
          <p:cNvGrpSpPr/>
          <p:nvPr/>
        </p:nvGrpSpPr>
        <p:grpSpPr>
          <a:xfrm>
            <a:off x="1103967" y="5397765"/>
            <a:ext cx="9210941" cy="591185"/>
            <a:chOff x="2206982" y="10795530"/>
            <a:chExt cx="18421882" cy="1182370"/>
          </a:xfrm>
        </p:grpSpPr>
        <p:grpSp>
          <p:nvGrpSpPr>
            <p:cNvPr id="37" name="组合 36"/>
            <p:cNvGrpSpPr/>
            <p:nvPr/>
          </p:nvGrpSpPr>
          <p:grpSpPr>
            <a:xfrm>
              <a:off x="2206982" y="10996974"/>
              <a:ext cx="702081" cy="703764"/>
              <a:chOff x="10525836" y="2418421"/>
              <a:chExt cx="1504027" cy="1405742"/>
            </a:xfrm>
          </p:grpSpPr>
          <p:sp>
            <p:nvSpPr>
              <p:cNvPr id="38" name="矩形: 圆角 43"/>
              <p:cNvSpPr/>
              <p:nvPr/>
            </p:nvSpPr>
            <p:spPr>
              <a:xfrm>
                <a:off x="10525836" y="2418421"/>
                <a:ext cx="1501185" cy="1405740"/>
              </a:xfrm>
              <a:prstGeom prst="roundRect">
                <a:avLst>
                  <a:gd name="adj" fmla="val 27832"/>
                </a:avLst>
              </a:prstGeom>
              <a:solidFill>
                <a:srgbClr val="138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r>
                  <a:rPr lang="en-US" altLang="zh-CN" sz="300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endParaRPr lang="zh-CN" altLang="en-US" sz="300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矩形: 圆角 3"/>
              <p:cNvSpPr/>
              <p:nvPr/>
            </p:nvSpPr>
            <p:spPr>
              <a:xfrm>
                <a:off x="10525836" y="2418422"/>
                <a:ext cx="1504027" cy="1405741"/>
              </a:xfrm>
              <a:custGeom>
                <a:gdLst>
                  <a:gd name="connsiteX0" fmla="*/ 0 w 1504027"/>
                  <a:gd name="connsiteY0" fmla="*/ 693268 h 1405741"/>
                  <a:gd name="connsiteX1" fmla="*/ 2842 w 1504027"/>
                  <a:gd name="connsiteY1" fmla="*/ 372845 h 1405741"/>
                  <a:gd name="connsiteX2" fmla="*/ 375687 w 1504027"/>
                  <a:gd name="connsiteY2" fmla="*/ 0 h 1405741"/>
                  <a:gd name="connsiteX3" fmla="*/ 1131182 w 1504027"/>
                  <a:gd name="connsiteY3" fmla="*/ 0 h 1405741"/>
                  <a:gd name="connsiteX4" fmla="*/ 1504027 w 1504027"/>
                  <a:gd name="connsiteY4" fmla="*/ 372845 h 1405741"/>
                  <a:gd name="connsiteX5" fmla="*/ 1504027 w 1504027"/>
                  <a:gd name="connsiteY5" fmla="*/ 1032896 h 1405741"/>
                  <a:gd name="connsiteX6" fmla="*/ 1131182 w 1504027"/>
                  <a:gd name="connsiteY6" fmla="*/ 1405741 h 1405741"/>
                  <a:gd name="connsiteX7" fmla="*/ 375687 w 1504027"/>
                  <a:gd name="connsiteY7" fmla="*/ 1405741 h 1405741"/>
                  <a:gd name="connsiteX8" fmla="*/ 2842 w 1504027"/>
                  <a:gd name="connsiteY8" fmla="*/ 1032896 h 1405741"/>
                  <a:gd name="connsiteX9" fmla="*/ 91440 w 1504027"/>
                  <a:gd name="connsiteY9" fmla="*/ 784708 h 14057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027" h="1405741">
                    <a:moveTo>
                      <a:pt x="0" y="693268"/>
                    </a:moveTo>
                    <a:cubicBezTo>
                      <a:pt x="947" y="586460"/>
                      <a:pt x="1895" y="479653"/>
                      <a:pt x="2842" y="372845"/>
                    </a:cubicBezTo>
                    <a:cubicBezTo>
                      <a:pt x="2842" y="166928"/>
                      <a:pt x="169770" y="0"/>
                      <a:pt x="375687" y="0"/>
                    </a:cubicBezTo>
                    <a:lnTo>
                      <a:pt x="1131182" y="0"/>
                    </a:lnTo>
                    <a:cubicBezTo>
                      <a:pt x="1337099" y="0"/>
                      <a:pt x="1504027" y="166928"/>
                      <a:pt x="1504027" y="372845"/>
                    </a:cubicBezTo>
                    <a:lnTo>
                      <a:pt x="1504027" y="1032896"/>
                    </a:lnTo>
                    <a:cubicBezTo>
                      <a:pt x="1504027" y="1238813"/>
                      <a:pt x="1337099" y="1405741"/>
                      <a:pt x="1131182" y="1405741"/>
                    </a:cubicBezTo>
                    <a:lnTo>
                      <a:pt x="375687" y="1405741"/>
                    </a:lnTo>
                    <a:cubicBezTo>
                      <a:pt x="169770" y="1405741"/>
                      <a:pt x="2842" y="1238813"/>
                      <a:pt x="2842" y="103289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40" name="任意多边形: 形状 45"/>
              <p:cNvSpPr/>
              <p:nvPr/>
            </p:nvSpPr>
            <p:spPr>
              <a:xfrm>
                <a:off x="10833161" y="2420131"/>
                <a:ext cx="1193860" cy="1404030"/>
              </a:xfrm>
              <a:custGeom>
                <a:gdLst>
                  <a:gd name="connsiteX0" fmla="*/ 819576 w 1193860"/>
                  <a:gd name="connsiteY0" fmla="*/ 0 h 1404030"/>
                  <a:gd name="connsiteX1" fmla="*/ 881464 w 1193860"/>
                  <a:gd name="connsiteY1" fmla="*/ 6239 h 1404030"/>
                  <a:gd name="connsiteX2" fmla="*/ 1193860 w 1193860"/>
                  <a:gd name="connsiteY2" fmla="*/ 389536 h 1404030"/>
                  <a:gd name="connsiteX3" fmla="*/ 1193860 w 1193860"/>
                  <a:gd name="connsiteY3" fmla="*/ 1012784 h 1404030"/>
                  <a:gd name="connsiteX4" fmla="*/ 802614 w 1193860"/>
                  <a:gd name="connsiteY4" fmla="*/ 1404030 h 1404030"/>
                  <a:gd name="connsiteX5" fmla="*/ 83921 w 1193860"/>
                  <a:gd name="connsiteY5" fmla="*/ 1404030 h 1404030"/>
                  <a:gd name="connsiteX6" fmla="*/ 5071 w 1193860"/>
                  <a:gd name="connsiteY6" fmla="*/ 1396081 h 1404030"/>
                  <a:gd name="connsiteX7" fmla="*/ 0 w 1193860"/>
                  <a:gd name="connsiteY7" fmla="*/ 1394507 h 1404030"/>
                  <a:gd name="connsiteX8" fmla="*/ 751505 w 1193860"/>
                  <a:gd name="connsiteY8" fmla="*/ 1394507 h 1404030"/>
                  <a:gd name="connsiteX9" fmla="*/ 985800 w 1193860"/>
                  <a:gd name="connsiteY9" fmla="*/ 1160212 h 1404030"/>
                  <a:gd name="connsiteX10" fmla="*/ 985800 w 1193860"/>
                  <a:gd name="connsiteY10" fmla="*/ 223062 h 1404030"/>
                  <a:gd name="connsiteX11" fmla="*/ 842703 w 1193860"/>
                  <a:gd name="connsiteY11" fmla="*/ 7179 h 14040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3860" h="1404030">
                    <a:moveTo>
                      <a:pt x="819576" y="0"/>
                    </a:moveTo>
                    <a:lnTo>
                      <a:pt x="881464" y="6239"/>
                    </a:lnTo>
                    <a:cubicBezTo>
                      <a:pt x="1059748" y="42721"/>
                      <a:pt x="1193860" y="200467"/>
                      <a:pt x="1193860" y="389536"/>
                    </a:cubicBezTo>
                    <a:lnTo>
                      <a:pt x="1193860" y="1012784"/>
                    </a:lnTo>
                    <a:cubicBezTo>
                      <a:pt x="1193860" y="1228863"/>
                      <a:pt x="1018693" y="1404030"/>
                      <a:pt x="802614" y="1404030"/>
                    </a:cubicBezTo>
                    <a:lnTo>
                      <a:pt x="83921" y="1404030"/>
                    </a:lnTo>
                    <a:cubicBezTo>
                      <a:pt x="56911" y="1404030"/>
                      <a:pt x="30541" y="1401293"/>
                      <a:pt x="5071" y="1396081"/>
                    </a:cubicBezTo>
                    <a:lnTo>
                      <a:pt x="0" y="1394507"/>
                    </a:lnTo>
                    <a:lnTo>
                      <a:pt x="751505" y="1394507"/>
                    </a:lnTo>
                    <a:cubicBezTo>
                      <a:pt x="880903" y="1394507"/>
                      <a:pt x="985800" y="1289610"/>
                      <a:pt x="985800" y="1160212"/>
                    </a:cubicBezTo>
                    <a:lnTo>
                      <a:pt x="985800" y="223062"/>
                    </a:lnTo>
                    <a:cubicBezTo>
                      <a:pt x="985800" y="126014"/>
                      <a:pt x="926795" y="42747"/>
                      <a:pt x="842703" y="7179"/>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sp>
          <p:nvSpPr>
            <p:cNvPr id="41" name="矩形 40"/>
            <p:cNvSpPr>
              <a:spLocks noChangeArrowheads="1"/>
            </p:cNvSpPr>
            <p:nvPr/>
          </p:nvSpPr>
          <p:spPr bwMode="auto">
            <a:xfrm>
              <a:off x="3134358" y="10795530"/>
              <a:ext cx="17494506"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考察时需要哪些必要装备来应对南极地区特殊的环境？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4"/>
                                        </p:tgtEl>
                                      </p:cBhvr>
                                    </p:animEffect>
                                    <p:animScale>
                                      <p:cBhvr>
                                        <p:cTn id="22" dur="250" autoRev="1" fill="hold"/>
                                        <p:tgtEl>
                                          <p:spTgt spid="4"/>
                                        </p:tgtEl>
                                      </p:cBhvr>
                                      <p:by x="105000" y="105000"/>
                                    </p:animScale>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6"/>
                                        </p:tgtEl>
                                      </p:cBhvr>
                                    </p:animEffect>
                                    <p:animScale>
                                      <p:cBhvr>
                                        <p:cTn id="27" dur="250" autoRev="1" fill="hold"/>
                                        <p:tgtEl>
                                          <p:spTgt spid="6"/>
                                        </p:tgtEl>
                                      </p:cBhvr>
                                      <p:by x="105000" y="105000"/>
                                    </p:animScale>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7"/>
                                        </p:tgtEl>
                                      </p:cBhvr>
                                    </p:animEffect>
                                    <p:animScale>
                                      <p:cBhvr>
                                        <p:cTn id="32"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1829276" y="602244"/>
            <a:ext cx="8605218" cy="3067058"/>
            <a:chOff x="3734699" y="1204488"/>
            <a:chExt cx="17353652" cy="6134115"/>
          </a:xfrm>
        </p:grpSpPr>
        <p:grpSp>
          <p:nvGrpSpPr>
            <p:cNvPr id="2" name="组合 1"/>
            <p:cNvGrpSpPr/>
            <p:nvPr/>
          </p:nvGrpSpPr>
          <p:grpSpPr>
            <a:xfrm>
              <a:off x="3734699" y="1204488"/>
              <a:ext cx="8015694" cy="6134115"/>
              <a:chOff x="4624971" y="7790028"/>
              <a:chExt cx="4143201" cy="3156777"/>
            </a:xfrm>
          </p:grpSpPr>
          <p:sp>
            <p:nvSpPr>
              <p:cNvPr id="3" name="矩形 2"/>
              <p:cNvSpPr/>
              <p:nvPr/>
            </p:nvSpPr>
            <p:spPr>
              <a:xfrm>
                <a:off x="4624971" y="7790028"/>
                <a:ext cx="4143201" cy="3156777"/>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Effect>
                          <a14:colorTemperature colorTemp="5900"/>
                        </a14:imgEffect>
                      </a14:imgLayer>
                    </a14:imgProps>
                  </a:ext>
                  <a:ext uri="{28A0092B-C50C-407E-A947-70E740481C1C}">
                    <a14:useLocalDpi xmlns:a14="http://schemas.microsoft.com/office/drawing/2010/main" val="0"/>
                  </a:ext>
                </a:extLst>
              </a:blip>
              <a:stretch>
                <a:fillRect/>
              </a:stretch>
            </p:blipFill>
            <p:spPr>
              <a:xfrm>
                <a:off x="4764711" y="7924074"/>
                <a:ext cx="3863722" cy="2888685"/>
              </a:xfrm>
              <a:prstGeom prst="rect">
                <a:avLst/>
              </a:prstGeom>
              <a:ln w="12700">
                <a:solidFill>
                  <a:schemeClr val="tx1"/>
                </a:solidFill>
              </a:ln>
            </p:spPr>
          </p:pic>
        </p:grpSp>
        <p:grpSp>
          <p:nvGrpSpPr>
            <p:cNvPr id="5" name="组合 4"/>
            <p:cNvGrpSpPr/>
            <p:nvPr/>
          </p:nvGrpSpPr>
          <p:grpSpPr>
            <a:xfrm>
              <a:off x="13002870" y="1204488"/>
              <a:ext cx="8085482" cy="6134115"/>
              <a:chOff x="4592056" y="7790027"/>
              <a:chExt cx="4549822" cy="3436668"/>
            </a:xfrm>
          </p:grpSpPr>
          <p:sp>
            <p:nvSpPr>
              <p:cNvPr id="6" name="矩形 5"/>
              <p:cNvSpPr/>
              <p:nvPr/>
            </p:nvSpPr>
            <p:spPr>
              <a:xfrm>
                <a:off x="4592056" y="7790027"/>
                <a:ext cx="4549822" cy="343666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2880" y="7935958"/>
                <a:ext cx="4268174" cy="3144806"/>
              </a:xfrm>
              <a:prstGeom prst="rect">
                <a:avLst/>
              </a:prstGeom>
              <a:ln w="12700">
                <a:solidFill>
                  <a:schemeClr val="tx1"/>
                </a:solidFill>
              </a:ln>
            </p:spPr>
          </p:pic>
        </p:grpSp>
      </p:grpSp>
      <p:sp>
        <p:nvSpPr>
          <p:cNvPr id="10" name="矩形 9"/>
          <p:cNvSpPr>
            <a:spLocks noChangeArrowheads="1"/>
          </p:cNvSpPr>
          <p:nvPr/>
        </p:nvSpPr>
        <p:spPr bwMode="auto">
          <a:xfrm>
            <a:off x="1039151" y="3887982"/>
            <a:ext cx="10105576"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457200">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极地</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区发现大量石油、煤、铁等资源，可以缓解资源紧张的局面。同时，对极地的考察能力也是一个国家科研能力和综合国力的体现。</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727506" y="1124848"/>
            <a:ext cx="5178471" cy="3943350"/>
            <a:chOff x="3383893" y="8134219"/>
            <a:chExt cx="5758601" cy="4329909"/>
          </a:xfrm>
        </p:grpSpPr>
        <p:sp>
          <p:nvSpPr>
            <p:cNvPr id="7" name="矩形 6"/>
            <p:cNvSpPr/>
            <p:nvPr/>
          </p:nvSpPr>
          <p:spPr>
            <a:xfrm>
              <a:off x="3383893" y="8134219"/>
              <a:ext cx="5758601" cy="432990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3598" y="8281273"/>
              <a:ext cx="5519190" cy="3526012"/>
            </a:xfrm>
            <a:prstGeom prst="rect">
              <a:avLst/>
            </a:prstGeom>
            <a:ln w="12700">
              <a:solidFill>
                <a:schemeClr val="tx1"/>
              </a:solidFill>
            </a:ln>
          </p:spPr>
        </p:pic>
      </p:grpSp>
      <p:sp>
        <p:nvSpPr>
          <p:cNvPr id="10" name="矩形 29"/>
          <p:cNvSpPr>
            <a:spLocks noChangeArrowheads="1"/>
          </p:cNvSpPr>
          <p:nvPr/>
        </p:nvSpPr>
        <p:spPr bwMode="auto">
          <a:xfrm>
            <a:off x="727506" y="4531791"/>
            <a:ext cx="5178471"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20000"/>
              </a:lnSpc>
            </a:pPr>
            <a:r>
              <a:rPr lang="zh-CN" altLang="en-US" sz="2500" spc="120">
                <a:ln w="3175">
                  <a:solidFill>
                    <a:schemeClr val="tx1"/>
                  </a:solidFill>
                </a:ln>
                <a:solidFill>
                  <a:schemeClr val="bg1"/>
                </a:solidFill>
                <a:latin typeface="阿里巴巴普惠体 B" panose="00020600040101010101" charset="-122"/>
                <a:ea typeface="阿里巴巴普惠体 B" panose="00020600040101010101" charset="-122"/>
                <a:cs typeface="阿里巴巴普惠体 B" panose="00020600040101010101" charset="-122"/>
              </a:rPr>
              <a:t>北极地区遭受漏油污染的海鸟</a:t>
            </a:r>
          </a:p>
        </p:txBody>
      </p:sp>
      <p:sp>
        <p:nvSpPr>
          <p:cNvPr id="11" name="矩形 10"/>
          <p:cNvSpPr>
            <a:spLocks noChangeArrowheads="1"/>
          </p:cNvSpPr>
          <p:nvPr/>
        </p:nvSpPr>
        <p:spPr bwMode="auto">
          <a:xfrm>
            <a:off x="6401276" y="1767293"/>
            <a:ext cx="5038725"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indent="1656080" algn="just">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地区的海豹、海狮、海象等动物，遭到</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人类的</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滥杀。石油、天然气等资源的开采和加工活动，也导致北极地区的环境污染。</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687569" y="1210572"/>
            <a:ext cx="8817021" cy="5075928"/>
            <a:chOff x="3627510" y="7506696"/>
            <a:chExt cx="9804769" cy="5573512"/>
          </a:xfrm>
        </p:grpSpPr>
        <p:sp>
          <p:nvSpPr>
            <p:cNvPr id="3" name="矩形 2"/>
            <p:cNvSpPr/>
            <p:nvPr/>
          </p:nvSpPr>
          <p:spPr>
            <a:xfrm>
              <a:off x="3627510" y="7506696"/>
              <a:ext cx="9804769" cy="5573512"/>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731" y="7622551"/>
              <a:ext cx="9600327" cy="5341803"/>
            </a:xfrm>
            <a:prstGeom prst="rect">
              <a:avLst/>
            </a:prstGeom>
            <a:ln w="12700">
              <a:solidFill>
                <a:schemeClr val="tx1"/>
              </a:solidFill>
            </a:ln>
          </p:spPr>
        </p:pic>
      </p:grpSp>
      <p:sp>
        <p:nvSpPr>
          <p:cNvPr id="5" name="矩形 4"/>
          <p:cNvSpPr>
            <a:spLocks noChangeArrowheads="1"/>
          </p:cNvSpPr>
          <p:nvPr/>
        </p:nvSpPr>
        <p:spPr bwMode="auto">
          <a:xfrm>
            <a:off x="257453" y="518746"/>
            <a:ext cx="11677253"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由于全球气候变暖导致的北极冰川融化，也影响着全球的气候，科研价值高。</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4" name="New video">
            <a:hlinkClick action="ppaction://media"/>
          </p:cNvPr>
          <p:cNvPicPr/>
          <p:nvPr>
            <a:videoFile r:link="rId4"/>
            <p:extLst>
              <p:ext uri="{DAA4B4D4-6D71-4841-9C94-3DE7FCFB9230}">
                <p14:media xmlns:p14="http://schemas.microsoft.com/office/powerpoint/2010/main" r:embed="rId5"/>
              </p:ext>
            </p:extLst>
          </p:nvPr>
        </p:nvPicPr>
        <p:blipFill>
          <a:blip r:embed="rId3"/>
          <a:stretch>
            <a:fillRect/>
          </a:stretch>
        </p:blipFill>
        <p:spPr>
          <a:xfrm>
            <a:off x="476" y="0"/>
            <a:ext cx="12191206" cy="6858000"/>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9" y="6164"/>
            <a:ext cx="12170088" cy="6845674"/>
          </a:xfrm>
          <a:prstGeom prst="rect">
            <a:avLst/>
          </a:prstGeom>
          <a:ln w="12700">
            <a:solidFill>
              <a:schemeClr val="tx1"/>
            </a:solidFill>
          </a:ln>
        </p:spPr>
      </p:pic>
      <p:grpSp>
        <p:nvGrpSpPr>
          <p:cNvPr id="17" name="组合 16"/>
          <p:cNvGrpSpPr/>
          <p:nvPr/>
        </p:nvGrpSpPr>
        <p:grpSpPr>
          <a:xfrm>
            <a:off x="653891" y="4830508"/>
            <a:ext cx="7414261" cy="1627443"/>
            <a:chOff x="3588006" y="2522021"/>
            <a:chExt cx="15719050" cy="2841265"/>
          </a:xfrm>
        </p:grpSpPr>
        <p:sp>
          <p:nvSpPr>
            <p:cNvPr id="18" name="圆角矩形 6"/>
            <p:cNvSpPr/>
            <p:nvPr/>
          </p:nvSpPr>
          <p:spPr>
            <a:xfrm>
              <a:off x="3588006" y="2522021"/>
              <a:ext cx="15719048" cy="2841265"/>
            </a:xfrm>
            <a:prstGeom prst="roundRect">
              <a:avLst/>
            </a:prstGeom>
            <a:solidFill>
              <a:schemeClr val="bg1">
                <a:alpha val="3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defTabSz="2437130">
                <a:defRPr/>
              </a:pPr>
              <a:endParaRPr lang="zh-CN" altLang="en-US" sz="2400"/>
            </a:p>
          </p:txBody>
        </p:sp>
        <p:sp>
          <p:nvSpPr>
            <p:cNvPr id="19" name="TextBox 3"/>
            <p:cNvSpPr txBox="1"/>
            <p:nvPr/>
          </p:nvSpPr>
          <p:spPr>
            <a:xfrm>
              <a:off x="3993629" y="2773959"/>
              <a:ext cx="15313427" cy="2415667"/>
            </a:xfrm>
            <a:prstGeom prst="rect">
              <a:avLst/>
            </a:prstGeom>
            <a:noFill/>
            <a:ln w="9525">
              <a:noFill/>
            </a:ln>
          </p:spPr>
          <p:txBody>
            <a:bodyPr wrap="square"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en-US" altLang="zh-CN"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1984</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年至</a:t>
              </a:r>
              <a:r>
                <a:rPr lang="en-US" altLang="zh-CN"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2019</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年期间</a:t>
              </a:r>
              <a:endParaRPr lang="en-US" altLang="zh-CN"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20000"/>
                </a:lnSpc>
              </a:pP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北极海冰的消融情况</a:t>
              </a:r>
              <a:endParaRPr lang="en-US" altLang="zh-CN"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9" y="6164"/>
            <a:ext cx="12170088" cy="6845674"/>
          </a:xfrm>
          <a:prstGeom prst="rect">
            <a:avLst/>
          </a:prstGeom>
          <a:ln w="12700">
            <a:solidFill>
              <a:schemeClr val="tx1"/>
            </a:solidFill>
          </a:ln>
        </p:spPr>
      </p:pic>
      <p:grpSp>
        <p:nvGrpSpPr>
          <p:cNvPr id="17" name="组合 16"/>
          <p:cNvGrpSpPr/>
          <p:nvPr/>
        </p:nvGrpSpPr>
        <p:grpSpPr>
          <a:xfrm>
            <a:off x="653891" y="4830508"/>
            <a:ext cx="7138036" cy="1627443"/>
            <a:chOff x="3588006" y="2522021"/>
            <a:chExt cx="15719050" cy="2841265"/>
          </a:xfrm>
        </p:grpSpPr>
        <p:sp>
          <p:nvSpPr>
            <p:cNvPr id="18" name="圆角矩形 6"/>
            <p:cNvSpPr/>
            <p:nvPr/>
          </p:nvSpPr>
          <p:spPr>
            <a:xfrm>
              <a:off x="3588006" y="2522021"/>
              <a:ext cx="15719048" cy="2841265"/>
            </a:xfrm>
            <a:prstGeom prst="roundRect">
              <a:avLst/>
            </a:prstGeom>
            <a:solidFill>
              <a:schemeClr val="bg1">
                <a:alpha val="3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defTabSz="2437130">
                <a:defRPr/>
              </a:pPr>
              <a:endParaRPr lang="zh-CN" altLang="en-US" sz="2400"/>
            </a:p>
          </p:txBody>
        </p:sp>
        <p:sp>
          <p:nvSpPr>
            <p:cNvPr id="19" name="TextBox 3"/>
            <p:cNvSpPr txBox="1"/>
            <p:nvPr/>
          </p:nvSpPr>
          <p:spPr>
            <a:xfrm>
              <a:off x="3993629" y="2773959"/>
              <a:ext cx="15313427" cy="2415666"/>
            </a:xfrm>
            <a:prstGeom prst="rect">
              <a:avLst/>
            </a:prstGeom>
            <a:noFill/>
            <a:ln w="9525">
              <a:noFill/>
            </a:ln>
          </p:spPr>
          <p:txBody>
            <a:bodyPr wrap="square"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zh-CN" altLang="en-US" sz="3500" b="1" spc="12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存在时长</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超过四年</a:t>
              </a:r>
              <a:r>
                <a:rPr lang="zh-CN" altLang="en-US" sz="3500" b="1" spc="12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的陈旧</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冰盖</a:t>
              </a:r>
              <a:endParaRPr lang="zh-CN" altLang="en-US" sz="3500" b="1" spc="12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20000"/>
                </a:lnSpc>
              </a:pP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相比</a:t>
              </a:r>
              <a:r>
                <a:rPr lang="en-US" altLang="zh-CN"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1984</a:t>
              </a: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年已经</a:t>
              </a:r>
              <a:r>
                <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消融了</a:t>
              </a:r>
              <a:r>
                <a:rPr lang="en-US" altLang="zh-CN"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95%</a:t>
              </a: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以上</a:t>
              </a:r>
              <a:endPar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9" y="6164"/>
            <a:ext cx="12170088" cy="6845674"/>
          </a:xfrm>
          <a:prstGeom prst="rect">
            <a:avLst/>
          </a:prstGeom>
          <a:ln w="12700">
            <a:solidFill>
              <a:schemeClr val="tx1"/>
            </a:solidFill>
          </a:ln>
        </p:spPr>
      </p:pic>
      <p:grpSp>
        <p:nvGrpSpPr>
          <p:cNvPr id="17" name="组合 16"/>
          <p:cNvGrpSpPr/>
          <p:nvPr/>
        </p:nvGrpSpPr>
        <p:grpSpPr>
          <a:xfrm>
            <a:off x="653891" y="4830508"/>
            <a:ext cx="5747386" cy="1627443"/>
            <a:chOff x="3588006" y="2522021"/>
            <a:chExt cx="15719050" cy="2841265"/>
          </a:xfrm>
        </p:grpSpPr>
        <p:sp>
          <p:nvSpPr>
            <p:cNvPr id="18" name="圆角矩形 6"/>
            <p:cNvSpPr/>
            <p:nvPr/>
          </p:nvSpPr>
          <p:spPr>
            <a:xfrm>
              <a:off x="3588006" y="2522021"/>
              <a:ext cx="15719048" cy="2841265"/>
            </a:xfrm>
            <a:prstGeom prst="roundRect">
              <a:avLst/>
            </a:prstGeom>
            <a:solidFill>
              <a:schemeClr val="bg1">
                <a:alpha val="3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defTabSz="2437130">
                <a:defRPr/>
              </a:pPr>
              <a:endParaRPr lang="zh-CN" altLang="en-US" sz="2400"/>
            </a:p>
          </p:txBody>
        </p:sp>
        <p:sp>
          <p:nvSpPr>
            <p:cNvPr id="19" name="TextBox 3"/>
            <p:cNvSpPr txBox="1"/>
            <p:nvPr/>
          </p:nvSpPr>
          <p:spPr>
            <a:xfrm>
              <a:off x="3993629" y="2773959"/>
              <a:ext cx="15313427" cy="2415666"/>
            </a:xfrm>
            <a:prstGeom prst="rect">
              <a:avLst/>
            </a:prstGeom>
            <a:noFill/>
            <a:ln w="9525">
              <a:noFill/>
            </a:ln>
          </p:spPr>
          <p:txBody>
            <a:bodyPr wrap="square"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zh-CN" altLang="en-US" sz="3500" b="1" spc="12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更有专家预测</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称到</a:t>
              </a:r>
              <a:r>
                <a:rPr lang="en-US" altLang="zh-CN"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2050</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endParaRPr lang="en-US" altLang="zh-CN"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20000"/>
                </a:lnSpc>
              </a:pP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r>
                <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海冰将会完全</a:t>
              </a: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消失</a:t>
              </a:r>
              <a:endPar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9" y="6163"/>
            <a:ext cx="12170088" cy="6845674"/>
          </a:xfrm>
          <a:prstGeom prst="rect">
            <a:avLst/>
          </a:prstGeom>
          <a:ln w="12700">
            <a:solidFill>
              <a:schemeClr val="tx1"/>
            </a:solidFill>
          </a:ln>
        </p:spPr>
      </p:pic>
      <p:grpSp>
        <p:nvGrpSpPr>
          <p:cNvPr id="17" name="组合 16"/>
          <p:cNvGrpSpPr/>
          <p:nvPr/>
        </p:nvGrpSpPr>
        <p:grpSpPr>
          <a:xfrm>
            <a:off x="653891" y="4830508"/>
            <a:ext cx="6576060" cy="1627443"/>
            <a:chOff x="3588006" y="2522021"/>
            <a:chExt cx="15719048" cy="2841265"/>
          </a:xfrm>
        </p:grpSpPr>
        <p:sp>
          <p:nvSpPr>
            <p:cNvPr id="18" name="圆角矩形 6"/>
            <p:cNvSpPr/>
            <p:nvPr/>
          </p:nvSpPr>
          <p:spPr>
            <a:xfrm>
              <a:off x="3588006" y="2522021"/>
              <a:ext cx="15719048" cy="2841265"/>
            </a:xfrm>
            <a:prstGeom prst="roundRect">
              <a:avLst/>
            </a:prstGeom>
            <a:solidFill>
              <a:schemeClr val="bg1">
                <a:alpha val="30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defTabSz="2437130">
                <a:defRPr/>
              </a:pPr>
              <a:endParaRPr lang="zh-CN" altLang="en-US" sz="2400"/>
            </a:p>
          </p:txBody>
        </p:sp>
        <p:sp>
          <p:nvSpPr>
            <p:cNvPr id="19" name="TextBox 3"/>
            <p:cNvSpPr txBox="1"/>
            <p:nvPr/>
          </p:nvSpPr>
          <p:spPr>
            <a:xfrm>
              <a:off x="3993628" y="2773959"/>
              <a:ext cx="15313427" cy="2415666"/>
            </a:xfrm>
            <a:prstGeom prst="rect">
              <a:avLst/>
            </a:prstGeom>
            <a:noFill/>
            <a:ln w="9525">
              <a:noFill/>
            </a:ln>
          </p:spPr>
          <p:txBody>
            <a:bodyPr wrap="square"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20000"/>
                </a:lnSpc>
              </a:pPr>
              <a:r>
                <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这将给地球气候带来巨大</a:t>
              </a:r>
              <a:r>
                <a:rPr lang="zh-CN" altLang="en-US" sz="3500" b="1" spc="120" smtClean="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影响</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并</a:t>
              </a:r>
              <a:r>
                <a:rPr lang="zh-CN" altLang="en-US" sz="3500" b="1" spc="12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对人类生活产生</a:t>
              </a:r>
              <a:r>
                <a:rPr lang="zh-CN" altLang="en-US" sz="3500" b="1" spc="12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蝴蝶效应</a:t>
              </a:r>
              <a:endParaRPr lang="zh-CN" altLang="en-US" sz="3500" b="1" spc="120">
                <a:solidFill>
                  <a:srgbClr val="FFDC4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a:spLocks noChangeArrowheads="1"/>
          </p:cNvSpPr>
          <p:nvPr/>
        </p:nvSpPr>
        <p:spPr bwMode="auto">
          <a:xfrm>
            <a:off x="740358" y="3836189"/>
            <a:ext cx="10661543"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自动</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享有参与理事会的权利，同时拥有发言权、项目提议权。</a:t>
            </a:r>
          </a:p>
        </p:txBody>
      </p:sp>
      <p:grpSp>
        <p:nvGrpSpPr>
          <p:cNvPr id="2" name="组合 1"/>
          <p:cNvGrpSpPr/>
          <p:nvPr/>
        </p:nvGrpSpPr>
        <p:grpSpPr>
          <a:xfrm>
            <a:off x="9195231" y="1591573"/>
            <a:ext cx="2206671" cy="1523103"/>
            <a:chOff x="3383893" y="8134219"/>
            <a:chExt cx="2453878" cy="1672410"/>
          </a:xfrm>
        </p:grpSpPr>
        <p:sp>
          <p:nvSpPr>
            <p:cNvPr id="3" name="矩形 2"/>
            <p:cNvSpPr/>
            <p:nvPr/>
          </p:nvSpPr>
          <p:spPr>
            <a:xfrm>
              <a:off x="3383893" y="8134219"/>
              <a:ext cx="2453878" cy="167241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4189" y="8255267"/>
              <a:ext cx="2193286" cy="1430315"/>
            </a:xfrm>
            <a:prstGeom prst="rect">
              <a:avLst/>
            </a:prstGeom>
            <a:ln w="12700">
              <a:solidFill>
                <a:schemeClr val="tx1"/>
              </a:solidFill>
            </a:ln>
          </p:spPr>
        </p:pic>
      </p:grpSp>
      <p:sp>
        <p:nvSpPr>
          <p:cNvPr id="6" name="矩形 5"/>
          <p:cNvSpPr>
            <a:spLocks noChangeArrowheads="1"/>
          </p:cNvSpPr>
          <p:nvPr/>
        </p:nvSpPr>
        <p:spPr bwMode="auto">
          <a:xfrm>
            <a:off x="740358" y="1444640"/>
            <a:ext cx="8216748"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30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北极理事会</a:t>
            </a:r>
            <a:r>
              <a:rPr lang="zh-CN" altLang="en-US"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于</a:t>
            </a:r>
            <a:r>
              <a:rPr lang="en-US" altLang="zh-CN"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1996</a:t>
            </a:r>
            <a:r>
              <a:rPr lang="zh-CN" altLang="en-US"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9</a:t>
            </a:r>
            <a:r>
              <a:rPr lang="zh-CN" altLang="en-US"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月成立，是由北极八国组成的政府间论坛</a:t>
            </a:r>
            <a:r>
              <a:rPr lang="zh-CN" altLang="en-US" sz="30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30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 name="矩形 6"/>
          <p:cNvSpPr>
            <a:spLocks noChangeArrowheads="1"/>
          </p:cNvSpPr>
          <p:nvPr/>
        </p:nvSpPr>
        <p:spPr bwMode="auto">
          <a:xfrm>
            <a:off x="740358" y="2031576"/>
            <a:ext cx="8216748"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其</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宗旨是保护北极地区的环境，促进该地区在经济、社会和福利方面的持续发展</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 name="矩形 8"/>
          <p:cNvSpPr>
            <a:spLocks noChangeArrowheads="1"/>
          </p:cNvSpPr>
          <p:nvPr/>
        </p:nvSpPr>
        <p:spPr bwMode="auto">
          <a:xfrm>
            <a:off x="740358" y="3836189"/>
            <a:ext cx="10661543" cy="6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2013</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年</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5</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月</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15</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日，我国成为理事会正式观察员国</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mph" presetSubtype="2" fill="hold" grpId="0" nodeType="clickEffect">
                                  <p:stCondLst>
                                    <p:cond delay="0"/>
                                  </p:stCondLst>
                                  <p:childTnLst>
                                    <p:animClr clrSpc="rgb" dir="cw">
                                      <p:cBhvr override="childStyle">
                                        <p:cTn id="6" dur="300" fill="hold"/>
                                        <p:tgtEl>
                                          <p:spTgt spid="6"/>
                                        </p:tgtEl>
                                        <p:attrNameLst>
                                          <p:attrName>style.color</p:attrName>
                                        </p:attrNameLst>
                                      </p:cBhvr>
                                      <p:to>
                                        <a:srgbClr val="1C1500"/>
                                      </p:to>
                                    </p:animClr>
                                  </p:childTnLst>
                                </p:cTn>
                              </p:par>
                              <p:par>
                                <p:cTn id="7" presetID="3" presetClass="emph" presetSubtype="2" fill="hold" grpId="0" nodeType="withEffect">
                                  <p:stCondLst>
                                    <p:cond delay="0"/>
                                  </p:stCondLst>
                                  <p:childTnLst>
                                    <p:animClr clrSpc="rgb" dir="cw">
                                      <p:cBhvr override="childStyle">
                                        <p:cTn id="8" dur="300" fill="hold"/>
                                        <p:tgtEl>
                                          <p:spTgt spid="7"/>
                                        </p:tgtEl>
                                        <p:attrNameLst>
                                          <p:attrName>style.color</p:attrName>
                                        </p:attrNameLst>
                                      </p:cBhvr>
                                      <p:to>
                                        <a:srgbClr val="1380FF"/>
                                      </p:to>
                                    </p:animClr>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mph" presetSubtype="2" fill="hold" grpId="1" nodeType="clickEffect">
                                  <p:stCondLst>
                                    <p:cond delay="0"/>
                                  </p:stCondLst>
                                  <p:childTnLst>
                                    <p:animClr clrSpc="rgb" dir="cw">
                                      <p:cBhvr override="childStyle">
                                        <p:cTn id="12" dur="300" fill="hold"/>
                                        <p:tgtEl>
                                          <p:spTgt spid="7"/>
                                        </p:tgtEl>
                                        <p:attrNameLst>
                                          <p:attrName>style.color</p:attrName>
                                        </p:attrNameLst>
                                      </p:cBhvr>
                                      <p:to>
                                        <a:srgbClr val="1C1500"/>
                                      </p:to>
                                    </p:animClr>
                                  </p:childTnLst>
                                </p:cTn>
                              </p:par>
                              <p:par>
                                <p:cTn id="13" presetID="3" presetClass="emph" presetSubtype="2" fill="hold" grpId="0" nodeType="withEffect">
                                  <p:stCondLst>
                                    <p:cond delay="0"/>
                                  </p:stCondLst>
                                  <p:childTnLst>
                                    <p:animClr clrSpc="rgb" dir="cw">
                                      <p:cBhvr override="childStyle">
                                        <p:cTn id="14" dur="300" fill="hold"/>
                                        <p:tgtEl>
                                          <p:spTgt spid="9"/>
                                        </p:tgtEl>
                                        <p:attrNameLst>
                                          <p:attrName>style.color</p:attrName>
                                        </p:attrNameLst>
                                      </p:cBhvr>
                                      <p:to>
                                        <a:srgbClr val="1380FF"/>
                                      </p:to>
                                    </p:animClr>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mph" presetSubtype="2" fill="hold" grpId="1" nodeType="clickEffect">
                                  <p:stCondLst>
                                    <p:cond delay="0"/>
                                  </p:stCondLst>
                                  <p:childTnLst>
                                    <p:animClr clrSpc="rgb" dir="cw">
                                      <p:cBhvr override="childStyle">
                                        <p:cTn id="18" dur="300" fill="hold"/>
                                        <p:tgtEl>
                                          <p:spTgt spid="9"/>
                                        </p:tgtEl>
                                        <p:attrNameLst>
                                          <p:attrName>style.color</p:attrName>
                                        </p:attrNameLst>
                                      </p:cBhvr>
                                      <p:to>
                                        <a:srgbClr val="1C1500"/>
                                      </p:to>
                                    </p:animClr>
                                  </p:childTnLst>
                                </p:cTn>
                              </p:par>
                              <p:par>
                                <p:cTn id="19" presetID="3" presetClass="emph" presetSubtype="2" fill="hold" grpId="0" nodeType="withEffect">
                                  <p:stCondLst>
                                    <p:cond delay="0"/>
                                  </p:stCondLst>
                                  <p:childTnLst>
                                    <p:animClr clrSpc="rgb" dir="cw">
                                      <p:cBhvr override="childStyle">
                                        <p:cTn id="20" dur="300" fill="hold"/>
                                        <p:tgtEl>
                                          <p:spTgt spid="10"/>
                                        </p:tgtEl>
                                        <p:attrNameLst>
                                          <p:attrName>style.color</p:attrName>
                                        </p:attrNameLst>
                                      </p:cBhvr>
                                      <p:to>
                                        <a:srgbClr val="138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7" grpId="1"/>
      <p:bldP spid="9" grpId="0"/>
      <p:bldP spid="9" grpId="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7" name="表格 2"/>
          <p:cNvGraphicFramePr>
            <a:graphicFrameLocks noGrp="1"/>
          </p:cNvGraphicFramePr>
          <p:nvPr/>
        </p:nvGraphicFramePr>
        <p:xfrm>
          <a:off x="772001" y="1685925"/>
          <a:ext cx="10677525" cy="4086225"/>
        </p:xfrm>
        <a:graphic>
          <a:graphicData uri="http://schemas.openxmlformats.org/drawingml/2006/table">
            <a:tbl>
              <a:tblPr firstRow="1" bandRow="1">
                <a:tableStyleId>{5C22544A-7EE6-4342-B048-85BDC9FD1C3A}</a:tableStyleId>
              </a:tblPr>
              <a:tblGrid>
                <a:gridCol w="996950"/>
                <a:gridCol w="1841500"/>
                <a:gridCol w="1952625"/>
                <a:gridCol w="1381125"/>
                <a:gridCol w="1495425"/>
                <a:gridCol w="1737360"/>
                <a:gridCol w="1272540"/>
              </a:tblGrid>
              <a:tr h="916305">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r>
              <a:tr h="1584960">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84960">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c>
                  <a:txBody>
                    <a:bodyPr vert="horz" wrap="square"/>
                    <a:lstStyle/>
                    <a:p>
                      <a:endParaRPr lang="zh-CN" altLang="en-US" sz="900"/>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F0FB"/>
                    </a:solidFill>
                  </a:tcPr>
                </a:tc>
              </a:tr>
            </a:tbl>
          </a:graphicData>
        </a:graphic>
      </p:graphicFrame>
      <p:sp>
        <p:nvSpPr>
          <p:cNvPr id="15" name="矩形 14"/>
          <p:cNvSpPr>
            <a:spLocks noChangeArrowheads="1"/>
          </p:cNvSpPr>
          <p:nvPr/>
        </p:nvSpPr>
        <p:spPr bwMode="auto">
          <a:xfrm>
            <a:off x="772001" y="1823511"/>
            <a:ext cx="1009650"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地区</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7" name="矩形 16"/>
          <p:cNvSpPr>
            <a:spLocks noChangeArrowheads="1"/>
          </p:cNvSpPr>
          <p:nvPr/>
        </p:nvSpPr>
        <p:spPr bwMode="auto">
          <a:xfrm>
            <a:off x="1781651" y="1823511"/>
            <a:ext cx="1819275"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海</a:t>
            </a: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陆状况</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8" name="矩形 17"/>
          <p:cNvSpPr>
            <a:spLocks noChangeArrowheads="1"/>
          </p:cNvSpPr>
          <p:nvPr/>
        </p:nvSpPr>
        <p:spPr bwMode="auto">
          <a:xfrm>
            <a:off x="3600926" y="1823511"/>
            <a:ext cx="1943100"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气候</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9" name="矩形 18"/>
          <p:cNvSpPr>
            <a:spLocks noChangeArrowheads="1"/>
          </p:cNvSpPr>
          <p:nvPr/>
        </p:nvSpPr>
        <p:spPr bwMode="auto">
          <a:xfrm>
            <a:off x="5563076" y="1823511"/>
            <a:ext cx="1400174"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风速</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0" name="矩形 19"/>
          <p:cNvSpPr>
            <a:spLocks noChangeArrowheads="1"/>
          </p:cNvSpPr>
          <p:nvPr/>
        </p:nvSpPr>
        <p:spPr bwMode="auto">
          <a:xfrm>
            <a:off x="6944201" y="1823511"/>
            <a:ext cx="1510746" cy="1170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代表动物</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1" name="矩形 20"/>
          <p:cNvSpPr>
            <a:spLocks noChangeArrowheads="1"/>
          </p:cNvSpPr>
          <p:nvPr/>
        </p:nvSpPr>
        <p:spPr bwMode="auto">
          <a:xfrm>
            <a:off x="8487251" y="1730620"/>
            <a:ext cx="16859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主要</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自然资源</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矩形 22"/>
          <p:cNvSpPr>
            <a:spLocks noChangeArrowheads="1"/>
          </p:cNvSpPr>
          <p:nvPr/>
        </p:nvSpPr>
        <p:spPr bwMode="auto">
          <a:xfrm>
            <a:off x="10173175" y="1672912"/>
            <a:ext cx="1276351"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我国</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科考站</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6" name="矩形 25"/>
          <p:cNvSpPr>
            <a:spLocks noChangeArrowheads="1"/>
          </p:cNvSpPr>
          <p:nvPr/>
        </p:nvSpPr>
        <p:spPr bwMode="auto">
          <a:xfrm>
            <a:off x="772001" y="3110944"/>
            <a:ext cx="1009650"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7" name="矩形 26"/>
          <p:cNvSpPr>
            <a:spLocks noChangeArrowheads="1"/>
          </p:cNvSpPr>
          <p:nvPr/>
        </p:nvSpPr>
        <p:spPr bwMode="auto">
          <a:xfrm>
            <a:off x="1781651" y="3093568"/>
            <a:ext cx="1819275"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主要为海洋</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8" name="矩形 27"/>
          <p:cNvSpPr>
            <a:spLocks noChangeArrowheads="1"/>
          </p:cNvSpPr>
          <p:nvPr/>
        </p:nvSpPr>
        <p:spPr bwMode="auto">
          <a:xfrm>
            <a:off x="3600926" y="2843499"/>
            <a:ext cx="1943100"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气候寒冷，降水较丰富</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9" name="矩形 28"/>
          <p:cNvSpPr>
            <a:spLocks noChangeArrowheads="1"/>
          </p:cNvSpPr>
          <p:nvPr/>
        </p:nvSpPr>
        <p:spPr bwMode="auto">
          <a:xfrm>
            <a:off x="5563076" y="3093568"/>
            <a:ext cx="1381125"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风速较小</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0" name="矩形 29"/>
          <p:cNvSpPr>
            <a:spLocks noChangeArrowheads="1"/>
          </p:cNvSpPr>
          <p:nvPr/>
        </p:nvSpPr>
        <p:spPr bwMode="auto">
          <a:xfrm>
            <a:off x="6963250" y="3110944"/>
            <a:ext cx="15049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北极熊</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1" name="矩形 30"/>
          <p:cNvSpPr>
            <a:spLocks noChangeArrowheads="1"/>
          </p:cNvSpPr>
          <p:nvPr/>
        </p:nvSpPr>
        <p:spPr bwMode="auto">
          <a:xfrm>
            <a:off x="8420576" y="2642730"/>
            <a:ext cx="1752600" cy="159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石油、天然气、煤、铁等</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2" name="矩形 31"/>
          <p:cNvSpPr>
            <a:spLocks noChangeArrowheads="1"/>
          </p:cNvSpPr>
          <p:nvPr/>
        </p:nvSpPr>
        <p:spPr bwMode="auto">
          <a:xfrm>
            <a:off x="10173175" y="3110944"/>
            <a:ext cx="12763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黄河站</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矩形 33"/>
          <p:cNvSpPr>
            <a:spLocks noChangeArrowheads="1"/>
          </p:cNvSpPr>
          <p:nvPr/>
        </p:nvSpPr>
        <p:spPr bwMode="auto">
          <a:xfrm>
            <a:off x="772001" y="4736863"/>
            <a:ext cx="1009650"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极</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5" name="矩形 34"/>
          <p:cNvSpPr>
            <a:spLocks noChangeArrowheads="1"/>
          </p:cNvSpPr>
          <p:nvPr/>
        </p:nvSpPr>
        <p:spPr bwMode="auto">
          <a:xfrm>
            <a:off x="1781651" y="4736863"/>
            <a:ext cx="1819275"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主要为陆地</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矩形 35"/>
          <p:cNvSpPr>
            <a:spLocks noChangeArrowheads="1"/>
          </p:cNvSpPr>
          <p:nvPr/>
        </p:nvSpPr>
        <p:spPr bwMode="auto">
          <a:xfrm>
            <a:off x="3743801" y="4469418"/>
            <a:ext cx="1800225"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气候严寒，降水稀少</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7" name="矩形 36"/>
          <p:cNvSpPr>
            <a:spLocks noChangeArrowheads="1"/>
          </p:cNvSpPr>
          <p:nvPr/>
        </p:nvSpPr>
        <p:spPr bwMode="auto">
          <a:xfrm>
            <a:off x="5563076" y="4736863"/>
            <a:ext cx="1381125" cy="10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风速很大</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8" name="矩形 37"/>
          <p:cNvSpPr>
            <a:spLocks noChangeArrowheads="1"/>
          </p:cNvSpPr>
          <p:nvPr/>
        </p:nvSpPr>
        <p:spPr bwMode="auto">
          <a:xfrm>
            <a:off x="6963250" y="4736863"/>
            <a:ext cx="15049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企  鹅</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矩形 38"/>
          <p:cNvSpPr>
            <a:spLocks noChangeArrowheads="1"/>
          </p:cNvSpPr>
          <p:nvPr/>
        </p:nvSpPr>
        <p:spPr bwMode="auto">
          <a:xfrm>
            <a:off x="8420576" y="4200114"/>
            <a:ext cx="1800225" cy="159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铜、铁等矿产资源；淡水资源；</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0" name="矩形 39"/>
          <p:cNvSpPr>
            <a:spLocks noChangeArrowheads="1"/>
          </p:cNvSpPr>
          <p:nvPr/>
        </p:nvSpPr>
        <p:spPr bwMode="auto">
          <a:xfrm>
            <a:off x="10173175" y="4200114"/>
            <a:ext cx="1276351" cy="16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长城站</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中山</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昆仑</a:t>
            </a: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站</a:t>
            </a:r>
            <a:endParaRPr lang="en-US" altLang="zh-CN"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25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泰山站</a:t>
            </a:r>
            <a:endPar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41" name="直接连接符 40"/>
          <p:cNvCxnSpPr/>
          <p:nvPr/>
        </p:nvCxnSpPr>
        <p:spPr>
          <a:xfrm>
            <a:off x="8477726" y="3162531"/>
            <a:ext cx="1609725"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477726" y="3639871"/>
            <a:ext cx="1019175"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sp>
        <p:nvSpPr>
          <p:cNvPr id="45" name="矩形 44"/>
          <p:cNvSpPr>
            <a:spLocks noChangeArrowheads="1"/>
          </p:cNvSpPr>
          <p:nvPr/>
        </p:nvSpPr>
        <p:spPr bwMode="auto">
          <a:xfrm>
            <a:off x="772001" y="929086"/>
            <a:ext cx="10677525" cy="6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南北极自然环境、科考情况对比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18"/>
                                        </p:tgtEl>
                                      </p:cBhvr>
                                    </p:animEffect>
                                    <p:animScale>
                                      <p:cBhvr>
                                        <p:cTn id="10" dur="250" autoRev="1" fill="hold"/>
                                        <p:tgtEl>
                                          <p:spTgt spid="18"/>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9"/>
                                        </p:tgtEl>
                                      </p:cBhvr>
                                    </p:animEffect>
                                    <p:animScale>
                                      <p:cBhvr>
                                        <p:cTn id="13" dur="250" autoRev="1" fill="hold"/>
                                        <p:tgtEl>
                                          <p:spTgt spid="19"/>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20"/>
                                        </p:tgtEl>
                                      </p:cBhvr>
                                    </p:animEffect>
                                    <p:animScale>
                                      <p:cBhvr>
                                        <p:cTn id="16" dur="250" autoRev="1" fill="hold"/>
                                        <p:tgtEl>
                                          <p:spTgt spid="20"/>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cTn>
                              </p:par>
                              <p:par>
                                <p:cTn id="20" presetID="26" presetClass="emph" presetSubtype="0" fill="hold" grpId="0" nodeType="withEffect">
                                  <p:stCondLst>
                                    <p:cond delay="0"/>
                                  </p:stCondLst>
                                  <p:childTnLst>
                                    <p:animEffect transition="out" filter="fade">
                                      <p:cBhvr>
                                        <p:cTn id="21" dur="500" tmFilter="0, 0; .2, .5; .8, .5; 1, 0"/>
                                        <p:tgtEl>
                                          <p:spTgt spid="35"/>
                                        </p:tgtEl>
                                      </p:cBhvr>
                                    </p:animEffect>
                                    <p:animScale>
                                      <p:cBhvr>
                                        <p:cTn id="22" dur="250" autoRev="1" fill="hold"/>
                                        <p:tgtEl>
                                          <p:spTgt spid="35"/>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28"/>
                                        </p:tgtEl>
                                      </p:cBhvr>
                                    </p:animEffect>
                                    <p:animScale>
                                      <p:cBhvr>
                                        <p:cTn id="25" dur="250" autoRev="1" fill="hold"/>
                                        <p:tgtEl>
                                          <p:spTgt spid="28"/>
                                        </p:tgtEl>
                                      </p:cBhvr>
                                      <p:by x="105000" y="105000"/>
                                    </p:animScale>
                                  </p:childTnLst>
                                </p:cTn>
                              </p:par>
                              <p:par>
                                <p:cTn id="26" presetID="26" presetClass="emph" presetSubtype="0" fill="hold" grpId="0" nodeType="withEffect">
                                  <p:stCondLst>
                                    <p:cond delay="0"/>
                                  </p:stCondLst>
                                  <p:childTnLst>
                                    <p:animEffect transition="out" filter="fade">
                                      <p:cBhvr>
                                        <p:cTn id="27" dur="500" tmFilter="0, 0; .2, .5; .8, .5; 1, 0"/>
                                        <p:tgtEl>
                                          <p:spTgt spid="36"/>
                                        </p:tgtEl>
                                      </p:cBhvr>
                                    </p:animEffect>
                                    <p:animScale>
                                      <p:cBhvr>
                                        <p:cTn id="28" dur="250" autoRev="1" fill="hold"/>
                                        <p:tgtEl>
                                          <p:spTgt spid="36"/>
                                        </p:tgtEl>
                                      </p:cBhvr>
                                      <p:by x="105000" y="105000"/>
                                    </p:animScale>
                                  </p:childTnLst>
                                </p:cTn>
                              </p:par>
                              <p:par>
                                <p:cTn id="29" presetID="26" presetClass="emph" presetSubtype="0" fill="hold" grpId="0" nodeType="withEffect">
                                  <p:stCondLst>
                                    <p:cond delay="0"/>
                                  </p:stCondLst>
                                  <p:childTnLst>
                                    <p:animEffect transition="out" filter="fade">
                                      <p:cBhvr>
                                        <p:cTn id="30" dur="500" tmFilter="0, 0; .2, .5; .8, .5; 1, 0"/>
                                        <p:tgtEl>
                                          <p:spTgt spid="29"/>
                                        </p:tgtEl>
                                      </p:cBhvr>
                                    </p:animEffect>
                                    <p:animScale>
                                      <p:cBhvr>
                                        <p:cTn id="31" dur="250" autoRev="1" fill="hold"/>
                                        <p:tgtEl>
                                          <p:spTgt spid="29"/>
                                        </p:tgtEl>
                                      </p:cBhvr>
                                      <p:by x="105000" y="105000"/>
                                    </p:animScale>
                                  </p:childTnLst>
                                </p:cTn>
                              </p:par>
                              <p:par>
                                <p:cTn id="32" presetID="26" presetClass="emph" presetSubtype="0" fill="hold" grpId="0" nodeType="withEffect">
                                  <p:stCondLst>
                                    <p:cond delay="0"/>
                                  </p:stCondLst>
                                  <p:childTnLst>
                                    <p:animEffect transition="out" filter="fade">
                                      <p:cBhvr>
                                        <p:cTn id="33" dur="500" tmFilter="0, 0; .2, .5; .8, .5; 1, 0"/>
                                        <p:tgtEl>
                                          <p:spTgt spid="37"/>
                                        </p:tgtEl>
                                      </p:cBhvr>
                                    </p:animEffect>
                                    <p:animScale>
                                      <p:cBhvr>
                                        <p:cTn id="34" dur="250" autoRev="1" fill="hold"/>
                                        <p:tgtEl>
                                          <p:spTgt spid="37"/>
                                        </p:tgtEl>
                                      </p:cBhvr>
                                      <p:by x="105000" y="105000"/>
                                    </p:animScale>
                                  </p:childTnLst>
                                </p:cTn>
                              </p:par>
                              <p:par>
                                <p:cTn id="35" presetID="26" presetClass="emph" presetSubtype="0" fill="hold" grpId="0" nodeType="withEffect">
                                  <p:stCondLst>
                                    <p:cond delay="0"/>
                                  </p:stCondLst>
                                  <p:childTnLst>
                                    <p:animEffect transition="out" filter="fade">
                                      <p:cBhvr>
                                        <p:cTn id="36" dur="500" tmFilter="0, 0; .2, .5; .8, .5; 1, 0"/>
                                        <p:tgtEl>
                                          <p:spTgt spid="30"/>
                                        </p:tgtEl>
                                      </p:cBhvr>
                                    </p:animEffect>
                                    <p:animScale>
                                      <p:cBhvr>
                                        <p:cTn id="37" dur="250" autoRev="1" fill="hold"/>
                                        <p:tgtEl>
                                          <p:spTgt spid="30"/>
                                        </p:tgtEl>
                                      </p:cBhvr>
                                      <p:by x="105000" y="105000"/>
                                    </p:animScale>
                                  </p:childTnLst>
                                </p:cTn>
                              </p:par>
                              <p:par>
                                <p:cTn id="38" presetID="26" presetClass="emph" presetSubtype="0" fill="hold" grpId="0" nodeType="withEffect">
                                  <p:stCondLst>
                                    <p:cond delay="0"/>
                                  </p:stCondLst>
                                  <p:childTnLst>
                                    <p:animEffect transition="out" filter="fade">
                                      <p:cBhvr>
                                        <p:cTn id="39" dur="500" tmFilter="0, 0; .2, .5; .8, .5; 1, 0"/>
                                        <p:tgtEl>
                                          <p:spTgt spid="38"/>
                                        </p:tgtEl>
                                      </p:cBhvr>
                                    </p:animEffect>
                                    <p:animScale>
                                      <p:cBhvr>
                                        <p:cTn id="40" dur="250" autoRev="1" fill="hold"/>
                                        <p:tgtEl>
                                          <p:spTgt spid="38"/>
                                        </p:tgtEl>
                                      </p:cBhvr>
                                      <p:by x="105000" y="105000"/>
                                    </p:animScale>
                                  </p:childTnLst>
                                </p:cTn>
                              </p:par>
                            </p:childTnLst>
                          </p:cTn>
                        </p:par>
                      </p:childTnLst>
                    </p:cTn>
                  </p:par>
                  <p:par>
                    <p:cTn id="41" fill="hold" nodeType="clickPar">
                      <p:stCondLst>
                        <p:cond delay="indefinite"/>
                      </p:stCondLst>
                      <p:childTnLst>
                        <p:par>
                          <p:cTn id="42" fill="hold" nodeType="after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10" presetClass="entr" presetSubtype="0"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6" presetClass="emph" presetSubtype="0" fill="hold" grpId="0" nodeType="clickEffect">
                                  <p:stCondLst>
                                    <p:cond delay="0"/>
                                  </p:stCondLst>
                                  <p:childTnLst>
                                    <p:animEffect transition="out" filter="fade">
                                      <p:cBhvr>
                                        <p:cTn id="52" dur="500" tmFilter="0, 0; .2, .5; .8, .5; 1, 0"/>
                                        <p:tgtEl>
                                          <p:spTgt spid="32"/>
                                        </p:tgtEl>
                                      </p:cBhvr>
                                    </p:animEffect>
                                    <p:animScale>
                                      <p:cBhvr>
                                        <p:cTn id="53"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7" grpId="0"/>
      <p:bldP spid="28" grpId="0"/>
      <p:bldP spid="29" grpId="0"/>
      <p:bldP spid="30" grpId="0"/>
      <p:bldP spid="32" grpId="0"/>
      <p:bldP spid="35" grpId="0"/>
      <p:bldP spid="36" grpId="0"/>
      <p:bldP spid="37" grpId="0"/>
      <p:bldP spid="3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a:spLocks noChangeArrowheads="1"/>
          </p:cNvSpPr>
          <p:nvPr/>
        </p:nvSpPr>
        <p:spPr bwMode="auto">
          <a:xfrm>
            <a:off x="691954" y="2543585"/>
            <a:ext cx="57526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a:t>
            </a:r>
            <a:r>
              <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跨经度最多的大洲</a:t>
            </a:r>
          </a:p>
        </p:txBody>
      </p:sp>
      <p:grpSp>
        <p:nvGrpSpPr>
          <p:cNvPr id="2" name="组合 1"/>
          <p:cNvGrpSpPr/>
          <p:nvPr/>
        </p:nvGrpSpPr>
        <p:grpSpPr>
          <a:xfrm>
            <a:off x="6480246" y="575896"/>
            <a:ext cx="5114925" cy="5696857"/>
            <a:chOff x="4624971" y="6356584"/>
            <a:chExt cx="5441842" cy="6060968"/>
          </a:xfrm>
        </p:grpSpPr>
        <p:sp>
          <p:nvSpPr>
            <p:cNvPr id="3" name="矩形 2"/>
            <p:cNvSpPr/>
            <p:nvPr/>
          </p:nvSpPr>
          <p:spPr>
            <a:xfrm>
              <a:off x="4624971" y="6356584"/>
              <a:ext cx="5441842" cy="606096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456715"/>
              <a:ext cx="5248308" cy="5860706"/>
            </a:xfrm>
            <a:prstGeom prst="rect">
              <a:avLst/>
            </a:prstGeom>
            <a:ln w="12700">
              <a:solidFill>
                <a:schemeClr val="tx1"/>
              </a:solidFill>
            </a:ln>
          </p:spPr>
        </p:pic>
      </p:grpSp>
      <p:sp>
        <p:nvSpPr>
          <p:cNvPr id="6" name="矩形 5"/>
          <p:cNvSpPr>
            <a:spLocks noChangeArrowheads="1"/>
          </p:cNvSpPr>
          <p:nvPr/>
        </p:nvSpPr>
        <p:spPr bwMode="auto">
          <a:xfrm>
            <a:off x="1115350" y="2529303"/>
            <a:ext cx="57526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世界纬度</a:t>
            </a:r>
            <a:r>
              <a:rPr lang="zh-CN" altLang="en-US" sz="25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最高</a:t>
            </a:r>
            <a:endParaRPr lang="zh-CN" altLang="en-US" sz="25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 name="矩形 6"/>
          <p:cNvSpPr>
            <a:spLocks noChangeArrowheads="1"/>
          </p:cNvSpPr>
          <p:nvPr/>
        </p:nvSpPr>
        <p:spPr bwMode="auto">
          <a:xfrm>
            <a:off x="1086775" y="4123317"/>
            <a:ext cx="575265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科考时间恰好是南极地区的暖季</a:t>
            </a:r>
          </a:p>
        </p:txBody>
      </p:sp>
      <p:sp>
        <p:nvSpPr>
          <p:cNvPr id="9" name="椭圆 8"/>
          <p:cNvSpPr/>
          <p:nvPr/>
        </p:nvSpPr>
        <p:spPr>
          <a:xfrm>
            <a:off x="7169626" y="1407467"/>
            <a:ext cx="3416300" cy="3416300"/>
          </a:xfrm>
          <a:prstGeom prst="ellipse">
            <a:avLst/>
          </a:prstGeom>
          <a:solidFill>
            <a:srgbClr val="FFDC41">
              <a:alpha val="31000"/>
            </a:srgbClr>
          </a:solidFill>
          <a:ln w="76200">
            <a:solidFill>
              <a:srgbClr val="FD5A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1" name="矩形 10"/>
          <p:cNvSpPr>
            <a:spLocks noChangeArrowheads="1"/>
          </p:cNvSpPr>
          <p:nvPr/>
        </p:nvSpPr>
        <p:spPr bwMode="auto">
          <a:xfrm>
            <a:off x="8548775" y="2890090"/>
            <a:ext cx="977868"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en-US" altLang="zh-CN" sz="2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90°S</a:t>
            </a:r>
            <a:endPar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2" name="矩形 11"/>
          <p:cNvSpPr>
            <a:spLocks noChangeArrowheads="1"/>
          </p:cNvSpPr>
          <p:nvPr/>
        </p:nvSpPr>
        <p:spPr bwMode="auto">
          <a:xfrm>
            <a:off x="8548775" y="3607589"/>
            <a:ext cx="977868"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en-US" altLang="zh-CN" sz="2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80°S</a:t>
            </a:r>
            <a:endPar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3" name="矩形 12"/>
          <p:cNvSpPr>
            <a:spLocks noChangeArrowheads="1"/>
          </p:cNvSpPr>
          <p:nvPr/>
        </p:nvSpPr>
        <p:spPr bwMode="auto">
          <a:xfrm>
            <a:off x="8548775" y="4326049"/>
            <a:ext cx="977868"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en-US" altLang="zh-CN" sz="2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70°S</a:t>
            </a:r>
            <a:endPar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6" name="矩形 15"/>
          <p:cNvSpPr>
            <a:spLocks noChangeArrowheads="1"/>
          </p:cNvSpPr>
          <p:nvPr/>
        </p:nvSpPr>
        <p:spPr bwMode="auto">
          <a:xfrm>
            <a:off x="8548775" y="4974355"/>
            <a:ext cx="977868"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en-US" altLang="zh-CN" sz="2000" spc="120" smtClean="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60°S</a:t>
            </a:r>
            <a:endParaRPr lang="zh-CN" altLang="en-US" sz="2000" spc="120">
              <a:solidFill>
                <a:srgbClr val="FD5A62"/>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文本框 13"/>
          <p:cNvSpPr txBox="1"/>
          <p:nvPr/>
        </p:nvSpPr>
        <p:spPr>
          <a:xfrm>
            <a:off x="1115351" y="597749"/>
            <a:ext cx="3876675"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独特的自然环境</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7" grpId="0"/>
      <p:bldP spid="9" grpId="0"/>
      <p:bldP spid="11" grpId="0"/>
      <p:bldP spid="12" grpId="0"/>
      <p:bldP spid="13" grpId="0"/>
      <p:bldP spid="1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272017" y="469734"/>
            <a:ext cx="7648126"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极地俯视图的判读</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11" name="组合 10"/>
          <p:cNvGrpSpPr/>
          <p:nvPr/>
        </p:nvGrpSpPr>
        <p:grpSpPr>
          <a:xfrm>
            <a:off x="1251991" y="1773043"/>
            <a:ext cx="9650855" cy="4560409"/>
            <a:chOff x="2752127" y="3546085"/>
            <a:chExt cx="19301709" cy="9120817"/>
          </a:xfrm>
        </p:grpSpPr>
        <p:grpSp>
          <p:nvGrpSpPr>
            <p:cNvPr id="4" name="组合 3"/>
            <p:cNvGrpSpPr/>
            <p:nvPr/>
          </p:nvGrpSpPr>
          <p:grpSpPr>
            <a:xfrm>
              <a:off x="2752127" y="3546085"/>
              <a:ext cx="8766250" cy="9120817"/>
              <a:chOff x="4624971" y="6561069"/>
              <a:chExt cx="5441842" cy="5661948"/>
            </a:xfrm>
          </p:grpSpPr>
          <p:sp>
            <p:nvSpPr>
              <p:cNvPr id="5" name="矩形 4"/>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650070"/>
                <a:ext cx="5248308" cy="5483946"/>
              </a:xfrm>
              <a:prstGeom prst="rect">
                <a:avLst/>
              </a:prstGeom>
              <a:ln w="12700">
                <a:solidFill>
                  <a:schemeClr val="tx1"/>
                </a:solidFill>
              </a:ln>
            </p:spPr>
          </p:pic>
        </p:grpSp>
        <p:grpSp>
          <p:nvGrpSpPr>
            <p:cNvPr id="7" name="组合 6"/>
            <p:cNvGrpSpPr/>
            <p:nvPr/>
          </p:nvGrpSpPr>
          <p:grpSpPr>
            <a:xfrm>
              <a:off x="13404276" y="3546085"/>
              <a:ext cx="8649558" cy="9120817"/>
              <a:chOff x="4651074" y="6561069"/>
              <a:chExt cx="5369403" cy="5661948"/>
            </a:xfrm>
          </p:grpSpPr>
          <p:sp>
            <p:nvSpPr>
              <p:cNvPr id="8" name="矩形 7"/>
              <p:cNvSpPr/>
              <p:nvPr/>
            </p:nvSpPr>
            <p:spPr>
              <a:xfrm>
                <a:off x="4651074" y="6561069"/>
                <a:ext cx="5369403"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rcRect t="1692" b="3176"/>
              <a:stretch>
                <a:fillRect/>
              </a:stretch>
            </p:blipFill>
            <p:spPr>
              <a:xfrm>
                <a:off x="4764807" y="6650070"/>
                <a:ext cx="5162171" cy="5483946"/>
              </a:xfrm>
              <a:prstGeom prst="rect">
                <a:avLst/>
              </a:prstGeom>
              <a:ln w="12700">
                <a:solidFill>
                  <a:schemeClr val="tx1"/>
                </a:solidFill>
              </a:ln>
            </p:spPr>
          </p:pic>
        </p:grpSp>
      </p:grpSp>
      <p:sp>
        <p:nvSpPr>
          <p:cNvPr id="10" name="矩形 9"/>
          <p:cNvSpPr>
            <a:spLocks noChangeArrowheads="1"/>
          </p:cNvSpPr>
          <p:nvPr/>
        </p:nvSpPr>
        <p:spPr bwMode="auto">
          <a:xfrm>
            <a:off x="850868" y="1122882"/>
            <a:ext cx="10089299"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在极地俯视图中，判断南极或者北极</a:t>
            </a:r>
          </a:p>
        </p:txBody>
      </p:sp>
      <p:cxnSp>
        <p:nvCxnSpPr>
          <p:cNvPr id="12" name="直接连接符 11"/>
          <p:cNvCxnSpPr/>
          <p:nvPr/>
        </p:nvCxnSpPr>
        <p:spPr>
          <a:xfrm>
            <a:off x="1537430" y="1640460"/>
            <a:ext cx="1609725"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739455" y="1640460"/>
            <a:ext cx="2624499" cy="0"/>
          </a:xfrm>
          <a:prstGeom prst="line">
            <a:avLst/>
          </a:prstGeom>
          <a:ln w="76200">
            <a:solidFill>
              <a:srgbClr val="FD5A6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10032" y="3792807"/>
            <a:ext cx="1434846" cy="1071951"/>
            <a:chOff x="5419112" y="7585613"/>
            <a:chExt cx="2869692" cy="2143901"/>
          </a:xfrm>
        </p:grpSpPr>
        <p:sp>
          <p:nvSpPr>
            <p:cNvPr id="15" name="椭圆 14"/>
            <p:cNvSpPr/>
            <p:nvPr/>
          </p:nvSpPr>
          <p:spPr>
            <a:xfrm>
              <a:off x="6793186" y="7659265"/>
              <a:ext cx="121544" cy="2070249"/>
            </a:xfrm>
            <a:prstGeom prst="ellipse">
              <a:avLst/>
            </a:prstGeom>
            <a:solidFill>
              <a:srgbClr val="FD5A62"/>
            </a:solidFill>
            <a:ln w="28575">
              <a:solidFill>
                <a:srgbClr val="FD5A62"/>
              </a:solidFill>
            </a:ln>
            <a:effectLst>
              <a:outerShdw blurRad="50800" dist="38100" dir="2700000" algn="tl" rotWithShape="0">
                <a:prstClr val="black">
                  <a:alpha val="27000"/>
                </a:prstClr>
              </a:outerShdw>
            </a:effec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endParaRPr lang="zh-CN" altLang="en-US" sz="6000" b="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GB Pinyinok-B" panose="02010601030101010101" pitchFamily="2" charset="-122"/>
              </a:endParaRPr>
            </a:p>
          </p:txBody>
        </p:sp>
        <p:sp>
          <p:nvSpPr>
            <p:cNvPr id="17" name="矩形 16"/>
            <p:cNvSpPr>
              <a:spLocks noChangeArrowheads="1"/>
            </p:cNvSpPr>
            <p:nvPr/>
          </p:nvSpPr>
          <p:spPr bwMode="auto">
            <a:xfrm>
              <a:off x="5419112" y="7585613"/>
              <a:ext cx="2869692"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a:t>
              </a:r>
              <a:endParaRPr lang="zh-CN" altLang="en-US" sz="2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21" name="组合 20"/>
          <p:cNvGrpSpPr/>
          <p:nvPr/>
        </p:nvGrpSpPr>
        <p:grpSpPr>
          <a:xfrm>
            <a:off x="8002758" y="3797883"/>
            <a:ext cx="1434846" cy="1035124"/>
            <a:chOff x="16004563" y="7595765"/>
            <a:chExt cx="2869692" cy="2070249"/>
          </a:xfrm>
        </p:grpSpPr>
        <p:sp>
          <p:nvSpPr>
            <p:cNvPr id="18" name="椭圆 17"/>
            <p:cNvSpPr/>
            <p:nvPr/>
          </p:nvSpPr>
          <p:spPr>
            <a:xfrm>
              <a:off x="17378635" y="7595765"/>
              <a:ext cx="121544" cy="2070249"/>
            </a:xfrm>
            <a:prstGeom prst="ellipse">
              <a:avLst/>
            </a:prstGeom>
            <a:solidFill>
              <a:srgbClr val="FD5A62"/>
            </a:solidFill>
            <a:ln w="28575">
              <a:solidFill>
                <a:srgbClr val="FD5A62"/>
              </a:solidFill>
            </a:ln>
            <a:effectLst>
              <a:outerShdw blurRad="50800" dist="38100" dir="2700000" algn="tl" rotWithShape="0">
                <a:prstClr val="black">
                  <a:alpha val="27000"/>
                </a:prstClr>
              </a:outerShdw>
            </a:effec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endParaRPr lang="zh-CN" altLang="en-US" sz="6000" b="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GB Pinyinok-B" panose="02010601030101010101" pitchFamily="2" charset="-122"/>
              </a:endParaRPr>
            </a:p>
          </p:txBody>
        </p:sp>
        <p:sp>
          <p:nvSpPr>
            <p:cNvPr id="19" name="矩形 18"/>
            <p:cNvSpPr>
              <a:spLocks noChangeArrowheads="1"/>
            </p:cNvSpPr>
            <p:nvPr/>
          </p:nvSpPr>
          <p:spPr bwMode="auto">
            <a:xfrm>
              <a:off x="16004563" y="7642762"/>
              <a:ext cx="2869692" cy="118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a:t>
              </a:r>
              <a:endParaRPr lang="zh-CN" altLang="en-US" sz="2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
        <p:nvSpPr>
          <p:cNvPr id="28" name="弧形 27"/>
          <p:cNvSpPr/>
          <p:nvPr/>
        </p:nvSpPr>
        <p:spPr>
          <a:xfrm rot="13350763">
            <a:off x="1846652" y="1851711"/>
            <a:ext cx="1133776" cy="2154238"/>
          </a:xfrm>
          <a:prstGeom prst="arc">
            <a:avLst>
              <a:gd name="adj1" fmla="val 17401621"/>
              <a:gd name="adj2" fmla="val 3767647"/>
            </a:avLst>
          </a:prstGeom>
          <a:ln w="76200">
            <a:solidFill>
              <a:srgbClr val="FD5A6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sp>
        <p:nvSpPr>
          <p:cNvPr id="31" name="弧形 30"/>
          <p:cNvSpPr/>
          <p:nvPr/>
        </p:nvSpPr>
        <p:spPr>
          <a:xfrm rot="18810844">
            <a:off x="6671859" y="2394949"/>
            <a:ext cx="2159000" cy="1083002"/>
          </a:xfrm>
          <a:prstGeom prst="arc">
            <a:avLst>
              <a:gd name="adj1" fmla="val 13226823"/>
              <a:gd name="adj2" fmla="val 20564809"/>
            </a:avLst>
          </a:prstGeom>
          <a:noFill/>
          <a:ln w="76200">
            <a:solidFill>
              <a:srgbClr val="FD5A6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 presetClass="exit" presetSubtype="0" fill="hold" nodeType="with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xit" presetSubtype="0" fill="hold" nodeType="clickEffect">
                                  <p:stCondLst>
                                    <p:cond delay="0"/>
                                  </p:stCondLst>
                                  <p:childTnLst>
                                    <p:set>
                                      <p:cBhvr>
                                        <p:cTn id="26" dur="1" fill="hold">
                                          <p:stCondLst>
                                            <p:cond delay="0"/>
                                          </p:stCondLst>
                                        </p:cTn>
                                        <p:tgtEl>
                                          <p:spTgt spid="2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21"/>
                                        </p:tgtEl>
                                        <p:attrNameLst>
                                          <p:attrName>style.visibility</p:attrName>
                                        </p:attrNameLst>
                                      </p:cBhvr>
                                      <p:to>
                                        <p:strVal val="hidden"/>
                                      </p:to>
                                    </p:set>
                                  </p:childTnLst>
                                </p:cTn>
                              </p:par>
                              <p:par>
                                <p:cTn id="29" presetID="22" presetClass="entr" presetSubtype="1"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400"/>
                                        <p:tgtEl>
                                          <p:spTgt spid="2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 name="矩形 28"/>
          <p:cNvSpPr/>
          <p:nvPr/>
        </p:nvSpPr>
        <p:spPr>
          <a:xfrm>
            <a:off x="6578066" y="1773043"/>
            <a:ext cx="4324779" cy="456040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3" name="文本框 2"/>
          <p:cNvSpPr txBox="1"/>
          <p:nvPr/>
        </p:nvSpPr>
        <p:spPr>
          <a:xfrm>
            <a:off x="2272017" y="469734"/>
            <a:ext cx="7648126"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极地俯视图的判读</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grpSp>
        <p:nvGrpSpPr>
          <p:cNvPr id="11" name="组合 10"/>
          <p:cNvGrpSpPr/>
          <p:nvPr/>
        </p:nvGrpSpPr>
        <p:grpSpPr>
          <a:xfrm>
            <a:off x="1251991" y="1773043"/>
            <a:ext cx="9575547" cy="4560409"/>
            <a:chOff x="2752127" y="3546085"/>
            <a:chExt cx="19151093" cy="9120817"/>
          </a:xfrm>
        </p:grpSpPr>
        <p:grpSp>
          <p:nvGrpSpPr>
            <p:cNvPr id="4" name="组合 3"/>
            <p:cNvGrpSpPr/>
            <p:nvPr/>
          </p:nvGrpSpPr>
          <p:grpSpPr>
            <a:xfrm>
              <a:off x="2752127" y="3546085"/>
              <a:ext cx="8766250" cy="9120817"/>
              <a:chOff x="4624971" y="6561069"/>
              <a:chExt cx="5441842" cy="5661948"/>
            </a:xfrm>
          </p:grpSpPr>
          <p:sp>
            <p:nvSpPr>
              <p:cNvPr id="5" name="矩形 4"/>
              <p:cNvSpPr/>
              <p:nvPr/>
            </p:nvSpPr>
            <p:spPr>
              <a:xfrm>
                <a:off x="4624971" y="6561069"/>
                <a:ext cx="5441842" cy="566194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650070"/>
                <a:ext cx="5248308" cy="5483946"/>
              </a:xfrm>
              <a:prstGeom prst="rect">
                <a:avLst/>
              </a:prstGeom>
              <a:ln w="12700">
                <a:solidFill>
                  <a:schemeClr val="tx1"/>
                </a:solidFill>
              </a:ln>
            </p:spPr>
          </p:pic>
        </p:grpSp>
        <p:pic>
          <p:nvPicPr>
            <p:cNvPr id="9" name="图片 8"/>
            <p:cNvPicPr>
              <a:picLocks noChangeAspect="1"/>
            </p:cNvPicPr>
            <p:nvPr/>
          </p:nvPicPr>
          <p:blipFill>
            <a:blip r:embed="rId4">
              <a:extLst>
                <a:ext uri="{28A0092B-C50C-407E-A947-70E740481C1C}">
                  <a14:useLocalDpi xmlns:a14="http://schemas.microsoft.com/office/drawing/2010/main" val="0"/>
                </a:ext>
              </a:extLst>
            </a:blip>
            <a:srcRect t="1692" b="3176"/>
            <a:stretch>
              <a:fillRect/>
            </a:stretch>
          </p:blipFill>
          <p:spPr>
            <a:xfrm>
              <a:off x="13587492" y="3689456"/>
              <a:ext cx="8315729" cy="8834074"/>
            </a:xfrm>
            <a:prstGeom prst="rect">
              <a:avLst/>
            </a:prstGeom>
            <a:ln w="12700">
              <a:solidFill>
                <a:schemeClr val="tx1"/>
              </a:solidFill>
            </a:ln>
          </p:spPr>
        </p:pic>
      </p:grpSp>
      <p:sp>
        <p:nvSpPr>
          <p:cNvPr id="10" name="矩形 9"/>
          <p:cNvSpPr>
            <a:spLocks noChangeArrowheads="1"/>
          </p:cNvSpPr>
          <p:nvPr/>
        </p:nvSpPr>
        <p:spPr bwMode="auto">
          <a:xfrm>
            <a:off x="850868" y="1122882"/>
            <a:ext cx="10089299"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sz="25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在极地俯视图中，经纬网的判读</a:t>
            </a:r>
          </a:p>
        </p:txBody>
      </p:sp>
      <p:grpSp>
        <p:nvGrpSpPr>
          <p:cNvPr id="56" name="组合 55"/>
          <p:cNvGrpSpPr/>
          <p:nvPr/>
        </p:nvGrpSpPr>
        <p:grpSpPr>
          <a:xfrm>
            <a:off x="1974056" y="2411730"/>
            <a:ext cx="2914650" cy="2917837"/>
            <a:chOff x="3947160" y="4823460"/>
            <a:chExt cx="5829300" cy="5835673"/>
          </a:xfrm>
        </p:grpSpPr>
        <p:sp>
          <p:nvSpPr>
            <p:cNvPr id="2" name="椭圆 1"/>
            <p:cNvSpPr/>
            <p:nvPr/>
          </p:nvSpPr>
          <p:spPr>
            <a:xfrm>
              <a:off x="5394961" y="6268927"/>
              <a:ext cx="2918460" cy="2936033"/>
            </a:xfrm>
            <a:prstGeom prst="ellipse">
              <a:avLst/>
            </a:prstGeom>
            <a:noFill/>
            <a:ln w="57150">
              <a:solidFill>
                <a:srgbClr val="FD5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12" name="椭圆 11"/>
            <p:cNvSpPr/>
            <p:nvPr/>
          </p:nvSpPr>
          <p:spPr>
            <a:xfrm>
              <a:off x="3947160" y="4823460"/>
              <a:ext cx="5829300" cy="5835673"/>
            </a:xfrm>
            <a:prstGeom prst="ellipse">
              <a:avLst/>
            </a:prstGeom>
            <a:noFill/>
            <a:ln w="57150">
              <a:solidFill>
                <a:srgbClr val="FD5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grpSp>
      <p:grpSp>
        <p:nvGrpSpPr>
          <p:cNvPr id="55" name="组合 54"/>
          <p:cNvGrpSpPr/>
          <p:nvPr/>
        </p:nvGrpSpPr>
        <p:grpSpPr>
          <a:xfrm>
            <a:off x="1554956" y="1993901"/>
            <a:ext cx="3729896" cy="3751579"/>
            <a:chOff x="3108960" y="3987802"/>
            <a:chExt cx="7459792" cy="7503158"/>
          </a:xfrm>
        </p:grpSpPr>
        <p:cxnSp>
          <p:nvCxnSpPr>
            <p:cNvPr id="14" name="直接连接符 13"/>
            <p:cNvCxnSpPr/>
            <p:nvPr/>
          </p:nvCxnSpPr>
          <p:spPr>
            <a:xfrm flipH="1" flipV="1">
              <a:off x="5000625" y="4479926"/>
              <a:ext cx="3716501" cy="6518805"/>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6848475" y="3987802"/>
              <a:ext cx="0" cy="7503158"/>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957843" y="4477388"/>
              <a:ext cx="3774677" cy="6506103"/>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617307" y="5861052"/>
              <a:ext cx="6460143" cy="3747768"/>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08960" y="7734300"/>
              <a:ext cx="7459792" cy="0"/>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flipV="1">
              <a:off x="3646172" y="5856291"/>
              <a:ext cx="6417198" cy="3776325"/>
            </a:xfrm>
            <a:prstGeom prst="line">
              <a:avLst/>
            </a:prstGeom>
            <a:ln w="57150">
              <a:solidFill>
                <a:srgbClr val="FD5A62"/>
              </a:solidFill>
            </a:ln>
          </p:spPr>
          <p:style>
            <a:lnRef idx="1">
              <a:schemeClr val="accent1"/>
            </a:lnRef>
            <a:fillRef idx="0">
              <a:schemeClr val="accent1"/>
            </a:fillRef>
            <a:effectRef idx="0">
              <a:schemeClr val="accent1"/>
            </a:effectRef>
            <a:fontRef idx="minor">
              <a:schemeClr val="tx1"/>
            </a:fontRef>
          </p:style>
        </p:cxnSp>
      </p:grpSp>
      <p:sp>
        <p:nvSpPr>
          <p:cNvPr id="57" name="弧形 56"/>
          <p:cNvSpPr/>
          <p:nvPr/>
        </p:nvSpPr>
        <p:spPr>
          <a:xfrm rot="13350763">
            <a:off x="1846652" y="1851711"/>
            <a:ext cx="1133776" cy="2154238"/>
          </a:xfrm>
          <a:prstGeom prst="arc">
            <a:avLst>
              <a:gd name="adj1" fmla="val 17401621"/>
              <a:gd name="adj2" fmla="val 3767647"/>
            </a:avLst>
          </a:prstGeom>
          <a:ln w="76200">
            <a:solidFill>
              <a:srgbClr val="FD5A6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sp>
        <p:nvSpPr>
          <p:cNvPr id="59" name="矩形 58"/>
          <p:cNvSpPr>
            <a:spLocks noChangeArrowheads="1"/>
          </p:cNvSpPr>
          <p:nvPr/>
        </p:nvSpPr>
        <p:spPr bwMode="auto">
          <a:xfrm>
            <a:off x="1290893" y="3587265"/>
            <a:ext cx="454728" cy="79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0°</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0" name="矩形 59"/>
          <p:cNvSpPr>
            <a:spLocks noChangeArrowheads="1"/>
          </p:cNvSpPr>
          <p:nvPr/>
        </p:nvSpPr>
        <p:spPr bwMode="auto">
          <a:xfrm>
            <a:off x="1296783" y="4719850"/>
            <a:ext cx="82722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30°E</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1" name="矩形 60"/>
          <p:cNvSpPr>
            <a:spLocks noChangeArrowheads="1"/>
          </p:cNvSpPr>
          <p:nvPr/>
        </p:nvSpPr>
        <p:spPr bwMode="auto">
          <a:xfrm>
            <a:off x="1971392" y="5435453"/>
            <a:ext cx="82722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60°E</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2" name="矩形 61"/>
          <p:cNvSpPr>
            <a:spLocks noChangeArrowheads="1"/>
          </p:cNvSpPr>
          <p:nvPr/>
        </p:nvSpPr>
        <p:spPr bwMode="auto">
          <a:xfrm>
            <a:off x="4975878" y="3530296"/>
            <a:ext cx="82722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180°</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3" name="矩形 62"/>
          <p:cNvSpPr>
            <a:spLocks noChangeArrowheads="1"/>
          </p:cNvSpPr>
          <p:nvPr/>
        </p:nvSpPr>
        <p:spPr bwMode="auto">
          <a:xfrm>
            <a:off x="4782867" y="2594529"/>
            <a:ext cx="108068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150°W</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矩形 63"/>
          <p:cNvSpPr>
            <a:spLocks noChangeArrowheads="1"/>
          </p:cNvSpPr>
          <p:nvPr/>
        </p:nvSpPr>
        <p:spPr bwMode="auto">
          <a:xfrm>
            <a:off x="4070405" y="1928516"/>
            <a:ext cx="108068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175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120°W</a:t>
            </a:r>
            <a:endParaRPr lang="zh-CN" altLang="en-US" sz="175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5" name="弧形 64"/>
          <p:cNvSpPr/>
          <p:nvPr/>
        </p:nvSpPr>
        <p:spPr>
          <a:xfrm rot="18810844">
            <a:off x="6671859" y="2394949"/>
            <a:ext cx="2159000" cy="1083002"/>
          </a:xfrm>
          <a:prstGeom prst="arc">
            <a:avLst>
              <a:gd name="adj1" fmla="val 13226823"/>
              <a:gd name="adj2" fmla="val 20564809"/>
            </a:avLst>
          </a:prstGeom>
          <a:noFill/>
          <a:ln w="76200">
            <a:solidFill>
              <a:srgbClr val="FD5A6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up)">
                                      <p:cBhvr>
                                        <p:cTn id="17" dur="400"/>
                                        <p:tgtEl>
                                          <p:spTgt spid="5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down)">
                                      <p:cBhvr>
                                        <p:cTn id="44" dur="4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9" grpId="0"/>
      <p:bldP spid="60" grpId="0"/>
      <p:bldP spid="61" grpId="0"/>
      <p:bldP spid="62" grpId="0"/>
      <p:bldP spid="63" grpId="0"/>
      <p:bldP spid="64" grpId="0"/>
      <p:bldP spid="6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6578066" y="1773043"/>
            <a:ext cx="4324779" cy="4560409"/>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t="1692" b="3176"/>
          <a:stretch>
            <a:fillRect/>
          </a:stretch>
        </p:blipFill>
        <p:spPr>
          <a:xfrm>
            <a:off x="6669673" y="1844728"/>
            <a:ext cx="4157865" cy="4417037"/>
          </a:xfrm>
          <a:prstGeom prst="rect">
            <a:avLst/>
          </a:prstGeom>
          <a:ln w="12700">
            <a:solidFill>
              <a:schemeClr val="tx1"/>
            </a:solidFill>
          </a:ln>
        </p:spPr>
      </p:pic>
      <p:sp>
        <p:nvSpPr>
          <p:cNvPr id="3" name="文本框 2"/>
          <p:cNvSpPr txBox="1"/>
          <p:nvPr/>
        </p:nvSpPr>
        <p:spPr>
          <a:xfrm>
            <a:off x="2272017" y="469734"/>
            <a:ext cx="7648126" cy="70675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4000" smtClean="0">
                <a:solidFill>
                  <a:srgbClr val="0D0D0D"/>
                </a:solidFill>
                <a:latin typeface="阿里巴巴普惠体 B" panose="00020600040101010101" charset="-122"/>
                <a:ea typeface="阿里巴巴普惠体 B" panose="00020600040101010101" charset="-122"/>
                <a:cs typeface="阿里巴巴普惠体 B" panose="00020600040101010101" charset="-122"/>
              </a:rPr>
              <a:t>极地俯视图的判读</a:t>
            </a:r>
            <a:endParaRPr lang="zh-CN" altLang="en-US" sz="4000">
              <a:solidFill>
                <a:srgbClr val="0D0D0D"/>
              </a:solidFill>
              <a:latin typeface="阿里巴巴普惠体 B" panose="00020600040101010101" charset="-122"/>
              <a:ea typeface="阿里巴巴普惠体 B" panose="00020600040101010101" charset="-122"/>
              <a:cs typeface="阿里巴巴普惠体 B" panose="00020600040101010101" charset="-122"/>
            </a:endParaRPr>
          </a:p>
        </p:txBody>
      </p:sp>
      <p:sp>
        <p:nvSpPr>
          <p:cNvPr id="10" name="矩形 9"/>
          <p:cNvSpPr>
            <a:spLocks noChangeArrowheads="1"/>
          </p:cNvSpPr>
          <p:nvPr/>
        </p:nvSpPr>
        <p:spPr bwMode="auto">
          <a:xfrm>
            <a:off x="850868" y="1122882"/>
            <a:ext cx="10089299"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在极地俯视图中，方向的判读</a:t>
            </a:r>
          </a:p>
        </p:txBody>
      </p:sp>
      <p:sp>
        <p:nvSpPr>
          <p:cNvPr id="31" name="弧形 30"/>
          <p:cNvSpPr/>
          <p:nvPr/>
        </p:nvSpPr>
        <p:spPr>
          <a:xfrm rot="18810844">
            <a:off x="6671859" y="2394949"/>
            <a:ext cx="2159000" cy="1083002"/>
          </a:xfrm>
          <a:prstGeom prst="arc">
            <a:avLst>
              <a:gd name="adj1" fmla="val 13226823"/>
              <a:gd name="adj2" fmla="val 20564809"/>
            </a:avLst>
          </a:prstGeom>
          <a:noFill/>
          <a:ln w="76200">
            <a:solidFill>
              <a:srgbClr val="FD5A6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grpSp>
        <p:nvGrpSpPr>
          <p:cNvPr id="22" name="PA-find-map-search-pin-icon-multiColor-280226"/>
          <p:cNvGrpSpPr>
            <a:grpSpLocks noChangeAspect="1"/>
          </p:cNvGrpSpPr>
          <p:nvPr>
            <p:custDataLst>
              <p:tags r:id="rId4"/>
            </p:custDataLst>
          </p:nvPr>
        </p:nvGrpSpPr>
        <p:grpSpPr>
          <a:xfrm>
            <a:off x="7770185" y="5116116"/>
            <a:ext cx="117550" cy="178951"/>
            <a:chOff x="3155" y="1097"/>
            <a:chExt cx="1365" cy="2078"/>
          </a:xfrm>
        </p:grpSpPr>
        <p:sp>
          <p:nvSpPr>
            <p:cNvPr id="23" name="PA-任意多边形 2711"/>
            <p:cNvSpPr/>
            <p:nvPr>
              <p:custDataLst>
                <p:tags r:id="rId5"/>
              </p:custDataLst>
            </p:nvPr>
          </p:nvSpPr>
          <p:spPr bwMode="auto">
            <a:xfrm>
              <a:off x="3155" y="1097"/>
              <a:ext cx="1365" cy="2078"/>
            </a:xfrm>
            <a:custGeom>
              <a:gdLst>
                <a:gd name="T0" fmla="*/ 1810 w 3620"/>
                <a:gd name="T1" fmla="*/ 5520 h 5520"/>
                <a:gd name="T2" fmla="*/ 3620 w 3620"/>
                <a:gd name="T3" fmla="*/ 1781 h 5520"/>
                <a:gd name="T4" fmla="*/ 1810 w 3620"/>
                <a:gd name="T5" fmla="*/ 0 h 5520"/>
                <a:gd name="T6" fmla="*/ 0 w 3620"/>
                <a:gd name="T7" fmla="*/ 1781 h 5520"/>
                <a:gd name="T8" fmla="*/ 1810 w 3620"/>
                <a:gd name="T9" fmla="*/ 5520 h 5520"/>
              </a:gdLst>
              <a:cxnLst>
                <a:cxn ang="0">
                  <a:pos x="T0" y="T1"/>
                </a:cxn>
                <a:cxn ang="0">
                  <a:pos x="T2" y="T3"/>
                </a:cxn>
                <a:cxn ang="0">
                  <a:pos x="T4" y="T5"/>
                </a:cxn>
                <a:cxn ang="0">
                  <a:pos x="T6" y="T7"/>
                </a:cxn>
                <a:cxn ang="0">
                  <a:pos x="T8" y="T9"/>
                </a:cxn>
              </a:cxnLst>
              <a:rect l="0" t="0" r="r" b="b"/>
              <a:pathLst>
                <a:path w="3620" h="5520">
                  <a:moveTo>
                    <a:pt x="1810" y="5520"/>
                  </a:moveTo>
                  <a:cubicBezTo>
                    <a:pt x="1810" y="5520"/>
                    <a:pt x="3620" y="2765"/>
                    <a:pt x="3620" y="1781"/>
                  </a:cubicBezTo>
                  <a:cubicBezTo>
                    <a:pt x="3620" y="798"/>
                    <a:pt x="2810" y="0"/>
                    <a:pt x="1810" y="0"/>
                  </a:cubicBezTo>
                  <a:cubicBezTo>
                    <a:pt x="811" y="0"/>
                    <a:pt x="0" y="798"/>
                    <a:pt x="0" y="1781"/>
                  </a:cubicBezTo>
                  <a:cubicBezTo>
                    <a:pt x="0" y="2765"/>
                    <a:pt x="1810" y="5520"/>
                    <a:pt x="1810" y="5520"/>
                  </a:cubicBezTo>
                </a:path>
              </a:pathLst>
            </a:custGeom>
            <a:solidFill>
              <a:srgbClr val="FD5A62"/>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sp>
          <p:nvSpPr>
            <p:cNvPr id="24" name="PA-椭圆 2713"/>
            <p:cNvSpPr>
              <a:spLocks noChangeArrowheads="1"/>
            </p:cNvSpPr>
            <p:nvPr>
              <p:custDataLst>
                <p:tags r:id="rId6"/>
              </p:custDataLst>
            </p:nvPr>
          </p:nvSpPr>
          <p:spPr bwMode="auto">
            <a:xfrm>
              <a:off x="3351" y="1292"/>
              <a:ext cx="966" cy="948"/>
            </a:xfrm>
            <a:prstGeom prst="ellipse">
              <a:avLst/>
            </a:prstGeom>
            <a:solidFill>
              <a:schemeClr val="bg1"/>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grpSp>
      <p:sp>
        <p:nvSpPr>
          <p:cNvPr id="25" name="矩形 24"/>
          <p:cNvSpPr>
            <a:spLocks noChangeArrowheads="1"/>
          </p:cNvSpPr>
          <p:nvPr/>
        </p:nvSpPr>
        <p:spPr bwMode="auto">
          <a:xfrm>
            <a:off x="7828658" y="5109102"/>
            <a:ext cx="2150154"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1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长城站</a:t>
            </a:r>
            <a:endParaRPr lang="zh-CN" altLang="en-US" sz="1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nvGrpSpPr>
          <p:cNvPr id="27" name="PA-find-map-search-pin-icon-multiColor-280226"/>
          <p:cNvGrpSpPr>
            <a:grpSpLocks noChangeAspect="1"/>
          </p:cNvGrpSpPr>
          <p:nvPr>
            <p:custDataLst>
              <p:tags r:id="rId7"/>
            </p:custDataLst>
          </p:nvPr>
        </p:nvGrpSpPr>
        <p:grpSpPr>
          <a:xfrm>
            <a:off x="8450655" y="2658398"/>
            <a:ext cx="117550" cy="178951"/>
            <a:chOff x="3155" y="1097"/>
            <a:chExt cx="1365" cy="2078"/>
          </a:xfrm>
        </p:grpSpPr>
        <p:sp>
          <p:nvSpPr>
            <p:cNvPr id="29" name="PA-任意多边形 2711"/>
            <p:cNvSpPr/>
            <p:nvPr>
              <p:custDataLst>
                <p:tags r:id="rId8"/>
              </p:custDataLst>
            </p:nvPr>
          </p:nvSpPr>
          <p:spPr bwMode="auto">
            <a:xfrm>
              <a:off x="3155" y="1097"/>
              <a:ext cx="1365" cy="2078"/>
            </a:xfrm>
            <a:custGeom>
              <a:gdLst>
                <a:gd name="T0" fmla="*/ 1810 w 3620"/>
                <a:gd name="T1" fmla="*/ 5520 h 5520"/>
                <a:gd name="T2" fmla="*/ 3620 w 3620"/>
                <a:gd name="T3" fmla="*/ 1781 h 5520"/>
                <a:gd name="T4" fmla="*/ 1810 w 3620"/>
                <a:gd name="T5" fmla="*/ 0 h 5520"/>
                <a:gd name="T6" fmla="*/ 0 w 3620"/>
                <a:gd name="T7" fmla="*/ 1781 h 5520"/>
                <a:gd name="T8" fmla="*/ 1810 w 3620"/>
                <a:gd name="T9" fmla="*/ 5520 h 5520"/>
              </a:gdLst>
              <a:cxnLst>
                <a:cxn ang="0">
                  <a:pos x="T0" y="T1"/>
                </a:cxn>
                <a:cxn ang="0">
                  <a:pos x="T2" y="T3"/>
                </a:cxn>
                <a:cxn ang="0">
                  <a:pos x="T4" y="T5"/>
                </a:cxn>
                <a:cxn ang="0">
                  <a:pos x="T6" y="T7"/>
                </a:cxn>
                <a:cxn ang="0">
                  <a:pos x="T8" y="T9"/>
                </a:cxn>
              </a:cxnLst>
              <a:rect l="0" t="0" r="r" b="b"/>
              <a:pathLst>
                <a:path w="3620" h="5520">
                  <a:moveTo>
                    <a:pt x="1810" y="5520"/>
                  </a:moveTo>
                  <a:cubicBezTo>
                    <a:pt x="1810" y="5520"/>
                    <a:pt x="3620" y="2765"/>
                    <a:pt x="3620" y="1781"/>
                  </a:cubicBezTo>
                  <a:cubicBezTo>
                    <a:pt x="3620" y="798"/>
                    <a:pt x="2810" y="0"/>
                    <a:pt x="1810" y="0"/>
                  </a:cubicBezTo>
                  <a:cubicBezTo>
                    <a:pt x="811" y="0"/>
                    <a:pt x="0" y="798"/>
                    <a:pt x="0" y="1781"/>
                  </a:cubicBezTo>
                  <a:cubicBezTo>
                    <a:pt x="0" y="2765"/>
                    <a:pt x="1810" y="5520"/>
                    <a:pt x="1810" y="5520"/>
                  </a:cubicBezTo>
                </a:path>
              </a:pathLst>
            </a:custGeom>
            <a:solidFill>
              <a:srgbClr val="FD5A62"/>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sp>
          <p:nvSpPr>
            <p:cNvPr id="30" name="PA-椭圆 2713"/>
            <p:cNvSpPr>
              <a:spLocks noChangeArrowheads="1"/>
            </p:cNvSpPr>
            <p:nvPr>
              <p:custDataLst>
                <p:tags r:id="rId9"/>
              </p:custDataLst>
            </p:nvPr>
          </p:nvSpPr>
          <p:spPr bwMode="auto">
            <a:xfrm>
              <a:off x="3351" y="1292"/>
              <a:ext cx="966" cy="948"/>
            </a:xfrm>
            <a:prstGeom prst="ellipse">
              <a:avLst/>
            </a:prstGeom>
            <a:solidFill>
              <a:schemeClr val="bg1"/>
            </a:solidFill>
            <a:ln w="0">
              <a:solidFill>
                <a:srgbClr val="000000"/>
              </a:solidFill>
              <a:prstDash val="solid"/>
              <a:round/>
            </a:ln>
          </p:spPr>
          <p:txBody>
            <a:bodyPr vert="horz" wrap="square" lIns="45720" tIns="22860" rIns="45720" bIns="228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a:p>
          </p:txBody>
        </p:sp>
      </p:grpSp>
      <p:sp>
        <p:nvSpPr>
          <p:cNvPr id="32" name="矩形 31"/>
          <p:cNvSpPr>
            <a:spLocks noChangeArrowheads="1"/>
          </p:cNvSpPr>
          <p:nvPr/>
        </p:nvSpPr>
        <p:spPr bwMode="auto">
          <a:xfrm>
            <a:off x="8220998" y="2747872"/>
            <a:ext cx="2150154"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1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泰山站</a:t>
            </a:r>
            <a:endParaRPr lang="zh-CN" altLang="en-US" sz="1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3" name="矩形 32"/>
          <p:cNvSpPr>
            <a:spLocks noChangeArrowheads="1"/>
          </p:cNvSpPr>
          <p:nvPr/>
        </p:nvSpPr>
        <p:spPr bwMode="auto">
          <a:xfrm>
            <a:off x="850868" y="2235295"/>
            <a:ext cx="10089299"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nSpc>
                <a:spcPct val="130000"/>
              </a:lnSpc>
            </a:pP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思考：泰山站在长城站的哪个方向？</a:t>
            </a:r>
          </a:p>
        </p:txBody>
      </p:sp>
      <p:grpSp>
        <p:nvGrpSpPr>
          <p:cNvPr id="34" name="组合 33"/>
          <p:cNvGrpSpPr/>
          <p:nvPr/>
        </p:nvGrpSpPr>
        <p:grpSpPr>
          <a:xfrm>
            <a:off x="8002758" y="3792806"/>
            <a:ext cx="1434846" cy="1040201"/>
            <a:chOff x="16004563" y="7585612"/>
            <a:chExt cx="2869692" cy="2080402"/>
          </a:xfrm>
        </p:grpSpPr>
        <p:sp>
          <p:nvSpPr>
            <p:cNvPr id="35" name="椭圆 34"/>
            <p:cNvSpPr/>
            <p:nvPr/>
          </p:nvSpPr>
          <p:spPr>
            <a:xfrm>
              <a:off x="17378635" y="7595765"/>
              <a:ext cx="121544" cy="2070249"/>
            </a:xfrm>
            <a:prstGeom prst="ellipse">
              <a:avLst/>
            </a:prstGeom>
            <a:solidFill>
              <a:srgbClr val="FD5A62"/>
            </a:solidFill>
            <a:ln w="28575">
              <a:solidFill>
                <a:srgbClr val="FD5A62"/>
              </a:solidFill>
            </a:ln>
            <a:effectLst>
              <a:outerShdw blurRad="50800" dist="38100" dir="2700000" algn="tl" rotWithShape="0">
                <a:prstClr val="black">
                  <a:alpha val="27000"/>
                </a:prstClr>
              </a:outerShdw>
            </a:effec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endParaRPr lang="zh-CN" altLang="en-US" sz="6000" b="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GB Pinyinok-B" panose="02010601030101010101" pitchFamily="2" charset="-122"/>
              </a:endParaRPr>
            </a:p>
          </p:txBody>
        </p:sp>
        <p:sp>
          <p:nvSpPr>
            <p:cNvPr id="36" name="矩形 35"/>
            <p:cNvSpPr>
              <a:spLocks noChangeArrowheads="1"/>
            </p:cNvSpPr>
            <p:nvPr/>
          </p:nvSpPr>
          <p:spPr bwMode="auto">
            <a:xfrm>
              <a:off x="16004563" y="7585612"/>
              <a:ext cx="2869692" cy="78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1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a:t>
              </a:r>
              <a:endParaRPr lang="zh-CN" altLang="en-US" sz="1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
        <p:nvSpPr>
          <p:cNvPr id="38" name="弧形 37"/>
          <p:cNvSpPr/>
          <p:nvPr/>
        </p:nvSpPr>
        <p:spPr>
          <a:xfrm rot="16801572">
            <a:off x="7060326" y="3087695"/>
            <a:ext cx="2980795" cy="2069863"/>
          </a:xfrm>
          <a:prstGeom prst="arc">
            <a:avLst>
              <a:gd name="adj1" fmla="val 12822200"/>
              <a:gd name="adj2" fmla="val 20236351"/>
            </a:avLst>
          </a:prstGeom>
          <a:noFill/>
          <a:ln w="76200">
            <a:solidFill>
              <a:srgbClr val="FD5A6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fontAlgn="auto">
              <a:spcBef>
                <a:spcPct val="0"/>
              </a:spcBef>
              <a:spcAft>
                <a:spcPct val="0"/>
              </a:spcAft>
              <a:defRPr/>
            </a:pPr>
            <a:endParaRPr lang="zh-CN" altLang="en-US" sz="9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to="" calcmode="lin" valueType="num">
                                      <p:cBhvr>
                                        <p:cTn id="7" dur="125" fill="hold">
                                          <p:stCondLst>
                                            <p:cond delay="0"/>
                                          </p:stCondLst>
                                        </p:cTn>
                                        <p:tgtEl>
                                          <p:spTgt spid="22"/>
                                        </p:tgtEl>
                                        <p:attrNameLst>
                                          <p:attrName>ppt_h</p:attrName>
                                        </p:attrNameLst>
                                      </p:cBhvr>
                                      <p:tavLst>
                                        <p:tav tm="0">
                                          <p:val>
                                            <p:fltVal val="0"/>
                                          </p:val>
                                        </p:tav>
                                        <p:tav tm="100000">
                                          <p:val>
                                            <p:strVal val="#ppt_h+#ppt_h/3"/>
                                          </p:val>
                                        </p:tav>
                                      </p:tavLst>
                                    </p:anim>
                                    <p:anim to="" calcmode="lin" valueType="num">
                                      <p:cBhvr>
                                        <p:cTn id="8" dur="125" fill="hold">
                                          <p:stCondLst>
                                            <p:cond delay="0"/>
                                          </p:stCondLst>
                                        </p:cTn>
                                        <p:tgtEl>
                                          <p:spTgt spid="22"/>
                                        </p:tgtEl>
                                        <p:attrNameLst>
                                          <p:attrName>ppt_w</p:attrName>
                                        </p:attrNameLst>
                                      </p:cBhvr>
                                      <p:tavLst>
                                        <p:tav tm="0">
                                          <p:val>
                                            <p:fltVal val="0"/>
                                          </p:val>
                                        </p:tav>
                                        <p:tav tm="100000">
                                          <p:val>
                                            <p:strVal val="#ppt_w-#ppt_w/6"/>
                                          </p:val>
                                        </p:tav>
                                      </p:tavLst>
                                    </p:anim>
                                    <p:anim to="" calcmode="lin" valueType="num">
                                      <p:cBhvr>
                                        <p:cTn id="9" dur="125" fill="hold">
                                          <p:stCondLst>
                                            <p:cond delay="0"/>
                                          </p:stCondLst>
                                        </p:cTn>
                                        <p:tgtEl>
                                          <p:spTgt spid="22"/>
                                        </p:tgtEl>
                                        <p:attrNameLst>
                                          <p:attrName>ppt_y</p:attrName>
                                        </p:attrNameLst>
                                      </p:cBhvr>
                                      <p:tavLst>
                                        <p:tav tm="0">
                                          <p:val>
                                            <p:strVal val="#ppt_y-#ppt_h/2"/>
                                          </p:val>
                                        </p:tav>
                                        <p:tav tm="100000">
                                          <p:val>
                                            <p:strVal val="#ppt_y+#ppt_h/4"/>
                                          </p:val>
                                        </p:tav>
                                      </p:tavLst>
                                    </p:anim>
                                    <p:anim to="" calcmode="lin" valueType="num">
                                      <p:cBhvr>
                                        <p:cTn id="10" dur="167" fill="hold">
                                          <p:stCondLst>
                                            <p:cond delay="125"/>
                                          </p:stCondLst>
                                        </p:cTn>
                                        <p:tgtEl>
                                          <p:spTgt spid="22"/>
                                        </p:tgtEl>
                                        <p:attrNameLst>
                                          <p:attrName>ppt_h</p:attrName>
                                        </p:attrNameLst>
                                      </p:cBhvr>
                                      <p:tavLst>
                                        <p:tav tm="0">
                                          <p:val>
                                            <p:strVal val="#ppt_h+#ppt_h/3"/>
                                          </p:val>
                                        </p:tav>
                                        <p:tav tm="100000">
                                          <p:val>
                                            <p:strVal val="#ppt_h-#ppt_h/4"/>
                                          </p:val>
                                        </p:tav>
                                      </p:tavLst>
                                    </p:anim>
                                    <p:anim to="" calcmode="lin" valueType="num">
                                      <p:cBhvr>
                                        <p:cTn id="11" dur="167" fill="hold">
                                          <p:stCondLst>
                                            <p:cond delay="125"/>
                                          </p:stCondLst>
                                        </p:cTn>
                                        <p:tgtEl>
                                          <p:spTgt spid="22"/>
                                        </p:tgtEl>
                                        <p:attrNameLst>
                                          <p:attrName>ppt_w</p:attrName>
                                        </p:attrNameLst>
                                      </p:cBhvr>
                                      <p:tavLst>
                                        <p:tav tm="0">
                                          <p:val>
                                            <p:strVal val="#ppt_w+#ppt_w/6"/>
                                          </p:val>
                                        </p:tav>
                                        <p:tav tm="100000">
                                          <p:val>
                                            <p:strVal val="#ppt_w+#ppt_h/4"/>
                                          </p:val>
                                        </p:tav>
                                      </p:tavLst>
                                    </p:anim>
                                    <p:anim to="" calcmode="lin" valueType="num">
                                      <p:cBhvr>
                                        <p:cTn id="12" dur="167" fill="hold">
                                          <p:stCondLst>
                                            <p:cond delay="125"/>
                                          </p:stCondLst>
                                        </p:cTn>
                                        <p:tgtEl>
                                          <p:spTgt spid="22"/>
                                        </p:tgtEl>
                                        <p:attrNameLst>
                                          <p:attrName>ppt_y</p:attrName>
                                        </p:attrNameLst>
                                      </p:cBhvr>
                                      <p:tavLst>
                                        <p:tav tm="0">
                                          <p:val>
                                            <p:strVal val="ppt_y"/>
                                          </p:val>
                                        </p:tav>
                                        <p:tav tm="100000">
                                          <p:val>
                                            <p:strVal val="#ppt_y-#ppt_h/3"/>
                                          </p:val>
                                        </p:tav>
                                      </p:tavLst>
                                    </p:anim>
                                    <p:anim to="" calcmode="lin" valueType="num">
                                      <p:cBhvr>
                                        <p:cTn id="13" dur="208" fill="hold">
                                          <p:stCondLst>
                                            <p:cond delay="292"/>
                                          </p:stCondLst>
                                        </p:cTn>
                                        <p:tgtEl>
                                          <p:spTgt spid="22"/>
                                        </p:tgtEl>
                                        <p:attrNameLst>
                                          <p:attrName>ppt_h</p:attrName>
                                        </p:attrNameLst>
                                      </p:cBhvr>
                                      <p:tavLst>
                                        <p:tav tm="0">
                                          <p:val>
                                            <p:strVal val="ppt_h"/>
                                          </p:val>
                                        </p:tav>
                                        <p:tav tm="100000">
                                          <p:val>
                                            <p:strVal val="#ppt_h"/>
                                          </p:val>
                                        </p:tav>
                                      </p:tavLst>
                                    </p:anim>
                                    <p:anim to="" calcmode="lin" valueType="num">
                                      <p:cBhvr>
                                        <p:cTn id="14" dur="208" fill="hold">
                                          <p:stCondLst>
                                            <p:cond delay="292"/>
                                          </p:stCondLst>
                                        </p:cTn>
                                        <p:tgtEl>
                                          <p:spTgt spid="22"/>
                                        </p:tgtEl>
                                        <p:attrNameLst>
                                          <p:attrName>ppt_w</p:attrName>
                                        </p:attrNameLst>
                                      </p:cBhvr>
                                      <p:tavLst>
                                        <p:tav tm="0">
                                          <p:val>
                                            <p:strVal val="ppt_w"/>
                                          </p:val>
                                        </p:tav>
                                        <p:tav tm="100000">
                                          <p:val>
                                            <p:strVal val="#ppt_w"/>
                                          </p:val>
                                        </p:tav>
                                      </p:tavLst>
                                    </p:anim>
                                    <p:anim to="" calcmode="lin" valueType="num">
                                      <p:cBhvr>
                                        <p:cTn id="15" dur="208" fill="hold">
                                          <p:stCondLst>
                                            <p:cond delay="292"/>
                                          </p:stCondLst>
                                        </p:cTn>
                                        <p:tgtEl>
                                          <p:spTgt spid="22"/>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400"/>
                                        <p:tgtEl>
                                          <p:spTgt spid="25"/>
                                        </p:tgtEl>
                                      </p:cBhvr>
                                    </p:animEffect>
                                  </p:childTnLst>
                                </p:cTn>
                              </p:par>
                              <p:par>
                                <p:cTn id="19" presetID="0" presetClass="entr" presetSubtype="0" decel="10000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to="" calcmode="lin" valueType="num">
                                      <p:cBhvr>
                                        <p:cTn id="21" dur="125" fill="hold">
                                          <p:stCondLst>
                                            <p:cond delay="0"/>
                                          </p:stCondLst>
                                        </p:cTn>
                                        <p:tgtEl>
                                          <p:spTgt spid="27"/>
                                        </p:tgtEl>
                                        <p:attrNameLst>
                                          <p:attrName>ppt_h</p:attrName>
                                        </p:attrNameLst>
                                      </p:cBhvr>
                                      <p:tavLst>
                                        <p:tav tm="0">
                                          <p:val>
                                            <p:fltVal val="0"/>
                                          </p:val>
                                        </p:tav>
                                        <p:tav tm="100000">
                                          <p:val>
                                            <p:strVal val="#ppt_h+#ppt_h/3"/>
                                          </p:val>
                                        </p:tav>
                                      </p:tavLst>
                                    </p:anim>
                                    <p:anim to="" calcmode="lin" valueType="num">
                                      <p:cBhvr>
                                        <p:cTn id="22" dur="125" fill="hold">
                                          <p:stCondLst>
                                            <p:cond delay="0"/>
                                          </p:stCondLst>
                                        </p:cTn>
                                        <p:tgtEl>
                                          <p:spTgt spid="27"/>
                                        </p:tgtEl>
                                        <p:attrNameLst>
                                          <p:attrName>ppt_w</p:attrName>
                                        </p:attrNameLst>
                                      </p:cBhvr>
                                      <p:tavLst>
                                        <p:tav tm="0">
                                          <p:val>
                                            <p:fltVal val="0"/>
                                          </p:val>
                                        </p:tav>
                                        <p:tav tm="100000">
                                          <p:val>
                                            <p:strVal val="#ppt_w-#ppt_w/6"/>
                                          </p:val>
                                        </p:tav>
                                      </p:tavLst>
                                    </p:anim>
                                    <p:anim to="" calcmode="lin" valueType="num">
                                      <p:cBhvr>
                                        <p:cTn id="23" dur="125" fill="hold">
                                          <p:stCondLst>
                                            <p:cond delay="0"/>
                                          </p:stCondLst>
                                        </p:cTn>
                                        <p:tgtEl>
                                          <p:spTgt spid="27"/>
                                        </p:tgtEl>
                                        <p:attrNameLst>
                                          <p:attrName>ppt_y</p:attrName>
                                        </p:attrNameLst>
                                      </p:cBhvr>
                                      <p:tavLst>
                                        <p:tav tm="0">
                                          <p:val>
                                            <p:strVal val="#ppt_y-#ppt_h/2"/>
                                          </p:val>
                                        </p:tav>
                                        <p:tav tm="100000">
                                          <p:val>
                                            <p:strVal val="#ppt_y+#ppt_h/4"/>
                                          </p:val>
                                        </p:tav>
                                      </p:tavLst>
                                    </p:anim>
                                    <p:anim to="" calcmode="lin" valueType="num">
                                      <p:cBhvr>
                                        <p:cTn id="24" dur="167" fill="hold">
                                          <p:stCondLst>
                                            <p:cond delay="125"/>
                                          </p:stCondLst>
                                        </p:cTn>
                                        <p:tgtEl>
                                          <p:spTgt spid="27"/>
                                        </p:tgtEl>
                                        <p:attrNameLst>
                                          <p:attrName>ppt_h</p:attrName>
                                        </p:attrNameLst>
                                      </p:cBhvr>
                                      <p:tavLst>
                                        <p:tav tm="0">
                                          <p:val>
                                            <p:strVal val="#ppt_h+#ppt_h/3"/>
                                          </p:val>
                                        </p:tav>
                                        <p:tav tm="100000">
                                          <p:val>
                                            <p:strVal val="#ppt_h-#ppt_h/4"/>
                                          </p:val>
                                        </p:tav>
                                      </p:tavLst>
                                    </p:anim>
                                    <p:anim to="" calcmode="lin" valueType="num">
                                      <p:cBhvr>
                                        <p:cTn id="25" dur="167" fill="hold">
                                          <p:stCondLst>
                                            <p:cond delay="125"/>
                                          </p:stCondLst>
                                        </p:cTn>
                                        <p:tgtEl>
                                          <p:spTgt spid="27"/>
                                        </p:tgtEl>
                                        <p:attrNameLst>
                                          <p:attrName>ppt_w</p:attrName>
                                        </p:attrNameLst>
                                      </p:cBhvr>
                                      <p:tavLst>
                                        <p:tav tm="0">
                                          <p:val>
                                            <p:strVal val="#ppt_w+#ppt_w/6"/>
                                          </p:val>
                                        </p:tav>
                                        <p:tav tm="100000">
                                          <p:val>
                                            <p:strVal val="#ppt_w+#ppt_h/4"/>
                                          </p:val>
                                        </p:tav>
                                      </p:tavLst>
                                    </p:anim>
                                    <p:anim to="" calcmode="lin" valueType="num">
                                      <p:cBhvr>
                                        <p:cTn id="26" dur="167" fill="hold">
                                          <p:stCondLst>
                                            <p:cond delay="125"/>
                                          </p:stCondLst>
                                        </p:cTn>
                                        <p:tgtEl>
                                          <p:spTgt spid="27"/>
                                        </p:tgtEl>
                                        <p:attrNameLst>
                                          <p:attrName>ppt_y</p:attrName>
                                        </p:attrNameLst>
                                      </p:cBhvr>
                                      <p:tavLst>
                                        <p:tav tm="0">
                                          <p:val>
                                            <p:strVal val="ppt_y"/>
                                          </p:val>
                                        </p:tav>
                                        <p:tav tm="100000">
                                          <p:val>
                                            <p:strVal val="#ppt_y-#ppt_h/3"/>
                                          </p:val>
                                        </p:tav>
                                      </p:tavLst>
                                    </p:anim>
                                    <p:anim to="" calcmode="lin" valueType="num">
                                      <p:cBhvr>
                                        <p:cTn id="27" dur="208" fill="hold">
                                          <p:stCondLst>
                                            <p:cond delay="292"/>
                                          </p:stCondLst>
                                        </p:cTn>
                                        <p:tgtEl>
                                          <p:spTgt spid="27"/>
                                        </p:tgtEl>
                                        <p:attrNameLst>
                                          <p:attrName>ppt_h</p:attrName>
                                        </p:attrNameLst>
                                      </p:cBhvr>
                                      <p:tavLst>
                                        <p:tav tm="0">
                                          <p:val>
                                            <p:strVal val="ppt_h"/>
                                          </p:val>
                                        </p:tav>
                                        <p:tav tm="100000">
                                          <p:val>
                                            <p:strVal val="#ppt_h"/>
                                          </p:val>
                                        </p:tav>
                                      </p:tavLst>
                                    </p:anim>
                                    <p:anim to="" calcmode="lin" valueType="num">
                                      <p:cBhvr>
                                        <p:cTn id="28" dur="208" fill="hold">
                                          <p:stCondLst>
                                            <p:cond delay="292"/>
                                          </p:stCondLst>
                                        </p:cTn>
                                        <p:tgtEl>
                                          <p:spTgt spid="27"/>
                                        </p:tgtEl>
                                        <p:attrNameLst>
                                          <p:attrName>ppt_w</p:attrName>
                                        </p:attrNameLst>
                                      </p:cBhvr>
                                      <p:tavLst>
                                        <p:tav tm="0">
                                          <p:val>
                                            <p:strVal val="ppt_w"/>
                                          </p:val>
                                        </p:tav>
                                        <p:tav tm="100000">
                                          <p:val>
                                            <p:strVal val="#ppt_w"/>
                                          </p:val>
                                        </p:tav>
                                      </p:tavLst>
                                    </p:anim>
                                    <p:anim to="" calcmode="lin" valueType="num">
                                      <p:cBhvr>
                                        <p:cTn id="29" dur="208" fill="hold">
                                          <p:stCondLst>
                                            <p:cond delay="292"/>
                                          </p:stCondLst>
                                        </p:cTn>
                                        <p:tgtEl>
                                          <p:spTgt spid="27"/>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4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P spid="33" grpId="0"/>
      <p:bldP spid="3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927747" y="2420968"/>
            <a:ext cx="6304915" cy="132207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00000"/>
              </a:lnSpc>
            </a:pPr>
            <a:r>
              <a:rPr lang="zh-CN" altLang="en-US" sz="8000" b="1">
                <a:ln w="25400">
                  <a:solidFill>
                    <a:srgbClr val="422807"/>
                  </a:solidFill>
                </a:ln>
                <a:solidFill>
                  <a:schemeClr val="bg1"/>
                </a:solidFill>
                <a:effectLst>
                  <a:outerShdw blurRad="12700" dist="50800" dir="5400000" algn="t" rotWithShape="0">
                    <a:srgbClr val="0B6FFC"/>
                  </a:outerShdw>
                </a:effectLst>
                <a:latin typeface="阿里巴巴普惠体 B" panose="00020600040101010101" charset="-122"/>
                <a:ea typeface="阿里巴巴普惠体 B" panose="00020600040101010101" charset="-122"/>
              </a:rPr>
              <a:t>再  见</a:t>
            </a:r>
          </a:p>
        </p:txBody>
      </p:sp>
      <p:pic>
        <p:nvPicPr>
          <p:cNvPr id="3" name="New picture"/>
          <p:cNvPicPr/>
          <p:nvPr/>
        </p:nvPicPr>
        <p:blipFill>
          <a:blip r:embed="rId3"/>
          <a:stretch>
            <a:fillRect/>
          </a:stretch>
        </p:blipFill>
        <p:spPr>
          <a:xfrm>
            <a:off x="10629900" y="10375900"/>
            <a:ext cx="355600" cy="2667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4" name="组合 43"/>
          <p:cNvGrpSpPr/>
          <p:nvPr/>
        </p:nvGrpSpPr>
        <p:grpSpPr>
          <a:xfrm>
            <a:off x="6586798" y="955968"/>
            <a:ext cx="4169641" cy="3548378"/>
            <a:chOff x="3131999" y="3749020"/>
            <a:chExt cx="7145425" cy="6080780"/>
          </a:xfrm>
        </p:grpSpPr>
        <p:sp>
          <p:nvSpPr>
            <p:cNvPr id="45" name="矩形 44"/>
            <p:cNvSpPr/>
            <p:nvPr/>
          </p:nvSpPr>
          <p:spPr>
            <a:xfrm>
              <a:off x="3131999" y="3749020"/>
              <a:ext cx="7145425" cy="608078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8929" y="4008916"/>
              <a:ext cx="6671566" cy="5560990"/>
            </a:xfrm>
            <a:prstGeom prst="rect">
              <a:avLst/>
            </a:prstGeom>
            <a:ln w="12700">
              <a:solidFill>
                <a:schemeClr val="tx1"/>
              </a:solidFill>
            </a:ln>
          </p:spPr>
        </p:pic>
      </p:grpSp>
      <p:grpSp>
        <p:nvGrpSpPr>
          <p:cNvPr id="13" name="组合 12"/>
          <p:cNvGrpSpPr/>
          <p:nvPr/>
        </p:nvGrpSpPr>
        <p:grpSpPr>
          <a:xfrm>
            <a:off x="1446746" y="955968"/>
            <a:ext cx="4025812" cy="3548378"/>
            <a:chOff x="3131999" y="3749020"/>
            <a:chExt cx="6898948" cy="6080780"/>
          </a:xfrm>
        </p:grpSpPr>
        <p:sp>
          <p:nvSpPr>
            <p:cNvPr id="14" name="矩形 13"/>
            <p:cNvSpPr/>
            <p:nvPr/>
          </p:nvSpPr>
          <p:spPr>
            <a:xfrm>
              <a:off x="3131999" y="3749020"/>
              <a:ext cx="6898948" cy="6080780"/>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208" y="4008914"/>
              <a:ext cx="6416529" cy="5560991"/>
            </a:xfrm>
            <a:prstGeom prst="rect">
              <a:avLst/>
            </a:prstGeom>
            <a:ln w="12700">
              <a:solidFill>
                <a:schemeClr val="tx1"/>
              </a:solidFill>
            </a:ln>
          </p:spPr>
        </p:pic>
      </p:grpSp>
      <p:sp>
        <p:nvSpPr>
          <p:cNvPr id="23" name="文本框 22"/>
          <p:cNvSpPr txBox="1"/>
          <p:nvPr/>
        </p:nvSpPr>
        <p:spPr>
          <a:xfrm rot="1648451">
            <a:off x="4026626" y="1373762"/>
            <a:ext cx="546257" cy="398780"/>
          </a:xfrm>
          <a:prstGeom prst="rect">
            <a:avLst/>
          </a:prstGeom>
          <a:solidFill>
            <a:schemeClr val="bg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0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北极圈</a:t>
            </a:r>
            <a:endPar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4" name="文本框 23"/>
          <p:cNvSpPr txBox="1"/>
          <p:nvPr/>
        </p:nvSpPr>
        <p:spPr>
          <a:xfrm rot="1648451">
            <a:off x="2859357" y="1666340"/>
            <a:ext cx="826586" cy="245110"/>
          </a:xfrm>
          <a:prstGeom prst="rect">
            <a:avLst/>
          </a:prstGeom>
          <a:solidFill>
            <a:schemeClr val="bg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a:r>
              <a:rPr lang="zh-CN" altLang="en-US" sz="10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北回归线</a:t>
            </a:r>
            <a:endPar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5" name="文本框 24"/>
          <p:cNvSpPr txBox="1"/>
          <p:nvPr/>
        </p:nvSpPr>
        <p:spPr>
          <a:xfrm rot="1648451">
            <a:off x="2470274" y="2121210"/>
            <a:ext cx="391549" cy="398780"/>
          </a:xfrm>
          <a:prstGeom prst="rect">
            <a:avLst/>
          </a:prstGeom>
          <a:solidFill>
            <a:schemeClr val="bg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0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赤道</a:t>
            </a:r>
            <a:endPar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7" name="文本框 26"/>
          <p:cNvSpPr txBox="1"/>
          <p:nvPr/>
        </p:nvSpPr>
        <p:spPr>
          <a:xfrm rot="1648451">
            <a:off x="2339249" y="2686988"/>
            <a:ext cx="826586" cy="245110"/>
          </a:xfrm>
          <a:prstGeom prst="rect">
            <a:avLst/>
          </a:prstGeom>
          <a:solidFill>
            <a:schemeClr val="bg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dist"/>
            <a:r>
              <a:rPr lang="zh-CN" altLang="en-US" sz="10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南回归线</a:t>
            </a:r>
            <a:endPar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0" name="文本框 29"/>
          <p:cNvSpPr txBox="1"/>
          <p:nvPr/>
        </p:nvSpPr>
        <p:spPr>
          <a:xfrm rot="1648451">
            <a:off x="2702498" y="3620515"/>
            <a:ext cx="528452" cy="398780"/>
          </a:xfrm>
          <a:prstGeom prst="rect">
            <a:avLst/>
          </a:prstGeom>
          <a:solidFill>
            <a:schemeClr val="bg1"/>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rPr>
              <a:t>南</a:t>
            </a:r>
            <a:r>
              <a:rPr lang="zh-CN" altLang="en-US" sz="100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极圈</a:t>
            </a:r>
            <a:endParaRPr lang="zh-CN" altLang="en-US" sz="100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1" name="文本框 30"/>
          <p:cNvSpPr txBox="1"/>
          <p:nvPr/>
        </p:nvSpPr>
        <p:spPr>
          <a:xfrm rot="1648451">
            <a:off x="2983386" y="3993956"/>
            <a:ext cx="470921" cy="245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000" b="1"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a:t>
            </a:r>
            <a:endParaRPr lang="zh-CN" altLang="en-US" sz="10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2" name="文本框 31"/>
          <p:cNvSpPr txBox="1"/>
          <p:nvPr/>
        </p:nvSpPr>
        <p:spPr>
          <a:xfrm rot="1648451">
            <a:off x="4496095" y="1219263"/>
            <a:ext cx="394007" cy="398780"/>
          </a:xfrm>
          <a:prstGeom prst="rect">
            <a:avLst/>
          </a:prstGeom>
          <a:solidFill>
            <a:srgbClr val="CAD2FF"/>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000" b="1">
                <a:latin typeface="阿里巴巴普惠体 R" panose="00020600040101010101" pitchFamily="18" charset="-122"/>
                <a:ea typeface="阿里巴巴普惠体 R" panose="00020600040101010101" pitchFamily="18" charset="-122"/>
                <a:cs typeface="阿里巴巴普惠体 R" panose="00020600040101010101" pitchFamily="18" charset="-122"/>
              </a:rPr>
              <a:t>北</a:t>
            </a:r>
            <a:r>
              <a:rPr lang="zh-CN" altLang="en-US" sz="1000" b="1" smtClean="0">
                <a:latin typeface="阿里巴巴普惠体 R" panose="00020600040101010101" pitchFamily="18" charset="-122"/>
                <a:ea typeface="阿里巴巴普惠体 R" panose="00020600040101010101" pitchFamily="18" charset="-122"/>
                <a:cs typeface="阿里巴巴普惠体 R" panose="00020600040101010101" pitchFamily="18" charset="-122"/>
              </a:rPr>
              <a:t>极</a:t>
            </a:r>
            <a:endParaRPr lang="zh-CN" altLang="en-US" sz="1000" b="1">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3" name="文本框 32"/>
          <p:cNvSpPr txBox="1"/>
          <p:nvPr/>
        </p:nvSpPr>
        <p:spPr>
          <a:xfrm>
            <a:off x="1691756" y="1752670"/>
            <a:ext cx="196850" cy="2832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1250" b="1" smtClean="0">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a:t>
            </a:r>
            <a:endParaRPr lang="zh-CN" altLang="en-US" sz="1250" b="1">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文本框 33"/>
          <p:cNvSpPr txBox="1"/>
          <p:nvPr/>
        </p:nvSpPr>
        <p:spPr>
          <a:xfrm>
            <a:off x="1691756" y="2250328"/>
            <a:ext cx="196850" cy="2832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1250" b="1" smtClean="0">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阳</a:t>
            </a:r>
            <a:endParaRPr lang="zh-CN" altLang="en-US" sz="1250" b="1">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5" name="文本框 34"/>
          <p:cNvSpPr txBox="1"/>
          <p:nvPr/>
        </p:nvSpPr>
        <p:spPr>
          <a:xfrm>
            <a:off x="1691756" y="2747986"/>
            <a:ext cx="196850" cy="2832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1250" b="1" smtClean="0">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光</a:t>
            </a:r>
            <a:endParaRPr lang="zh-CN" altLang="en-US" sz="1250" b="1">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文本框 35"/>
          <p:cNvSpPr txBox="1"/>
          <p:nvPr/>
        </p:nvSpPr>
        <p:spPr>
          <a:xfrm>
            <a:off x="1691756" y="3245644"/>
            <a:ext cx="196850" cy="2832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zh-CN" altLang="en-US" sz="1250" b="1" smtClean="0">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线</a:t>
            </a:r>
            <a:endParaRPr lang="zh-CN" altLang="en-US" sz="1250" b="1">
              <a:solidFill>
                <a:srgbClr val="D5202A"/>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0" name="椭圆 49"/>
          <p:cNvSpPr/>
          <p:nvPr/>
        </p:nvSpPr>
        <p:spPr>
          <a:xfrm>
            <a:off x="8594598" y="2330450"/>
            <a:ext cx="749903" cy="749903"/>
          </a:xfrm>
          <a:prstGeom prst="ellipse">
            <a:avLst/>
          </a:prstGeom>
          <a:noFill/>
          <a:ln w="76200">
            <a:solidFill>
              <a:srgbClr val="FD5A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52" name="椭圆 51"/>
          <p:cNvSpPr/>
          <p:nvPr/>
        </p:nvSpPr>
        <p:spPr>
          <a:xfrm rot="1559468">
            <a:off x="2664017" y="3713566"/>
            <a:ext cx="1210367" cy="331535"/>
          </a:xfrm>
          <a:prstGeom prst="ellipse">
            <a:avLst/>
          </a:prstGeom>
          <a:noFill/>
          <a:ln w="76200">
            <a:solidFill>
              <a:srgbClr val="FD5A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sp>
        <p:nvSpPr>
          <p:cNvPr id="53" name="矩形 52"/>
          <p:cNvSpPr>
            <a:spLocks noChangeArrowheads="1"/>
          </p:cNvSpPr>
          <p:nvPr/>
        </p:nvSpPr>
        <p:spPr bwMode="auto">
          <a:xfrm>
            <a:off x="2986721" y="5026706"/>
            <a:ext cx="6218717"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700" spc="120">
                <a:solidFill>
                  <a:srgbClr val="2DCB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科考时间段恰好南极地区的白昼较长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7563450" y="621616"/>
            <a:ext cx="2440563" cy="5696857"/>
            <a:chOff x="6009377" y="6356584"/>
            <a:chExt cx="2596550" cy="6060968"/>
          </a:xfrm>
        </p:grpSpPr>
        <p:sp>
          <p:nvSpPr>
            <p:cNvPr id="3" name="矩形 2"/>
            <p:cNvSpPr/>
            <p:nvPr/>
          </p:nvSpPr>
          <p:spPr>
            <a:xfrm>
              <a:off x="6009377" y="6356584"/>
              <a:ext cx="2596550" cy="606096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l="1741" t="618" b="448"/>
            <a:stretch>
              <a:fillRect/>
            </a:stretch>
          </p:blipFill>
          <p:spPr>
            <a:xfrm>
              <a:off x="6144142" y="6487994"/>
              <a:ext cx="2327020" cy="5798147"/>
            </a:xfrm>
            <a:prstGeom prst="rect">
              <a:avLst/>
            </a:prstGeom>
            <a:ln w="12700">
              <a:solidFill>
                <a:schemeClr val="tx1"/>
              </a:solidFill>
            </a:ln>
          </p:spPr>
        </p:pic>
      </p:grpSp>
      <p:sp>
        <p:nvSpPr>
          <p:cNvPr id="21" name="矩形 20"/>
          <p:cNvSpPr>
            <a:spLocks noChangeArrowheads="1"/>
          </p:cNvSpPr>
          <p:nvPr/>
        </p:nvSpPr>
        <p:spPr bwMode="auto">
          <a:xfrm>
            <a:off x="1097756" y="809139"/>
            <a:ext cx="5788152"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任务：</a:t>
            </a:r>
            <a:endParaRPr lang="en-US" altLang="zh-CN"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indent="360045" algn="just">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读</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图，说出第</a:t>
            </a:r>
            <a:r>
              <a:rPr lang="en-US" altLang="zh-CN"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32</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次南极科考中，考察船依次经过的大洋</a:t>
            </a: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a:t>
            </a:r>
            <a:endPar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2" name="组合 21"/>
          <p:cNvGrpSpPr/>
          <p:nvPr/>
        </p:nvGrpSpPr>
        <p:grpSpPr>
          <a:xfrm>
            <a:off x="794099" y="630760"/>
            <a:ext cx="5114925" cy="5696857"/>
            <a:chOff x="4624971" y="6356584"/>
            <a:chExt cx="5441842" cy="6060968"/>
          </a:xfrm>
        </p:grpSpPr>
        <p:sp>
          <p:nvSpPr>
            <p:cNvPr id="26" name="矩形 25"/>
            <p:cNvSpPr/>
            <p:nvPr/>
          </p:nvSpPr>
          <p:spPr>
            <a:xfrm>
              <a:off x="4624971" y="6356584"/>
              <a:ext cx="5441842" cy="6060968"/>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738" y="6456715"/>
              <a:ext cx="5248308" cy="5860706"/>
            </a:xfrm>
            <a:prstGeom prst="rect">
              <a:avLst/>
            </a:prstGeom>
            <a:ln w="12700">
              <a:solidFill>
                <a:schemeClr val="tx1"/>
              </a:solidFill>
            </a:ln>
          </p:spPr>
        </p:pic>
      </p:grpSp>
      <p:grpSp>
        <p:nvGrpSpPr>
          <p:cNvPr id="29" name="组合 28"/>
          <p:cNvGrpSpPr/>
          <p:nvPr/>
        </p:nvGrpSpPr>
        <p:grpSpPr>
          <a:xfrm>
            <a:off x="6326219" y="2048257"/>
            <a:ext cx="5114925" cy="2761487"/>
            <a:chOff x="4624971" y="7893865"/>
            <a:chExt cx="5441842" cy="2937986"/>
          </a:xfrm>
        </p:grpSpPr>
        <p:sp>
          <p:nvSpPr>
            <p:cNvPr id="37" name="矩形 36"/>
            <p:cNvSpPr/>
            <p:nvPr/>
          </p:nvSpPr>
          <p:spPr>
            <a:xfrm>
              <a:off x="4624971" y="7893865"/>
              <a:ext cx="5441842" cy="29379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38" name="图片 37"/>
            <p:cNvPicPr>
              <a:picLocks noChangeAspect="1"/>
            </p:cNvPicPr>
            <p:nvPr/>
          </p:nvPicPr>
          <p:blipFill>
            <a:blip r:embed="rId4">
              <a:extLst>
                <a:ext uri="{28A0092B-C50C-407E-A947-70E740481C1C}">
                  <a14:useLocalDpi xmlns:a14="http://schemas.microsoft.com/office/drawing/2010/main" val="0"/>
                </a:ext>
              </a:extLst>
            </a:blip>
            <a:srcRect l="1532" t="2681" r="1338" b="3022"/>
            <a:stretch>
              <a:fillRect/>
            </a:stretch>
          </p:blipFill>
          <p:spPr>
            <a:xfrm>
              <a:off x="4740401" y="8020335"/>
              <a:ext cx="5210982" cy="2685047"/>
            </a:xfrm>
            <a:prstGeom prst="rect">
              <a:avLst/>
            </a:prstGeom>
            <a:ln w="12700">
              <a:solidFill>
                <a:schemeClr val="tx1"/>
              </a:solidFill>
            </a:ln>
          </p:spPr>
        </p:pic>
      </p:grpSp>
      <p:sp>
        <p:nvSpPr>
          <p:cNvPr id="41" name="矩形 40"/>
          <p:cNvSpPr>
            <a:spLocks noChangeArrowheads="1"/>
          </p:cNvSpPr>
          <p:nvPr/>
        </p:nvSpPr>
        <p:spPr bwMode="auto">
          <a:xfrm>
            <a:off x="8940178" y="3098364"/>
            <a:ext cx="97786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非洲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2" name="矩形 41"/>
          <p:cNvSpPr>
            <a:spLocks noChangeArrowheads="1"/>
          </p:cNvSpPr>
          <p:nvPr/>
        </p:nvSpPr>
        <p:spPr bwMode="auto">
          <a:xfrm>
            <a:off x="8773746" y="2420047"/>
            <a:ext cx="97786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欧洲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3" name="矩形 42"/>
          <p:cNvSpPr>
            <a:spLocks noChangeArrowheads="1"/>
          </p:cNvSpPr>
          <p:nvPr/>
        </p:nvSpPr>
        <p:spPr bwMode="auto">
          <a:xfrm>
            <a:off x="9564263" y="2612955"/>
            <a:ext cx="97786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亚洲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7" name="矩形 46"/>
          <p:cNvSpPr>
            <a:spLocks noChangeArrowheads="1"/>
          </p:cNvSpPr>
          <p:nvPr/>
        </p:nvSpPr>
        <p:spPr bwMode="auto">
          <a:xfrm rot="2220600">
            <a:off x="7572140" y="2569031"/>
            <a:ext cx="977868"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a:t>
            </a:r>
            <a:endParaRPr lang="en-US" altLang="zh-CN"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美</a:t>
            </a:r>
            <a:endParaRPr lang="en-US" altLang="zh-CN"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8" name="矩形 47"/>
          <p:cNvSpPr>
            <a:spLocks noChangeArrowheads="1"/>
          </p:cNvSpPr>
          <p:nvPr/>
        </p:nvSpPr>
        <p:spPr bwMode="auto">
          <a:xfrm>
            <a:off x="7984880" y="3269212"/>
            <a:ext cx="977868"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a:t>
            </a:r>
            <a:endParaRPr lang="en-US" altLang="zh-CN"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美</a:t>
            </a:r>
            <a:endParaRPr lang="en-US" altLang="zh-CN"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9" name="矩形 48"/>
          <p:cNvSpPr>
            <a:spLocks noChangeArrowheads="1"/>
          </p:cNvSpPr>
          <p:nvPr/>
        </p:nvSpPr>
        <p:spPr bwMode="auto">
          <a:xfrm>
            <a:off x="7007289" y="2923675"/>
            <a:ext cx="977868"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平</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洋</a:t>
            </a:r>
            <a:endParaRPr lang="zh-CN" altLang="en-US" sz="15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1" name="矩形 50"/>
          <p:cNvSpPr>
            <a:spLocks noChangeArrowheads="1"/>
          </p:cNvSpPr>
          <p:nvPr/>
        </p:nvSpPr>
        <p:spPr bwMode="auto">
          <a:xfrm rot="20458756">
            <a:off x="8369961" y="2815442"/>
            <a:ext cx="977868"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大</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西</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洋</a:t>
            </a:r>
            <a:endParaRPr lang="zh-CN" altLang="en-US" sz="15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4" name="矩形 53"/>
          <p:cNvSpPr>
            <a:spLocks noChangeArrowheads="1"/>
          </p:cNvSpPr>
          <p:nvPr/>
        </p:nvSpPr>
        <p:spPr bwMode="auto">
          <a:xfrm rot="19991804">
            <a:off x="10760170" y="2793748"/>
            <a:ext cx="977868"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平</a:t>
            </a:r>
            <a:endParaRPr lang="en-US" altLang="zh-CN"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洋</a:t>
            </a:r>
            <a:endParaRPr lang="zh-CN" altLang="en-US" sz="15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5" name="矩形 54"/>
          <p:cNvSpPr>
            <a:spLocks noChangeArrowheads="1"/>
          </p:cNvSpPr>
          <p:nvPr/>
        </p:nvSpPr>
        <p:spPr bwMode="auto">
          <a:xfrm>
            <a:off x="8709566" y="2174875"/>
            <a:ext cx="977868"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北冰洋</a:t>
            </a:r>
            <a:endParaRPr lang="zh-CN" altLang="en-US" sz="15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6" name="矩形 55"/>
          <p:cNvSpPr>
            <a:spLocks noChangeArrowheads="1"/>
          </p:cNvSpPr>
          <p:nvPr/>
        </p:nvSpPr>
        <p:spPr bwMode="auto">
          <a:xfrm>
            <a:off x="8858894" y="4330581"/>
            <a:ext cx="97786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南极洲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7" name="矩形 56"/>
          <p:cNvSpPr>
            <a:spLocks noChangeArrowheads="1"/>
          </p:cNvSpPr>
          <p:nvPr/>
        </p:nvSpPr>
        <p:spPr bwMode="auto">
          <a:xfrm>
            <a:off x="10179794" y="3682467"/>
            <a:ext cx="977868"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1500" spc="120" smtClean="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大洋洲</a:t>
            </a:r>
            <a:endParaRPr lang="zh-CN" altLang="en-US" sz="1500" spc="120">
              <a:solidFill>
                <a:srgbClr val="1C1500"/>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8" name="矩形 57"/>
          <p:cNvSpPr>
            <a:spLocks noChangeArrowheads="1"/>
          </p:cNvSpPr>
          <p:nvPr/>
        </p:nvSpPr>
        <p:spPr bwMode="auto">
          <a:xfrm>
            <a:off x="9499304" y="3385340"/>
            <a:ext cx="977868"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500" spc="120" smtClean="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印度洋</a:t>
            </a:r>
            <a:endParaRPr lang="zh-CN" altLang="en-US" sz="1500" spc="120">
              <a:solidFill>
                <a:srgbClr val="1380FF"/>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9" name="矩形 58"/>
          <p:cNvSpPr>
            <a:spLocks noChangeArrowheads="1"/>
          </p:cNvSpPr>
          <p:nvPr/>
        </p:nvSpPr>
        <p:spPr bwMode="auto">
          <a:xfrm>
            <a:off x="2458321" y="3016052"/>
            <a:ext cx="164999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ctr">
              <a:lnSpc>
                <a:spcPct val="130000"/>
              </a:lnSpc>
            </a:pPr>
            <a:r>
              <a:rPr lang="zh-CN" altLang="en-US" sz="2500" b="1" spc="120" smtClean="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南 极 洲</a:t>
            </a:r>
            <a:endParaRPr lang="zh-CN" altLang="en-US" sz="2500" b="1" spc="120">
              <a:solidFill>
                <a:srgbClr val="FD5A62"/>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0" name="矩形 59"/>
          <p:cNvSpPr>
            <a:spLocks noChangeArrowheads="1"/>
          </p:cNvSpPr>
          <p:nvPr/>
        </p:nvSpPr>
        <p:spPr bwMode="auto">
          <a:xfrm>
            <a:off x="2823505" y="1029561"/>
            <a:ext cx="1284812"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印度洋</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1" name="矩形 60"/>
          <p:cNvSpPr>
            <a:spLocks noChangeArrowheads="1"/>
          </p:cNvSpPr>
          <p:nvPr/>
        </p:nvSpPr>
        <p:spPr bwMode="auto">
          <a:xfrm>
            <a:off x="1240021" y="2407091"/>
            <a:ext cx="1284812" cy="159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大</a:t>
            </a:r>
            <a:endParaRPr lang="en-US" altLang="zh-CN"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lnSpc>
                <a:spcPct val="130000"/>
              </a:lnSpc>
            </a:pPr>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西</a:t>
            </a:r>
            <a:endParaRPr lang="en-US" altLang="zh-CN"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just">
              <a:lnSpc>
                <a:spcPct val="130000"/>
              </a:lnSpc>
            </a:pPr>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洋</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6" name="矩形 65"/>
          <p:cNvSpPr>
            <a:spLocks noChangeArrowheads="1"/>
          </p:cNvSpPr>
          <p:nvPr/>
        </p:nvSpPr>
        <p:spPr bwMode="auto">
          <a:xfrm rot="18731440">
            <a:off x="4027284" y="4115137"/>
            <a:ext cx="1284812" cy="47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2500" b="1" spc="120" smtClean="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太平洋</a:t>
            </a:r>
            <a:endParaRPr lang="zh-CN" altLang="en-US" sz="2500" b="1" spc="120">
              <a:solidFill>
                <a:srgbClr val="1380FF"/>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8"/>
                                        </p:tgtEl>
                                      </p:cBhvr>
                                    </p:animEffect>
                                    <p:animScale>
                                      <p:cBhvr>
                                        <p:cTn id="7"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 name="组合 13"/>
          <p:cNvGrpSpPr/>
          <p:nvPr/>
        </p:nvGrpSpPr>
        <p:grpSpPr>
          <a:xfrm>
            <a:off x="7362329" y="592681"/>
            <a:ext cx="4049487" cy="5672638"/>
            <a:chOff x="13548047" y="1334652"/>
            <a:chExt cx="8098973" cy="11345276"/>
          </a:xfrm>
        </p:grpSpPr>
        <p:grpSp>
          <p:nvGrpSpPr>
            <p:cNvPr id="5" name="组合 4"/>
            <p:cNvGrpSpPr/>
            <p:nvPr/>
          </p:nvGrpSpPr>
          <p:grpSpPr>
            <a:xfrm>
              <a:off x="13548047" y="1334652"/>
              <a:ext cx="8098973" cy="5522974"/>
              <a:chOff x="5181320" y="7893865"/>
              <a:chExt cx="4308307" cy="2937986"/>
            </a:xfrm>
          </p:grpSpPr>
          <p:sp>
            <p:nvSpPr>
              <p:cNvPr id="6" name="矩形 5"/>
              <p:cNvSpPr/>
              <p:nvPr/>
            </p:nvSpPr>
            <p:spPr>
              <a:xfrm>
                <a:off x="5181320" y="7893865"/>
                <a:ext cx="4308307" cy="29379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2106" y="8020335"/>
                <a:ext cx="4027570" cy="2685047"/>
              </a:xfrm>
              <a:prstGeom prst="rect">
                <a:avLst/>
              </a:prstGeom>
              <a:ln w="12700">
                <a:solidFill>
                  <a:schemeClr val="tx1"/>
                </a:solidFill>
              </a:ln>
            </p:spPr>
          </p:pic>
        </p:grpSp>
        <p:grpSp>
          <p:nvGrpSpPr>
            <p:cNvPr id="11" name="组合 10"/>
            <p:cNvGrpSpPr/>
            <p:nvPr/>
          </p:nvGrpSpPr>
          <p:grpSpPr>
            <a:xfrm>
              <a:off x="13548047" y="7156954"/>
              <a:ext cx="8098973" cy="5522974"/>
              <a:chOff x="5181320" y="7893865"/>
              <a:chExt cx="4308307" cy="2937986"/>
            </a:xfrm>
          </p:grpSpPr>
          <p:sp>
            <p:nvSpPr>
              <p:cNvPr id="12" name="矩形 11"/>
              <p:cNvSpPr/>
              <p:nvPr/>
            </p:nvSpPr>
            <p:spPr>
              <a:xfrm>
                <a:off x="5181320" y="7893865"/>
                <a:ext cx="4308307" cy="29379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033" y="8021678"/>
                <a:ext cx="4027570" cy="2682361"/>
              </a:xfrm>
              <a:prstGeom prst="rect">
                <a:avLst/>
              </a:prstGeom>
              <a:ln w="12700">
                <a:solidFill>
                  <a:schemeClr val="tx1"/>
                </a:solidFill>
              </a:ln>
            </p:spPr>
          </p:pic>
        </p:grpSp>
      </p:grpSp>
      <p:sp>
        <p:nvSpPr>
          <p:cNvPr id="15" name="矩形 14"/>
          <p:cNvSpPr>
            <a:spLocks noChangeArrowheads="1"/>
          </p:cNvSpPr>
          <p:nvPr/>
        </p:nvSpPr>
        <p:spPr bwMode="auto">
          <a:xfrm>
            <a:off x="687209" y="592681"/>
            <a:ext cx="6208590"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思考：</a:t>
            </a:r>
          </a:p>
          <a:p>
            <a:pPr algn="just">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如果</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你去南极考察，会选择下列哪些物品？为什么？</a:t>
            </a:r>
          </a:p>
        </p:txBody>
      </p:sp>
      <p:grpSp>
        <p:nvGrpSpPr>
          <p:cNvPr id="16" name="组合 15"/>
          <p:cNvGrpSpPr/>
          <p:nvPr/>
        </p:nvGrpSpPr>
        <p:grpSpPr>
          <a:xfrm>
            <a:off x="535690" y="2808635"/>
            <a:ext cx="6523713" cy="4458705"/>
            <a:chOff x="17434502" y="2535155"/>
            <a:chExt cx="4426364" cy="2260987"/>
          </a:xfrm>
          <a:effectLst>
            <a:outerShdw dist="127000" dir="13500000" algn="br" rotWithShape="0">
              <a:srgbClr val="1380FF">
                <a:alpha val="98000"/>
              </a:srgbClr>
            </a:outerShdw>
          </a:effectLst>
        </p:grpSpPr>
        <p:sp>
          <p:nvSpPr>
            <p:cNvPr id="17" name="对话气泡: 矩形 13"/>
            <p:cNvSpPr/>
            <p:nvPr/>
          </p:nvSpPr>
          <p:spPr>
            <a:xfrm>
              <a:off x="17434502" y="2535155"/>
              <a:ext cx="4426364" cy="169194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18" name="矩形 17"/>
            <p:cNvSpPr>
              <a:spLocks noChangeArrowheads="1"/>
            </p:cNvSpPr>
            <p:nvPr/>
          </p:nvSpPr>
          <p:spPr bwMode="auto">
            <a:xfrm>
              <a:off x="17744418" y="2559493"/>
              <a:ext cx="1856631" cy="196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指南针</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常用温度计</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棉衣</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棉帽</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沙漠鞋</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手套</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9" name="矩形 18"/>
            <p:cNvSpPr>
              <a:spLocks noChangeArrowheads="1"/>
            </p:cNvSpPr>
            <p:nvPr/>
          </p:nvSpPr>
          <p:spPr bwMode="auto">
            <a:xfrm>
              <a:off x="19798698" y="2559493"/>
              <a:ext cx="1856631" cy="223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太阳镜</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遮阳</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伞</a:t>
              </a: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雨衣</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冰</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芯钻探机</a:t>
              </a: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帆船</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特制</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温度计</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 name="组合 13"/>
          <p:cNvGrpSpPr/>
          <p:nvPr/>
        </p:nvGrpSpPr>
        <p:grpSpPr>
          <a:xfrm>
            <a:off x="7362329" y="592681"/>
            <a:ext cx="4049487" cy="5672638"/>
            <a:chOff x="13548047" y="1334652"/>
            <a:chExt cx="8098973" cy="11345276"/>
          </a:xfrm>
        </p:grpSpPr>
        <p:grpSp>
          <p:nvGrpSpPr>
            <p:cNvPr id="5" name="组合 4"/>
            <p:cNvGrpSpPr/>
            <p:nvPr/>
          </p:nvGrpSpPr>
          <p:grpSpPr>
            <a:xfrm>
              <a:off x="13548047" y="1334652"/>
              <a:ext cx="8098973" cy="5522974"/>
              <a:chOff x="5181320" y="7893865"/>
              <a:chExt cx="4308307" cy="2937986"/>
            </a:xfrm>
          </p:grpSpPr>
          <p:sp>
            <p:nvSpPr>
              <p:cNvPr id="6" name="矩形 5"/>
              <p:cNvSpPr/>
              <p:nvPr/>
            </p:nvSpPr>
            <p:spPr>
              <a:xfrm>
                <a:off x="5181320" y="7893865"/>
                <a:ext cx="4308307" cy="29379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2106" y="8020335"/>
                <a:ext cx="4027570" cy="2685047"/>
              </a:xfrm>
              <a:prstGeom prst="rect">
                <a:avLst/>
              </a:prstGeom>
              <a:ln w="12700">
                <a:solidFill>
                  <a:schemeClr val="tx1"/>
                </a:solidFill>
              </a:ln>
            </p:spPr>
          </p:pic>
        </p:grpSp>
        <p:grpSp>
          <p:nvGrpSpPr>
            <p:cNvPr id="11" name="组合 10"/>
            <p:cNvGrpSpPr/>
            <p:nvPr/>
          </p:nvGrpSpPr>
          <p:grpSpPr>
            <a:xfrm>
              <a:off x="13548047" y="7156954"/>
              <a:ext cx="8098973" cy="5522974"/>
              <a:chOff x="5181320" y="7893865"/>
              <a:chExt cx="4308307" cy="2937986"/>
            </a:xfrm>
          </p:grpSpPr>
          <p:sp>
            <p:nvSpPr>
              <p:cNvPr id="12" name="矩形 11"/>
              <p:cNvSpPr/>
              <p:nvPr/>
            </p:nvSpPr>
            <p:spPr>
              <a:xfrm>
                <a:off x="5181320" y="7893865"/>
                <a:ext cx="4308307" cy="2937986"/>
              </a:xfrm>
              <a:prstGeom prst="rect">
                <a:avLst/>
              </a:prstGeom>
              <a:solidFill>
                <a:srgbClr val="FFDC41"/>
              </a:solidFill>
              <a:ln w="12700">
                <a:solidFill>
                  <a:srgbClr val="0829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900"/>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033" y="8021678"/>
                <a:ext cx="4027570" cy="2682361"/>
              </a:xfrm>
              <a:prstGeom prst="rect">
                <a:avLst/>
              </a:prstGeom>
              <a:ln w="12700">
                <a:solidFill>
                  <a:schemeClr val="tx1"/>
                </a:solidFill>
              </a:ln>
            </p:spPr>
          </p:pic>
        </p:grpSp>
      </p:grpSp>
      <p:sp>
        <p:nvSpPr>
          <p:cNvPr id="15" name="矩形 14"/>
          <p:cNvSpPr>
            <a:spLocks noChangeArrowheads="1"/>
          </p:cNvSpPr>
          <p:nvPr/>
        </p:nvSpPr>
        <p:spPr bwMode="auto">
          <a:xfrm>
            <a:off x="687209" y="592681"/>
            <a:ext cx="6208590" cy="189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pP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思考：</a:t>
            </a:r>
          </a:p>
          <a:p>
            <a:pPr algn="just">
              <a:lnSpc>
                <a:spcPct val="130000"/>
              </a:lnSpc>
            </a:pPr>
            <a:r>
              <a:rPr lang="zh-CN" altLang="en-US" sz="30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       如果</a:t>
            </a:r>
            <a:r>
              <a:rPr lang="zh-CN" altLang="en-US" sz="30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你去南极考察，会选择下列哪些物品？为什么？</a:t>
            </a:r>
          </a:p>
        </p:txBody>
      </p:sp>
      <p:grpSp>
        <p:nvGrpSpPr>
          <p:cNvPr id="16" name="组合 15"/>
          <p:cNvGrpSpPr/>
          <p:nvPr/>
        </p:nvGrpSpPr>
        <p:grpSpPr>
          <a:xfrm>
            <a:off x="381000" y="2808635"/>
            <a:ext cx="6402311" cy="4458705"/>
            <a:chOff x="17434502" y="2535155"/>
            <a:chExt cx="4426364" cy="2260987"/>
          </a:xfrm>
          <a:effectLst>
            <a:outerShdw dist="127000" dir="13500000" algn="br" rotWithShape="0">
              <a:srgbClr val="1380FF">
                <a:alpha val="98000"/>
              </a:srgbClr>
            </a:outerShdw>
          </a:effectLst>
        </p:grpSpPr>
        <p:sp>
          <p:nvSpPr>
            <p:cNvPr id="17" name="对话气泡: 矩形 13"/>
            <p:cNvSpPr/>
            <p:nvPr/>
          </p:nvSpPr>
          <p:spPr>
            <a:xfrm>
              <a:off x="17434502" y="2535155"/>
              <a:ext cx="4426364" cy="1691948"/>
            </a:xfrm>
            <a:custGeom>
              <a:gdLst>
                <a:gd name="connsiteX0" fmla="*/ 0 w 4771220"/>
                <a:gd name="connsiteY0" fmla="*/ 0 h 2082603"/>
                <a:gd name="connsiteX1" fmla="*/ 795203 w 4771220"/>
                <a:gd name="connsiteY1" fmla="*/ 0 h 2082603"/>
                <a:gd name="connsiteX2" fmla="*/ 795203 w 4771220"/>
                <a:gd name="connsiteY2" fmla="*/ 0 h 2082603"/>
                <a:gd name="connsiteX3" fmla="*/ 1988008 w 4771220"/>
                <a:gd name="connsiteY3" fmla="*/ 0 h 2082603"/>
                <a:gd name="connsiteX4" fmla="*/ 4771220 w 4771220"/>
                <a:gd name="connsiteY4" fmla="*/ 0 h 2082603"/>
                <a:gd name="connsiteX5" fmla="*/ 4771220 w 4771220"/>
                <a:gd name="connsiteY5" fmla="*/ 347101 h 2082603"/>
                <a:gd name="connsiteX6" fmla="*/ 4771220 w 4771220"/>
                <a:gd name="connsiteY6" fmla="*/ 347101 h 2082603"/>
                <a:gd name="connsiteX7" fmla="*/ 4771220 w 4771220"/>
                <a:gd name="connsiteY7" fmla="*/ 867751 h 2082603"/>
                <a:gd name="connsiteX8" fmla="*/ 4771220 w 4771220"/>
                <a:gd name="connsiteY8" fmla="*/ 2082603 h 2082603"/>
                <a:gd name="connsiteX9" fmla="*/ 1988008 w 4771220"/>
                <a:gd name="connsiteY9" fmla="*/ 2082603 h 2082603"/>
                <a:gd name="connsiteX10" fmla="*/ 795203 w 4771220"/>
                <a:gd name="connsiteY10" fmla="*/ 2082603 h 2082603"/>
                <a:gd name="connsiteX11" fmla="*/ 795203 w 4771220"/>
                <a:gd name="connsiteY11" fmla="*/ 2082603 h 2082603"/>
                <a:gd name="connsiteX12" fmla="*/ 0 w 4771220"/>
                <a:gd name="connsiteY12" fmla="*/ 2082603 h 2082603"/>
                <a:gd name="connsiteX13" fmla="*/ 0 w 4771220"/>
                <a:gd name="connsiteY13" fmla="*/ 867751 h 2082603"/>
                <a:gd name="connsiteX14" fmla="*/ 0 w 4771220"/>
                <a:gd name="connsiteY14" fmla="*/ 347101 h 2082603"/>
                <a:gd name="connsiteX15" fmla="*/ 0 w 4771220"/>
                <a:gd name="connsiteY15" fmla="*/ 0 h 2082603"/>
                <a:gd name="connsiteX16" fmla="*/ 0 w 4771220"/>
                <a:gd name="connsiteY16" fmla="*/ 0 h 20826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71220" h="2082603">
                  <a:moveTo>
                    <a:pt x="0" y="0"/>
                  </a:moveTo>
                  <a:lnTo>
                    <a:pt x="795203" y="0"/>
                  </a:lnTo>
                  <a:lnTo>
                    <a:pt x="795203" y="0"/>
                  </a:lnTo>
                  <a:lnTo>
                    <a:pt x="1988008" y="0"/>
                  </a:lnTo>
                  <a:lnTo>
                    <a:pt x="4771220" y="0"/>
                  </a:lnTo>
                  <a:lnTo>
                    <a:pt x="4771220" y="347101"/>
                  </a:lnTo>
                  <a:lnTo>
                    <a:pt x="4771220" y="347101"/>
                  </a:lnTo>
                  <a:lnTo>
                    <a:pt x="4771220" y="867751"/>
                  </a:lnTo>
                  <a:lnTo>
                    <a:pt x="4771220" y="2082603"/>
                  </a:lnTo>
                  <a:lnTo>
                    <a:pt x="1988008" y="2082603"/>
                  </a:lnTo>
                  <a:lnTo>
                    <a:pt x="795203" y="2082603"/>
                  </a:lnTo>
                  <a:lnTo>
                    <a:pt x="795203" y="2082603"/>
                  </a:lnTo>
                  <a:lnTo>
                    <a:pt x="0" y="2082603"/>
                  </a:lnTo>
                  <a:lnTo>
                    <a:pt x="0" y="867751"/>
                  </a:lnTo>
                  <a:lnTo>
                    <a:pt x="0" y="347101"/>
                  </a:lnTo>
                  <a:lnTo>
                    <a:pt x="0" y="0"/>
                  </a:lnTo>
                  <a:close/>
                </a:path>
              </a:pathLst>
            </a:custGeom>
            <a:solidFill>
              <a:schemeClr val="bg1"/>
            </a:solidFill>
            <a:ln>
              <a:solidFill>
                <a:srgbClr val="2C1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1pPr>
              <a:lvl2pPr marL="457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2pPr>
              <a:lvl3pPr marL="914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3pPr>
              <a:lvl4pPr marL="1371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4pPr>
              <a:lvl5pPr marL="18288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5pPr>
              <a:lvl6pPr marL="22860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6pPr>
              <a:lvl7pPr marL="27432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7pPr>
              <a:lvl8pPr marL="32004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8pPr>
              <a:lvl9pPr marL="3657600" marR="0" indent="0" algn="l" defTabSz="4572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Calibri"/>
                  <a:ea typeface="Arial" panose="020b0604020202020204" pitchFamily="34" charset="0"/>
                  <a:cs typeface="Arial" panose="020b0604020202020204" pitchFamily="34" charset="0"/>
                  <a:sym typeface="Wingdings" panose="05000000000000000000"/>
                </a:defRPr>
              </a:lvl9pPr>
            </a:lstStyle>
            <a:p>
              <a:pPr algn="ctr"/>
              <a:endParaRPr lang="zh-CN" altLang="en-US" sz="1750"/>
            </a:p>
          </p:txBody>
        </p:sp>
        <p:sp>
          <p:nvSpPr>
            <p:cNvPr id="18" name="矩形 17"/>
            <p:cNvSpPr>
              <a:spLocks noChangeArrowheads="1"/>
            </p:cNvSpPr>
            <p:nvPr/>
          </p:nvSpPr>
          <p:spPr bwMode="auto">
            <a:xfrm>
              <a:off x="17744418" y="2559493"/>
              <a:ext cx="1856631" cy="196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指南针</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常用温度计</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棉衣</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棉帽</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沙漠鞋</a:t>
              </a:r>
              <a:endParaRPr lang="en-US" altLang="zh-CN"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手套</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9" name="矩形 18"/>
            <p:cNvSpPr>
              <a:spLocks noChangeArrowheads="1"/>
            </p:cNvSpPr>
            <p:nvPr/>
          </p:nvSpPr>
          <p:spPr bwMode="auto">
            <a:xfrm>
              <a:off x="19798698" y="2559493"/>
              <a:ext cx="1856631" cy="223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1pPr>
              <a:lvl2pPr marL="742950" indent="-28575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2pPr>
              <a:lvl3pPr marL="11430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3pPr>
              <a:lvl4pPr marL="16002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4pPr>
              <a:lvl5pPr marL="2057400" indent="-228600" algn="l" defTabSz="457200" rtl="0" eaLnBrk="1" latinLnBrk="0" hangingPunct="1">
                <a:defRPr sz="1800" kern="1200">
                  <a:solidFill>
                    <a:schemeClr val="tx1"/>
                  </a:solidFill>
                  <a:latin typeface="Arial" panose="020b0604020202020204" pitchFamily="34" charset="0"/>
                  <a:ea typeface="宋体" panose="02010600030101010101" pitchFamily="2" charset="-122"/>
                  <a:cs typeface="+mn-cs"/>
                </a:defRPr>
              </a:lvl5pPr>
              <a:lvl6pPr marL="25146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6pPr>
              <a:lvl7pPr marL="29718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7pPr>
              <a:lvl8pPr marL="34290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8pPr>
              <a:lvl9pPr marL="3886200" indent="-228600" algn="l" defTabSz="457200" rtl="0" eaLnBrk="0" fontAlgn="base" latinLnBrk="0" hangingPunct="0">
                <a:spcBef>
                  <a:spcPct val="0"/>
                </a:spcBef>
                <a:spcAft>
                  <a:spcPct val="0"/>
                </a:spcAft>
                <a:defRPr sz="1800" kern="1200">
                  <a:solidFill>
                    <a:schemeClr val="tx1"/>
                  </a:solidFill>
                  <a:latin typeface="Arial" panose="020b0604020202020204" pitchFamily="34" charset="0"/>
                  <a:ea typeface="宋体" panose="02010600030101010101" pitchFamily="2" charset="-122"/>
                  <a:cs typeface="+mn-cs"/>
                </a:defRPr>
              </a:lvl9pPr>
            </a:lstStyle>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太阳镜</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遮阳</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伞</a:t>
              </a: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雨衣</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冰</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芯钻探机</a:t>
              </a: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帆船</a:t>
              </a:r>
              <a:endPar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marL="685800" indent="-685800" algn="just">
                <a:lnSpc>
                  <a:spcPct val="130000"/>
                </a:lnSpc>
                <a:buFont typeface="Arial" panose="020b0604020202020204" pitchFamily="34" charset="0"/>
                <a:buChar char="•"/>
              </a:pPr>
              <a:r>
                <a:rPr lang="zh-CN" altLang="en-US" sz="2700" spc="120" smtClean="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特制</a:t>
              </a:r>
              <a:r>
                <a:rPr lang="zh-CN" altLang="en-US"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温度计</a:t>
              </a:r>
              <a:endParaRPr lang="en-US" altLang="zh-CN" sz="2700" spc="120">
                <a:solidFill>
                  <a:srgbClr val="0D0D0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pic>
        <p:nvPicPr>
          <p:cNvPr id="20" name="图片 19" descr="对"/>
          <p:cNvPicPr>
            <a:picLocks noChangeAspect="1"/>
          </p:cNvPicPr>
          <p:nvPr/>
        </p:nvPicPr>
        <p:blipFill>
          <a:blip r:embed="rId5"/>
          <a:stretch>
            <a:fillRect/>
          </a:stretch>
        </p:blipFill>
        <p:spPr>
          <a:xfrm>
            <a:off x="2766238" y="2873789"/>
            <a:ext cx="519458" cy="519458"/>
          </a:xfrm>
          <a:prstGeom prst="rect">
            <a:avLst/>
          </a:prstGeom>
        </p:spPr>
      </p:pic>
      <p:pic>
        <p:nvPicPr>
          <p:cNvPr id="22" name="图片 21" descr="对"/>
          <p:cNvPicPr>
            <a:picLocks noChangeAspect="1"/>
          </p:cNvPicPr>
          <p:nvPr/>
        </p:nvPicPr>
        <p:blipFill>
          <a:blip r:embed="rId5"/>
          <a:stretch>
            <a:fillRect/>
          </a:stretch>
        </p:blipFill>
        <p:spPr>
          <a:xfrm>
            <a:off x="2766238" y="3961289"/>
            <a:ext cx="519458" cy="519458"/>
          </a:xfrm>
          <a:prstGeom prst="rect">
            <a:avLst/>
          </a:prstGeom>
        </p:spPr>
      </p:pic>
      <p:pic>
        <p:nvPicPr>
          <p:cNvPr id="23" name="图片 22" descr="对"/>
          <p:cNvPicPr>
            <a:picLocks noChangeAspect="1"/>
          </p:cNvPicPr>
          <p:nvPr/>
        </p:nvPicPr>
        <p:blipFill>
          <a:blip r:embed="rId5"/>
          <a:stretch>
            <a:fillRect/>
          </a:stretch>
        </p:blipFill>
        <p:spPr>
          <a:xfrm>
            <a:off x="2766238" y="4543659"/>
            <a:ext cx="519458" cy="519458"/>
          </a:xfrm>
          <a:prstGeom prst="rect">
            <a:avLst/>
          </a:prstGeom>
        </p:spPr>
      </p:pic>
      <p:pic>
        <p:nvPicPr>
          <p:cNvPr id="24" name="图片 23" descr="对"/>
          <p:cNvPicPr>
            <a:picLocks noChangeAspect="1"/>
          </p:cNvPicPr>
          <p:nvPr/>
        </p:nvPicPr>
        <p:blipFill>
          <a:blip r:embed="rId5"/>
          <a:stretch>
            <a:fillRect/>
          </a:stretch>
        </p:blipFill>
        <p:spPr>
          <a:xfrm>
            <a:off x="2769034" y="5586903"/>
            <a:ext cx="519458" cy="519458"/>
          </a:xfrm>
          <a:prstGeom prst="rect">
            <a:avLst/>
          </a:prstGeom>
        </p:spPr>
      </p:pic>
      <p:pic>
        <p:nvPicPr>
          <p:cNvPr id="25" name="图片 24" descr="对"/>
          <p:cNvPicPr>
            <a:picLocks noChangeAspect="1"/>
          </p:cNvPicPr>
          <p:nvPr/>
        </p:nvPicPr>
        <p:blipFill>
          <a:blip r:embed="rId5"/>
          <a:stretch>
            <a:fillRect/>
          </a:stretch>
        </p:blipFill>
        <p:spPr>
          <a:xfrm>
            <a:off x="6324073" y="2873789"/>
            <a:ext cx="519458" cy="519458"/>
          </a:xfrm>
          <a:prstGeom prst="rect">
            <a:avLst/>
          </a:prstGeom>
        </p:spPr>
      </p:pic>
      <p:pic>
        <p:nvPicPr>
          <p:cNvPr id="26" name="图片 25" descr="对"/>
          <p:cNvPicPr>
            <a:picLocks noChangeAspect="1"/>
          </p:cNvPicPr>
          <p:nvPr/>
        </p:nvPicPr>
        <p:blipFill>
          <a:blip r:embed="rId5"/>
          <a:stretch>
            <a:fillRect/>
          </a:stretch>
        </p:blipFill>
        <p:spPr>
          <a:xfrm>
            <a:off x="6324073" y="4543659"/>
            <a:ext cx="519458" cy="519458"/>
          </a:xfrm>
          <a:prstGeom prst="rect">
            <a:avLst/>
          </a:prstGeom>
        </p:spPr>
      </p:pic>
      <p:pic>
        <p:nvPicPr>
          <p:cNvPr id="27" name="图片 26" descr="对"/>
          <p:cNvPicPr>
            <a:picLocks noChangeAspect="1"/>
          </p:cNvPicPr>
          <p:nvPr/>
        </p:nvPicPr>
        <p:blipFill>
          <a:blip r:embed="rId5"/>
          <a:stretch>
            <a:fillRect/>
          </a:stretch>
        </p:blipFill>
        <p:spPr>
          <a:xfrm>
            <a:off x="6324073" y="5586903"/>
            <a:ext cx="519458" cy="519458"/>
          </a:xfrm>
          <a:prstGeom prst="rect">
            <a:avLst/>
          </a:prstGeom>
        </p:spPr>
      </p:pic>
    </p:spTree>
  </p:cSld>
  <p:clrMapOvr>
    <a:masterClrMapping/>
  </p:clrMapOvr>
  <p:transition/>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 name="RESOURCELIBID_ANIM" val="460"/>
</p:tagLst>
</file>

<file path=ppt/tags/tag11.xml><?xml version="1.0" encoding="utf-8"?>
<p:tagLst xmlns:p="http://schemas.openxmlformats.org/presentationml/2006/main">
  <p:tag name="PA" val="v5.2.11"/>
  <p:tag name="PAMAINTYPE" val="4"/>
  <p:tag name="PASUBTYPE" val="181"/>
  <p:tag name="PATYPE" val="176"/>
  <p:tag name="RESOURCELIB_SHAPETYPE" val="4"/>
  <p:tag name="RESOURCELIBID_ANIM" val="456"/>
  <p:tag name="RESOURCELIBID_SHAPE" val="280226"/>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 name="PAMAINTYPE" val="4"/>
  <p:tag name="PASUBTYPE" val="181"/>
  <p:tag name="PATYPE" val="176"/>
  <p:tag name="RESOURCELIB_SHAPETYPE" val="4"/>
  <p:tag name="RESOURCELIBID_ANIM" val="456"/>
  <p:tag name="RESOURCELIBID_SHAPE" val="280226"/>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AS_OS" val="Unix 3.10 unknown"/>
  <p:tag name="AS_RELEASE_DATE" val="2020.11.30"/>
  <p:tag name="AS_TITLE" val="Aspose.Slides for Java"/>
  <p:tag name="AS_VERSION" val="20.11"/>
  <p:tag name="COMMONDATA" val="eyJoZGlkIjoiZWMyZGE1NTdmNmI4NWQ2YTZlMTE5YjU3MjQzMzliNjU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 name="PAMAINTYPE" val="4"/>
  <p:tag name="PASUBTYPE" val="181"/>
  <p:tag name="PATYPE" val="176"/>
  <p:tag name="RESOURCELIB_SHAPETYPE" val="4"/>
  <p:tag name="RESOURCELIBID_ANIM" val="456"/>
  <p:tag name="RESOURCELIBID_SHAPE" val="280226"/>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284</Paragraphs>
  <Slides>43</Slides>
  <Notes>43</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43</vt:i4>
      </vt:variant>
    </vt:vector>
  </HeadingPairs>
  <TitlesOfParts>
    <vt:vector baseType="lpstr" size="53">
      <vt:lpstr>Arial</vt:lpstr>
      <vt:lpstr>Calibri Light</vt:lpstr>
      <vt:lpstr>Calibri</vt:lpstr>
      <vt:lpstr>阿里巴巴普惠体 B</vt:lpstr>
      <vt:lpstr>Wingdings</vt:lpstr>
      <vt:lpstr>阿里巴巴普惠体 R</vt:lpstr>
      <vt:lpstr>宋体</vt:lpstr>
      <vt:lpstr>楷体</vt:lpstr>
      <vt:lpstr>GB Pinyinok-B</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Click to edit Master title style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2022-05-15T22:50:55.434</cp:lastPrinted>
  <dcterms:created xsi:type="dcterms:W3CDTF">2022-05-15T22:50:55Z</dcterms:created>
  <dcterms:modified xsi:type="dcterms:W3CDTF">2022-05-15T14:50:58Z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