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464" r:id="rId2"/>
    <p:sldId id="465" r:id="rId3"/>
    <p:sldId id="387" r:id="rId4"/>
    <p:sldId id="390" r:id="rId5"/>
    <p:sldId id="346" r:id="rId6"/>
    <p:sldId id="347" r:id="rId7"/>
    <p:sldId id="393" r:id="rId8"/>
    <p:sldId id="397" r:id="rId9"/>
    <p:sldId id="398" r:id="rId10"/>
    <p:sldId id="399" r:id="rId11"/>
    <p:sldId id="400" r:id="rId12"/>
    <p:sldId id="350" r:id="rId13"/>
    <p:sldId id="351" r:id="rId14"/>
    <p:sldId id="352" r:id="rId15"/>
    <p:sldId id="353" r:id="rId16"/>
    <p:sldId id="401" r:id="rId17"/>
    <p:sldId id="402" r:id="rId18"/>
    <p:sldId id="354" r:id="rId19"/>
    <p:sldId id="355" r:id="rId20"/>
    <p:sldId id="356" r:id="rId21"/>
    <p:sldId id="357" r:id="rId22"/>
    <p:sldId id="403" r:id="rId23"/>
    <p:sldId id="404" r:id="rId24"/>
    <p:sldId id="405" r:id="rId25"/>
    <p:sldId id="358" r:id="rId26"/>
    <p:sldId id="359" r:id="rId27"/>
    <p:sldId id="492" r:id="rId28"/>
    <p:sldId id="493" r:id="rId29"/>
    <p:sldId id="494" r:id="rId30"/>
    <p:sldId id="495" r:id="rId31"/>
    <p:sldId id="496" r:id="rId32"/>
    <p:sldId id="497" r:id="rId33"/>
    <p:sldId id="498" r:id="rId34"/>
    <p:sldId id="499" r:id="rId35"/>
    <p:sldId id="500" r:id="rId36"/>
    <p:sldId id="501" r:id="rId37"/>
    <p:sldId id="502" r:id="rId38"/>
    <p:sldId id="503" r:id="rId39"/>
    <p:sldId id="504" r:id="rId40"/>
    <p:sldId id="505" r:id="rId41"/>
    <p:sldId id="506" r:id="rId42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4854" y="-2034"/>
      </p:cViewPr>
      <p:guideLst>
        <p:guide orient="horz" pos="2160"/>
        <p:guide pos="2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2020-05-08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  <p:sp>
        <p:nvSpPr>
          <p:cNvPr id="21506" name="幻灯片图像占位符 2150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  <p:sp>
        <p:nvSpPr>
          <p:cNvPr id="25602" name="幻灯片图像占位符 256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12643" name="文本占位符 11264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2644" name="日期占位符 1126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645" name="页脚占位符 1126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646" name="灯片编号占位符 1126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hyperlink" Target="file:///C:\Users\&#25945;&#23398;&#35838;&#20214;\Local%20Settings\Temporary%20Internet%20Files\Content.IE5\WB5JMAJ5\&#21313;&#23383;.ppt" TargetMode="External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41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4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Relationship Id="rId14" Type="http://schemas.openxmlformats.org/officeDocument/2006/relationships/oleObject" Target="../embeddings/oleObject42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圆角矩形 41985"/>
          <p:cNvSpPr/>
          <p:nvPr/>
        </p:nvSpPr>
        <p:spPr>
          <a:xfrm>
            <a:off x="904875" y="2954338"/>
            <a:ext cx="7150100" cy="2117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100000">
                <a:srgbClr val="846C21"/>
              </a:gs>
            </a:gsLst>
            <a:lin ang="6000000"/>
            <a:tileRect/>
          </a:gradFill>
          <a:ln w="9525"/>
          <a:scene3d>
            <a:camera prst="legacyPerspectiveTop">
              <a:rot lat="0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zh-CN" altLang="en-US" sz="6000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因式分解 方法归纳</a:t>
            </a:r>
            <a:r>
              <a:rPr lang="zh-CN" altLang="en-US" sz="60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</a:p>
        </p:txBody>
      </p:sp>
      <p:grpSp>
        <p:nvGrpSpPr>
          <p:cNvPr id="4099" name="组合 41991"/>
          <p:cNvGrpSpPr/>
          <p:nvPr/>
        </p:nvGrpSpPr>
        <p:grpSpPr>
          <a:xfrm>
            <a:off x="6037263" y="5622925"/>
            <a:ext cx="2763837" cy="608013"/>
            <a:chOff x="0" y="0"/>
            <a:chExt cx="1837" cy="346"/>
          </a:xfrm>
        </p:grpSpPr>
        <p:pic>
          <p:nvPicPr>
            <p:cNvPr id="4100" name="图片 41992" descr="u=1148795823,550126169&amp;fm=0&amp;gp=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37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文本框 41993"/>
            <p:cNvSpPr txBox="1"/>
            <p:nvPr/>
          </p:nvSpPr>
          <p:spPr>
            <a:xfrm>
              <a:off x="934" y="58"/>
              <a:ext cx="737" cy="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100" dirty="0">
                  <a:solidFill>
                    <a:schemeClr val="bg1"/>
                  </a:solidFill>
                  <a:latin typeface="Arial" panose="020B0604020202020204" pitchFamily="34" charset="0"/>
                  <a:ea typeface="汉鼎简新艺体" pitchFamily="1" charset="-122"/>
                </a:rPr>
                <a:t>徐传新 </a:t>
              </a:r>
            </a:p>
          </p:txBody>
        </p:sp>
      </p:grpSp>
      <p:sp>
        <p:nvSpPr>
          <p:cNvPr id="4102" name="文本框 41993"/>
          <p:cNvSpPr txBox="1"/>
          <p:nvPr/>
        </p:nvSpPr>
        <p:spPr>
          <a:xfrm>
            <a:off x="6657975" y="5668963"/>
            <a:ext cx="143033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dirty="0">
              <a:solidFill>
                <a:schemeClr val="bg1"/>
              </a:solidFill>
              <a:latin typeface="Arial" panose="020B0604020202020204" pitchFamily="34" charset="0"/>
              <a:ea typeface="汉鼎简新艺体" pitchFamily="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33425" y="527050"/>
            <a:ext cx="7491413" cy="1327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100000">
                <a:srgbClr val="846C21"/>
              </a:gs>
            </a:gsLst>
            <a:lin ang="6000000"/>
            <a:tileRect/>
          </a:gradFill>
          <a:ln w="9525"/>
          <a:scene3d>
            <a:camera prst="legacyPerspectiveTop">
              <a:rot lat="0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专 题</a:t>
            </a:r>
            <a:r>
              <a:rPr lang="zh-CN" altLang="en-US" sz="60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6000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因式分解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nimBg="1"/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3187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2】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运用提取公因式法分解因式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(1)12a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+6a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-18a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(2)-27m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n+9mn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-18mn;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(3)5a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(x-y)+10a(y-x);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(4)x(x-y)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-y(y-x)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(5)18(a-b)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-12b(b-a)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解析：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系数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-18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的最大公约数为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相同字母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a,b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的最低次幂为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，公因式为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6a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.12a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+6a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18a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=6a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(2b+1-3a).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注意括号内第二项应为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4211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 fontScale="92500" lnSpcReduction="10000"/>
          </a:bodyPr>
          <a:lstStyle/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当第一项系数为负时，应提出负号，括号内各项都变号，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公因式为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-9mn. </a:t>
            </a: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-27m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n+9mn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-18mn =-9mn(3m-n+2) .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∵</a:t>
            </a:r>
            <a:r>
              <a:rPr lang="en-US" altLang="x-none" sz="24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y-x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=-(</a:t>
            </a:r>
            <a:r>
              <a:rPr lang="en-US" altLang="x-none" sz="24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x-y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),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∴公因式为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5a(x-y).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5a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(x-y)+10a(y-x)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=5a(x-y)(a-2).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(4)x(x-y) 2-y(y-x)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=x(x-y)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-y(x-y)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=(x-y)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(x-y)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=(x-y)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(5)18(a-b)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-12b(b-a)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=18(a-b)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-12b(a-b)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=6(a-b)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(3a-3b-2b)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=6(a-b)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(3a-5b) 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2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5235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把下列各式分解因式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(1)ab+a+b+1;           (2)-4m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+16m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-26m;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(3)m(a-3)+2(3-a);        (4)6a(b-a)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-2(a-b)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6" name="TextBox 5"/>
          <p:cNvSpPr/>
          <p:nvPr/>
        </p:nvSpPr>
        <p:spPr>
          <a:xfrm>
            <a:off x="285750" y="1357313"/>
            <a:ext cx="314325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=a(b+1)+(b+1)</a:t>
            </a:r>
            <a:endParaRPr lang="zh-CN" altLang="en-US" sz="2800" dirty="0">
              <a:solidFill>
                <a:srgbClr val="FF0000"/>
              </a:solidFill>
              <a:latin typeface="Franklin Gothic Book" pitchFamily="34" charset="0"/>
              <a:ea typeface="Arial" panose="020B0604020202020204" pitchFamily="34" charset="0"/>
              <a:sym typeface="Franklin Gothic Book" pitchFamily="34" charset="0"/>
            </a:endParaRPr>
          </a:p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       =(b+1)(a+1)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5237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5238" name="TextBox 6"/>
          <p:cNvSpPr/>
          <p:nvPr/>
        </p:nvSpPr>
        <p:spPr>
          <a:xfrm>
            <a:off x="3786188" y="1333500"/>
            <a:ext cx="4357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=-2m(2m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-8m+13)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5239" name="TextBox 7"/>
          <p:cNvSpPr/>
          <p:nvPr/>
        </p:nvSpPr>
        <p:spPr>
          <a:xfrm>
            <a:off x="285750" y="3643313"/>
            <a:ext cx="43576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=m(a-3)-2(a-3)</a:t>
            </a:r>
            <a:endParaRPr lang="zh-CN" altLang="en-US" sz="2800" dirty="0">
              <a:solidFill>
                <a:srgbClr val="FF0000"/>
              </a:solidFill>
              <a:latin typeface="Franklin Gothic Book" pitchFamily="34" charset="0"/>
              <a:ea typeface="Arial" panose="020B0604020202020204" pitchFamily="34" charset="0"/>
              <a:sym typeface="Franklin Gothic Book" pitchFamily="34" charset="0"/>
            </a:endParaRPr>
          </a:p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   =(a-3)(m-2)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5240" name="TextBox 8"/>
          <p:cNvSpPr/>
          <p:nvPr/>
        </p:nvSpPr>
        <p:spPr>
          <a:xfrm>
            <a:off x="3786188" y="3500438"/>
            <a:ext cx="435768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=6a(a-b)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-2(a-b)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3</a:t>
            </a:r>
            <a:endParaRPr lang="zh-CN" altLang="en-US" sz="2800" baseline="30000" dirty="0">
              <a:solidFill>
                <a:srgbClr val="FF0000"/>
              </a:solidFill>
              <a:latin typeface="Franklin Gothic Book" pitchFamily="34" charset="0"/>
              <a:ea typeface="Arial" panose="020B0604020202020204" pitchFamily="34" charset="0"/>
              <a:sym typeface="Franklin Gothic Book" pitchFamily="34" charset="0"/>
            </a:endParaRPr>
          </a:p>
          <a:p>
            <a:pPr lvl="0" algn="l"/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     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=2(a-b)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［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3a-(a-b)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］          </a:t>
            </a:r>
            <a:endParaRPr lang="en-US" altLang="x-none" sz="2800">
              <a:solidFill>
                <a:srgbClr val="FF0000"/>
              </a:solidFill>
              <a:latin typeface="Franklin Gothic Book" pitchFamily="34" charset="0"/>
              <a:ea typeface="Arial" panose="020B0604020202020204" pitchFamily="34" charset="0"/>
              <a:sym typeface="Franklin Gothic Book" pitchFamily="34" charset="0"/>
            </a:endParaRPr>
          </a:p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   =2(a-b)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(2a+b)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ldLvl="0"/>
      <p:bldP spid="95238" grpId="0" bldLvl="0"/>
      <p:bldP spid="95239" grpId="0" bldLvl="0"/>
      <p:bldP spid="9524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7283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因式分解：</a:t>
            </a: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x﹣y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﹣y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y﹣x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）；</a:t>
            </a: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y﹣axy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4" name="TextBox 6"/>
          <p:cNvSpPr/>
          <p:nvPr/>
        </p:nvSpPr>
        <p:spPr>
          <a:xfrm>
            <a:off x="1000125" y="1428750"/>
            <a:ext cx="478631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=x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x﹣y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+y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x﹣y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</a:p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       =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x+y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）（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x﹣y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7285" name="TextBox 8"/>
          <p:cNvSpPr/>
          <p:nvPr/>
        </p:nvSpPr>
        <p:spPr>
          <a:xfrm>
            <a:off x="857250" y="2974975"/>
            <a:ext cx="47863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axy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 err="1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ax﹣y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ldLvl="0"/>
      <p:bldP spid="9728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8307" name="副标题 2"/>
          <p:cNvSpPr>
            <a:spLocks noGrp="1"/>
          </p:cNvSpPr>
          <p:nvPr>
            <p:ph type="subTitle" idx="1"/>
          </p:nvPr>
        </p:nvSpPr>
        <p:spPr>
          <a:xfrm>
            <a:off x="1357313" y="2676525"/>
            <a:ext cx="6400800" cy="1752600"/>
          </a:xfrm>
        </p:spPr>
        <p:txBody>
          <a:bodyPr/>
          <a:lstStyle/>
          <a:p>
            <a:pPr defTabSz="914400">
              <a:buNone/>
            </a:pPr>
            <a:r>
              <a:rPr lang="en-US" altLang="x-none" sz="3200" kern="1200" baseline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14.3.2  </a:t>
            </a:r>
            <a:r>
              <a:rPr lang="zh-CN" altLang="en-US" sz="3200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公式法（一）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1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Font typeface="Arial" panose="020B0604020202020204" pitchFamily="34" charset="0"/>
              <a:buNone/>
            </a:pPr>
            <a:r>
              <a:rPr lang="zh-CN" altLang="en-US" sz="2800" b="1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课前预习</a:t>
            </a:r>
            <a:endParaRPr lang="en-US" altLang="x-none" sz="2800" b="1" kern="1200" baseline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计算：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85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﹣15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　　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700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4900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7000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下列多项式中，能运用公式法因式分解的是（　　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﹣xy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+xy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分解因式：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                  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若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﹣9=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x﹣3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x+a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），则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2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3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4" name="TextBox 12"/>
          <p:cNvSpPr/>
          <p:nvPr/>
        </p:nvSpPr>
        <p:spPr>
          <a:xfrm>
            <a:off x="3857625" y="857250"/>
            <a:ext cx="71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5" name="TextBox 11"/>
          <p:cNvSpPr/>
          <p:nvPr/>
        </p:nvSpPr>
        <p:spPr>
          <a:xfrm>
            <a:off x="7929563" y="1857375"/>
            <a:ext cx="71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6" name="TextBox 13"/>
          <p:cNvSpPr/>
          <p:nvPr/>
        </p:nvSpPr>
        <p:spPr>
          <a:xfrm>
            <a:off x="3276600" y="3716338"/>
            <a:ext cx="3214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x+2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x﹣2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9337" name="TextBox 14"/>
          <p:cNvSpPr/>
          <p:nvPr/>
        </p:nvSpPr>
        <p:spPr>
          <a:xfrm>
            <a:off x="6084888" y="4292600"/>
            <a:ext cx="7143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 bldLvl="0"/>
      <p:bldP spid="99335" grpId="0" bldLvl="0"/>
      <p:bldP spid="99336" grpId="0" bldLvl="0"/>
      <p:bldP spid="9933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0355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课堂精讲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知识点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利用平方差公式分解因式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-b 2=(</a:t>
            </a:r>
            <a:r>
              <a:rPr lang="en-US" altLang="x-none" sz="26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a+b)(a-b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，即两个数的平方差等于这两个数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的和与这两个数的差的积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把乘法公式中的平方差公式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x-none" sz="26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a+b)(a-b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)=a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-b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逆用，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即为因式分解的平方差公式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公式中所说的“两个数”是</a:t>
            </a:r>
            <a:r>
              <a:rPr lang="en-US" altLang="x-none" sz="26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a,b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，而不是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,b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，其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r>
              <a:rPr lang="en-US" altLang="x-none" sz="26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a,b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可以是单项式，也可以是多项式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平方差公式的特点：①左边是二项式，两项都能写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成平方的形式，且符号相反；②右边是两个数的和与这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两个数的差的积，凡是符合平方差公式特点的二项式，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都可以运用平方差公式分解因式，如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 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,a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-1,4x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9,(b+c)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- 4(a-b) 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6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1379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】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把下列各式分解因式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380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101381" name="Picture 1" descr="C:\Users\Administrator\AppData\Roaming\Tencent\Users\284753152\QQ\WinTemp\RichOle\8}(~O}0K[6$A$F~VS5YWDQ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" y="857250"/>
            <a:ext cx="28797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2" name="Picture 2" descr="C:\Users\Administrator\AppData\Roaming\Tencent\Users\284753152\QQ\WinTemp\RichOle\0O8S]_T%{W6K[76DTYAS{N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2286000"/>
            <a:ext cx="5929313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2403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课堂精讲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(1)25m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-n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                   (2)(x-y)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(3)16x-25x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                  (4)x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-16.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4" name="TextBox 5"/>
          <p:cNvSpPr/>
          <p:nvPr/>
        </p:nvSpPr>
        <p:spPr>
          <a:xfrm>
            <a:off x="428625" y="1428750"/>
            <a:ext cx="328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=(5m+n)(5m-n)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2405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2406" name="TextBox 7"/>
          <p:cNvSpPr/>
          <p:nvPr/>
        </p:nvSpPr>
        <p:spPr>
          <a:xfrm>
            <a:off x="3929063" y="1428750"/>
            <a:ext cx="32861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=(x-y+1)(x-y-1)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2407" name="TextBox 9"/>
          <p:cNvSpPr/>
          <p:nvPr/>
        </p:nvSpPr>
        <p:spPr>
          <a:xfrm>
            <a:off x="357188" y="3571875"/>
            <a:ext cx="36433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=x(4+5xy)(4-5xy)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2408" name="TextBox 10"/>
          <p:cNvSpPr/>
          <p:nvPr/>
        </p:nvSpPr>
        <p:spPr>
          <a:xfrm>
            <a:off x="4143375" y="3643313"/>
            <a:ext cx="36433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=(x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+4)(x+2)(x-2)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ldLvl="0"/>
      <p:bldP spid="102406" grpId="0" bldLvl="0"/>
      <p:bldP spid="102407" grpId="0" bldLvl="0"/>
      <p:bldP spid="102408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3427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随堂检测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﹣16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分解因式正确的是（　　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x﹣4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x﹣4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x+4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x+8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x﹣8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x﹣4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+8x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下列多项式中能用平方差公式分解因式的是（　　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﹣20mn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+9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若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=2011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a﹣b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，则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计算：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2014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﹣2013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5.4x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﹣9=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                       　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28" name="TextBox 5"/>
          <p:cNvSpPr/>
          <p:nvPr/>
        </p:nvSpPr>
        <p:spPr>
          <a:xfrm>
            <a:off x="5429250" y="785813"/>
            <a:ext cx="6429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3429" name="TextBox 4"/>
          <p:cNvSpPr/>
          <p:nvPr/>
        </p:nvSpPr>
        <p:spPr>
          <a:xfrm>
            <a:off x="7929563" y="2357438"/>
            <a:ext cx="6429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3430" name="TextBox 6"/>
          <p:cNvSpPr/>
          <p:nvPr/>
        </p:nvSpPr>
        <p:spPr>
          <a:xfrm>
            <a:off x="5940425" y="4292600"/>
            <a:ext cx="171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2011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3431" name="TextBox 7"/>
          <p:cNvSpPr/>
          <p:nvPr/>
        </p:nvSpPr>
        <p:spPr>
          <a:xfrm>
            <a:off x="4140200" y="4724400"/>
            <a:ext cx="100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4027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3432" name="TextBox 8"/>
          <p:cNvSpPr/>
          <p:nvPr/>
        </p:nvSpPr>
        <p:spPr>
          <a:xfrm>
            <a:off x="1908175" y="5373688"/>
            <a:ext cx="33575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2x﹣3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2x+3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ldLvl="0"/>
      <p:bldP spid="103429" grpId="0" bldLvl="0"/>
      <p:bldP spid="103430" grpId="0" bldLvl="0"/>
      <p:bldP spid="103431" grpId="0" bldLvl="0"/>
      <p:bldP spid="10343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735" y="354965"/>
            <a:ext cx="2804160" cy="368300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整式 相关 公式</a:t>
            </a:r>
          </a:p>
        </p:txBody>
      </p:sp>
      <p:pic>
        <p:nvPicPr>
          <p:cNvPr id="512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015" y="994410"/>
            <a:ext cx="2472055" cy="532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698" y="1809115"/>
            <a:ext cx="2643187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59530" y="1880553"/>
            <a:ext cx="2643188" cy="35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50100" y="1880870"/>
            <a:ext cx="1714500" cy="357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0698" y="2967355"/>
            <a:ext cx="3071812" cy="785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72510" y="2967038"/>
            <a:ext cx="2857500" cy="785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70230" y="4137660"/>
            <a:ext cx="8520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defTabSz="914400">
              <a:buNone/>
            </a:pPr>
            <a:r>
              <a:rPr lang="en-US" altLang="x-none" sz="2800" dirty="0" err="1">
                <a:ea typeface="宋体" panose="02010600030101010101" pitchFamily="2" charset="-122"/>
                <a:sym typeface="+mn-ea"/>
              </a:rPr>
              <a:t>a</a:t>
            </a:r>
            <a:r>
              <a:rPr lang="en-US" altLang="x-none" sz="2800" baseline="30000" dirty="0" err="1">
                <a:ea typeface="宋体" panose="02010600030101010101" pitchFamily="2" charset="-122"/>
                <a:sym typeface="+mn-ea"/>
              </a:rPr>
              <a:t>m</a:t>
            </a:r>
            <a:r>
              <a:rPr lang="en-US" altLang="x-none" sz="2800" dirty="0" err="1">
                <a:ea typeface="宋体" panose="02010600030101010101" pitchFamily="2" charset="-122"/>
                <a:sym typeface="+mn-ea"/>
              </a:rPr>
              <a:t>÷a</a:t>
            </a:r>
            <a:r>
              <a:rPr lang="en-US" altLang="x-none" sz="2800" baseline="30000" dirty="0" err="1">
                <a:ea typeface="宋体" panose="02010600030101010101" pitchFamily="2" charset="-122"/>
                <a:sym typeface="+mn-ea"/>
              </a:rPr>
              <a:t>n</a:t>
            </a:r>
            <a:r>
              <a:rPr lang="en-US" altLang="x-none" sz="2800" dirty="0">
                <a:ea typeface="宋体" panose="02010600030101010101" pitchFamily="2" charset="-122"/>
                <a:sym typeface="+mn-ea"/>
              </a:rPr>
              <a:t> =a</a:t>
            </a:r>
            <a:r>
              <a:rPr lang="en-US" altLang="x-none" sz="2800" baseline="30000" dirty="0">
                <a:ea typeface="宋体" panose="02010600030101010101" pitchFamily="2" charset="-122"/>
                <a:sym typeface="+mn-ea"/>
              </a:rPr>
              <a:t>m-n</a:t>
            </a:r>
            <a:r>
              <a:rPr lang="en-US" altLang="x-none" sz="2800" dirty="0">
                <a:ea typeface="宋体" panose="02010600030101010101" pitchFamily="2" charset="-122"/>
                <a:sym typeface="+mn-ea"/>
              </a:rPr>
              <a:t>(a</a:t>
            </a:r>
            <a:r>
              <a:rPr lang="zh-CN" altLang="en-US" sz="2800" dirty="0" smtClean="0">
                <a:ea typeface="宋体" panose="02010600030101010101" pitchFamily="2" charset="-122"/>
                <a:sym typeface="+mn-ea"/>
              </a:rPr>
              <a:t>≠</a:t>
            </a:r>
            <a:r>
              <a:rPr lang="en-US" altLang="x-none" sz="2800" dirty="0" smtClean="0">
                <a:ea typeface="宋体" panose="02010600030101010101" pitchFamily="2" charset="-122"/>
                <a:sym typeface="+mn-ea"/>
              </a:rPr>
              <a:t>0</a:t>
            </a:r>
            <a:r>
              <a:rPr lang="zh-CN" altLang="en-US" sz="2800" dirty="0" smtClean="0"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x-none" sz="2800" dirty="0">
                <a:ea typeface="宋体" panose="02010600030101010101" pitchFamily="2" charset="-122"/>
                <a:sym typeface="+mn-ea"/>
              </a:rPr>
              <a:t>m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x-none" sz="2800" dirty="0">
                <a:ea typeface="宋体" panose="02010600030101010101" pitchFamily="2" charset="-122"/>
                <a:sym typeface="+mn-ea"/>
              </a:rPr>
              <a:t>n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都是正整数，并且</a:t>
            </a:r>
            <a:r>
              <a:rPr lang="en-US" altLang="x-none" sz="2800" dirty="0">
                <a:ea typeface="宋体" panose="02010600030101010101" pitchFamily="2" charset="-122"/>
                <a:sym typeface="+mn-ea"/>
              </a:rPr>
              <a:t>m&gt;n)</a:t>
            </a:r>
            <a:r>
              <a:rPr lang="zh-CN" altLang="en-US" sz="2800" dirty="0">
                <a:ea typeface="宋体" panose="02010600030101010101" pitchFamily="2" charset="-122"/>
                <a:sym typeface="+mn-ea"/>
              </a:rPr>
              <a:t>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5645" y="4931410"/>
            <a:ext cx="30429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defTabSz="914400">
              <a:buNone/>
            </a:pPr>
            <a:r>
              <a:rPr lang="en-US" altLang="x-none" sz="2400" b="1">
                <a:ea typeface="宋体" panose="02010600030101010101" pitchFamily="2" charset="-122"/>
                <a:sym typeface="+mn-ea"/>
              </a:rPr>
              <a:t>a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0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=1 (a</a:t>
            </a:r>
            <a:r>
              <a:rPr lang="zh-CN" altLang="en-US" sz="2400" b="1" dirty="0">
                <a:ea typeface="宋体" panose="02010600030101010101" pitchFamily="2" charset="-122"/>
                <a:sym typeface="+mn-ea"/>
              </a:rPr>
              <a:t>≠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0).</a:t>
            </a:r>
            <a:r>
              <a:rPr lang="en-US" altLang="x-none"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pic>
        <p:nvPicPr>
          <p:cNvPr id="69637" name="图片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08355" y="5728970"/>
            <a:ext cx="2334895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143568" y="5773420"/>
            <a:ext cx="589724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x-none" sz="2400" b="1" err="1">
                <a:ea typeface="宋体" panose="02010600030101010101" pitchFamily="2" charset="-122"/>
                <a:sym typeface="+mn-ea"/>
              </a:rPr>
              <a:t>a+b</a:t>
            </a:r>
            <a:r>
              <a:rPr lang="zh-CN" altLang="en-US" sz="2400" b="1" dirty="0"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=a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+2ab+b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a-b</a:t>
            </a:r>
            <a:r>
              <a:rPr lang="zh-CN" altLang="en-US" sz="2400" b="1" dirty="0"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=a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  <a:r>
              <a:rPr lang="en-US" altLang="x-none" sz="2400" b="1">
                <a:ea typeface="宋体" panose="02010600030101010101" pitchFamily="2" charset="-122"/>
                <a:sym typeface="+mn-ea"/>
              </a:rPr>
              <a:t>-2ab+b</a:t>
            </a:r>
            <a:r>
              <a:rPr lang="en-US" altLang="x-none" sz="2400" b="1" baseline="30000">
                <a:ea typeface="宋体" panose="02010600030101010101" pitchFamily="2" charset="-122"/>
                <a:sym typeface="+mn-ea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4451" name="副标题 2"/>
          <p:cNvSpPr>
            <a:spLocks noGrp="1"/>
          </p:cNvSpPr>
          <p:nvPr>
            <p:ph type="subTitle" idx="1"/>
          </p:nvPr>
        </p:nvSpPr>
        <p:spPr>
          <a:xfrm>
            <a:off x="1357313" y="2676525"/>
            <a:ext cx="6400800" cy="1752600"/>
          </a:xfrm>
        </p:spPr>
        <p:txBody>
          <a:bodyPr/>
          <a:lstStyle/>
          <a:p>
            <a:pPr defTabSz="914400">
              <a:buNone/>
            </a:pPr>
            <a:r>
              <a:rPr lang="en-US" altLang="x-none" sz="3200" kern="1200" baseline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14.3.3  </a:t>
            </a:r>
            <a:r>
              <a:rPr lang="zh-CN" altLang="en-US" sz="3200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公式法（二）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75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Font typeface="Arial" panose="020B0604020202020204" pitchFamily="34" charset="0"/>
              <a:buNone/>
            </a:pPr>
            <a:r>
              <a:rPr lang="zh-CN" altLang="en-US" sz="2800" b="1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课前预习</a:t>
            </a:r>
            <a:endParaRPr lang="en-US" altLang="x-none" sz="2800" b="1" kern="1200" baseline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﹣2a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的结果是（　　）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a+1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a﹣1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当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a=9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时，代数式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+2a+1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的值为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  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 x+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 　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是完全平方式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2014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龙岩）因式分解：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﹣4x+4=</a:t>
            </a:r>
            <a:r>
              <a:rPr lang="zh-CN" altLang="en-US" sz="28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      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476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77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78" name="TextBox 12"/>
          <p:cNvSpPr/>
          <p:nvPr/>
        </p:nvSpPr>
        <p:spPr>
          <a:xfrm>
            <a:off x="5786438" y="835025"/>
            <a:ext cx="714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79" name="TextBox 11"/>
          <p:cNvSpPr/>
          <p:nvPr/>
        </p:nvSpPr>
        <p:spPr>
          <a:xfrm>
            <a:off x="5786438" y="2406650"/>
            <a:ext cx="10715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80" name="TextBox 13"/>
          <p:cNvSpPr/>
          <p:nvPr/>
        </p:nvSpPr>
        <p:spPr>
          <a:xfrm>
            <a:off x="1785938" y="2905125"/>
            <a:ext cx="71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5481" name="TextBox 14"/>
          <p:cNvSpPr/>
          <p:nvPr/>
        </p:nvSpPr>
        <p:spPr>
          <a:xfrm>
            <a:off x="6072188" y="3429000"/>
            <a:ext cx="2000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x﹣2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8" grpId="0" bldLvl="0"/>
      <p:bldP spid="105479" grpId="0" bldLvl="0"/>
      <p:bldP spid="105480" grpId="0" bldLvl="0"/>
      <p:bldP spid="105481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6499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课堂精讲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知识点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用完全平方公式分解因式</a:t>
            </a: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）把整式乘法的完全平方公式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(a±b)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=a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±2ab+b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kern="1200" baseline="30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反过来，就得到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即两个数的平方和加上（或减去）这两个数的积的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倍，等于这两个数的和（或差）的平方．</a:t>
            </a: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我们把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+2ab+b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-2ab+b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这样的式子叫做完全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平方式，利用完全平方公式可以把形如完全平方式的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多项式因式分解，</a:t>
            </a: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公式中的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可以是单项式，也可以是多项式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6500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7523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）完全平方公式的特点</a:t>
            </a: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等号左边是三项式，其中首末两项分别是两个数（或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两个式子）的平方，且这两项的符号相同，中间一项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是这两个数（或两个式子）的积的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倍，符号正负均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可．</a:t>
            </a: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等号右边是这两个数（或两个式子）的和（或者差）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的平方，当中间的乘积项与首末两项符号相同时，是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和的平方；当中间的乘积项与首末两项的符号相反时，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是差的平方．</a:t>
            </a:r>
          </a:p>
          <a:p>
            <a:pPr marL="342900" indent="-342900" algn="l" defTabSz="914400">
              <a:buNone/>
            </a:pPr>
            <a:r>
              <a:rPr lang="zh-CN" altLang="en-US" sz="2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归纳：</a:t>
            </a:r>
            <a:r>
              <a:rPr lang="zh-CN" altLang="en-US" sz="2600" b="1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如果把乘法公式的等号两边互换位置，就可以得</a:t>
            </a:r>
            <a:endParaRPr lang="en-US" altLang="x-none" sz="2600" b="1" kern="1200" baseline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b="1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到用于分解因式的公式，用来把某些具有特殊形式的多</a:t>
            </a:r>
            <a:endParaRPr lang="en-US" altLang="x-none" sz="2600" b="1" kern="1200" baseline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b="1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项式分解因式，这种分解因式的方法叫做公式法．</a:t>
            </a: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4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8547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 lnSpcReduction="10000"/>
          </a:bodyPr>
          <a:lstStyle/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分解因式：（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+4xy﹣4y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x﹣3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zh-CN" altLang="en-US" sz="2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解析：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）先添加带符号的括号，再利用完全平方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公式分解因式即可．</a:t>
            </a: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）首先利用多项式乘法计算出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x﹣3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﹣4x+3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，再加上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后变形成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﹣4x+4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，然后再利用完全平方公式进行分解即可．</a:t>
            </a: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）解：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+4xy﹣4y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=﹣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﹣4xy+4y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），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=﹣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x﹣2y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）解：原式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﹣4x+3+1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﹣4x+4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48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9571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把下列各式分解因式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(1)y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-4x(y-x);            (2)(a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-4a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9573" name="TextBox 7"/>
          <p:cNvSpPr/>
          <p:nvPr/>
        </p:nvSpPr>
        <p:spPr>
          <a:xfrm>
            <a:off x="428625" y="1905000"/>
            <a:ext cx="3146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=(y-2x)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09574" name="TextBox 10"/>
          <p:cNvSpPr/>
          <p:nvPr/>
        </p:nvSpPr>
        <p:spPr>
          <a:xfrm>
            <a:off x="3357563" y="1928813"/>
            <a:ext cx="36433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=(a+b)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(a-b)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bldLvl="0"/>
      <p:bldP spid="10957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0595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随堂检测</a:t>
            </a:r>
            <a:endParaRPr lang="en-US" altLang="x-none" sz="26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下列各式中，满足完全平方公式进行因式分解的是（　　）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+4x+1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4x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﹣12xy+9y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+4xy+y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﹣y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+2xy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把代数式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﹣4x+4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分解因式，下列结果中正确的是（　　）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x+2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         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x+2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x﹣4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若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a=2b﹣2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，则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﹣4ab+4b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的值是</a:t>
            </a:r>
            <a:r>
              <a:rPr lang="zh-CN" altLang="en-US" sz="26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　        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如果多项式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﹣6x+c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可以分解为（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x﹣3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的值是</a:t>
            </a:r>
            <a:r>
              <a:rPr lang="zh-CN" altLang="en-US" sz="26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     　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分解因式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4x</a:t>
            </a:r>
            <a:r>
              <a:rPr lang="en-US" altLang="x-none" sz="26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600" kern="1200" baseline="0">
                <a:latin typeface="Arial" panose="020B0604020202020204" pitchFamily="34" charset="0"/>
                <a:ea typeface="宋体" panose="02010600030101010101" pitchFamily="2" charset="-122"/>
              </a:rPr>
              <a:t>﹣4x+1=</a:t>
            </a:r>
            <a:r>
              <a:rPr lang="zh-CN" altLang="en-US" sz="2600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　        　</a:t>
            </a:r>
            <a:r>
              <a:rPr lang="zh-CN" altLang="en-US" sz="2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6" name="TextBox 5"/>
          <p:cNvSpPr/>
          <p:nvPr/>
        </p:nvSpPr>
        <p:spPr>
          <a:xfrm>
            <a:off x="8172450" y="836613"/>
            <a:ext cx="642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0597" name="TextBox 4"/>
          <p:cNvSpPr/>
          <p:nvPr/>
        </p:nvSpPr>
        <p:spPr>
          <a:xfrm>
            <a:off x="8027988" y="2708275"/>
            <a:ext cx="6429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0598" name="TextBox 6"/>
          <p:cNvSpPr/>
          <p:nvPr/>
        </p:nvSpPr>
        <p:spPr>
          <a:xfrm>
            <a:off x="6011863" y="4365625"/>
            <a:ext cx="1714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0599" name="TextBox 7"/>
          <p:cNvSpPr/>
          <p:nvPr/>
        </p:nvSpPr>
        <p:spPr>
          <a:xfrm>
            <a:off x="1260475" y="5229225"/>
            <a:ext cx="100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 b="1">
                <a:solidFill>
                  <a:srgbClr val="FF0000"/>
                </a:solidFill>
                <a:latin typeface="黑体" panose="02010609060101010101" pitchFamily="2" charset="-122"/>
                <a:ea typeface="Arial" panose="020B0604020202020204" pitchFamily="34" charset="0"/>
                <a:sym typeface="黑体" panose="02010609060101010101" pitchFamily="2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110600" name="TextBox 8"/>
          <p:cNvSpPr/>
          <p:nvPr/>
        </p:nvSpPr>
        <p:spPr>
          <a:xfrm>
            <a:off x="3563938" y="5732463"/>
            <a:ext cx="3357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（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2x﹣1</a:t>
            </a:r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）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ldLvl="0"/>
      <p:bldP spid="110597" grpId="0" bldLvl="0"/>
      <p:bldP spid="110598" grpId="0" bldLvl="0"/>
      <p:bldP spid="110599" grpId="0" bldLvl="0"/>
      <p:bldP spid="110600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9457" descr="纸袋"/>
          <p:cNvSpPr/>
          <p:nvPr/>
        </p:nvSpPr>
        <p:spPr>
          <a:xfrm>
            <a:off x="971550" y="1557338"/>
            <a:ext cx="5616575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华文行楷" charset="0"/>
                <a:ea typeface="华文行楷" charset="0"/>
              </a:rPr>
              <a:t>十字相乘法</a:t>
            </a:r>
          </a:p>
        </p:txBody>
      </p:sp>
      <p:pic>
        <p:nvPicPr>
          <p:cNvPr id="19459" name="图片 19458" descr="图片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7550" y="4797425"/>
            <a:ext cx="1106488" cy="126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28988" y="5516563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76688" y="5805488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9713" y="4941888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9462" descr="图片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5388" y="5229225"/>
            <a:ext cx="1106487" cy="126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9463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1063" y="5876925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19464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60563" y="5157788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9465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8763" y="5661025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9466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20925" y="5876925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9467" descr="图片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2500" y="3573463"/>
            <a:ext cx="1106488" cy="1265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9468" descr="图片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363" y="4797425"/>
            <a:ext cx="1106487" cy="126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19469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8763" y="5516563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图片 19470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55562" y="5589588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图片 19471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338" y="4292600"/>
            <a:ext cx="666750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图片 19472" descr="图片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89125" y="4076700"/>
            <a:ext cx="666750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0" y="1268413"/>
            <a:ext cx="88312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     </a:t>
            </a:r>
            <a:r>
              <a:rPr lang="en-US" altLang="zh-CN" sz="4800">
                <a:latin typeface="华文中宋" pitchFamily="2" charset="-122"/>
                <a:ea typeface="华文中宋" pitchFamily="2" charset="-122"/>
              </a:rPr>
              <a:t>(</a:t>
            </a:r>
            <a:r>
              <a:rPr lang="en-US" altLang="zh-CN" sz="4800" err="1">
                <a:latin typeface="华文中宋" pitchFamily="2" charset="-122"/>
                <a:ea typeface="华文中宋" pitchFamily="2" charset="-122"/>
              </a:rPr>
              <a:t>x+a)(x+b</a:t>
            </a:r>
            <a:r>
              <a:rPr lang="en-US" altLang="zh-CN" sz="4800">
                <a:latin typeface="华文中宋" pitchFamily="2" charset="-122"/>
                <a:ea typeface="华文中宋" pitchFamily="2" charset="-122"/>
              </a:rPr>
              <a:t>)=x</a:t>
            </a:r>
            <a:r>
              <a:rPr lang="en-US" altLang="zh-CN" sz="4800" baseline="30000"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sz="4800">
                <a:latin typeface="华文中宋" pitchFamily="2" charset="-122"/>
                <a:ea typeface="华文中宋" pitchFamily="2" charset="-122"/>
              </a:rPr>
              <a:t>+(a+b)x+ab</a:t>
            </a:r>
          </a:p>
        </p:txBody>
      </p:sp>
      <p:sp>
        <p:nvSpPr>
          <p:cNvPr id="24579" name="椭圆 24578"/>
          <p:cNvSpPr/>
          <p:nvPr/>
        </p:nvSpPr>
        <p:spPr>
          <a:xfrm>
            <a:off x="0" y="547688"/>
            <a:ext cx="2792413" cy="215900"/>
          </a:xfrm>
          <a:prstGeom prst="ellipse">
            <a:avLst/>
          </a:prstGeom>
          <a:solidFill>
            <a:srgbClr val="FFCC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矩形 24579"/>
          <p:cNvSpPr/>
          <p:nvPr/>
        </p:nvSpPr>
        <p:spPr>
          <a:xfrm>
            <a:off x="415925" y="44450"/>
            <a:ext cx="18732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2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观察与发现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0" y="1052513"/>
            <a:ext cx="30257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两个一次二项式相乘的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积</a:t>
            </a:r>
          </a:p>
        </p:txBody>
      </p:sp>
      <p:sp>
        <p:nvSpPr>
          <p:cNvPr id="24582" name="右箭头 24581"/>
          <p:cNvSpPr/>
          <p:nvPr/>
        </p:nvSpPr>
        <p:spPr>
          <a:xfrm>
            <a:off x="3059113" y="1196975"/>
            <a:ext cx="1800225" cy="144463"/>
          </a:xfrm>
          <a:prstGeom prst="rightArrow">
            <a:avLst>
              <a:gd name="adj1" fmla="val 50000"/>
              <a:gd name="adj2" fmla="val 3115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文本框 24582"/>
          <p:cNvSpPr txBox="1"/>
          <p:nvPr/>
        </p:nvSpPr>
        <p:spPr>
          <a:xfrm>
            <a:off x="4932363" y="1052513"/>
            <a:ext cx="28067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一个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二次三项式</a:t>
            </a:r>
            <a:endParaRPr lang="zh-CN" altLang="en-US" sz="20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3059113" y="620713"/>
            <a:ext cx="1873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整式的乘法</a:t>
            </a:r>
          </a:p>
        </p:txBody>
      </p:sp>
      <p:sp>
        <p:nvSpPr>
          <p:cNvPr id="24585" name="文本框 24584"/>
          <p:cNvSpPr txBox="1"/>
          <p:nvPr/>
        </p:nvSpPr>
        <p:spPr>
          <a:xfrm>
            <a:off x="0" y="2205038"/>
            <a:ext cx="19431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反过来，得</a:t>
            </a:r>
          </a:p>
        </p:txBody>
      </p:sp>
      <p:sp>
        <p:nvSpPr>
          <p:cNvPr id="24586" name="文本框 24585"/>
          <p:cNvSpPr txBox="1"/>
          <p:nvPr/>
        </p:nvSpPr>
        <p:spPr>
          <a:xfrm>
            <a:off x="468313" y="2636838"/>
            <a:ext cx="73453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x</a:t>
            </a:r>
            <a:r>
              <a:rPr lang="en-US" altLang="zh-CN" sz="4800" baseline="3000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sz="480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+(a+b)x+ab=(</a:t>
            </a:r>
            <a:r>
              <a:rPr lang="en-US" altLang="zh-CN" sz="4800" err="1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x+a)(x+b</a:t>
            </a:r>
            <a:r>
              <a:rPr lang="en-US" altLang="zh-CN" sz="4800">
                <a:solidFill>
                  <a:schemeClr val="hlink"/>
                </a:solidFill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24587" name="文本框 24586"/>
          <p:cNvSpPr txBox="1"/>
          <p:nvPr/>
        </p:nvSpPr>
        <p:spPr>
          <a:xfrm>
            <a:off x="1116013" y="3429000"/>
            <a:ext cx="21605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一个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二次三项式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4588" name="右箭头 24587"/>
          <p:cNvSpPr/>
          <p:nvPr/>
        </p:nvSpPr>
        <p:spPr>
          <a:xfrm>
            <a:off x="3348038" y="3500438"/>
            <a:ext cx="1800225" cy="144462"/>
          </a:xfrm>
          <a:prstGeom prst="rightArrow">
            <a:avLst>
              <a:gd name="adj1" fmla="val 50000"/>
              <a:gd name="adj2" fmla="val 31153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文本框 24588"/>
          <p:cNvSpPr txBox="1"/>
          <p:nvPr/>
        </p:nvSpPr>
        <p:spPr>
          <a:xfrm>
            <a:off x="5076825" y="3429000"/>
            <a:ext cx="34559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两个一次二项式相乘的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积</a:t>
            </a:r>
          </a:p>
        </p:txBody>
      </p:sp>
      <p:sp>
        <p:nvSpPr>
          <p:cNvPr id="24590" name="文本框 24589"/>
          <p:cNvSpPr txBox="1"/>
          <p:nvPr/>
        </p:nvSpPr>
        <p:spPr>
          <a:xfrm>
            <a:off x="3348038" y="3644900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因式分解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4591" name="矩形标注 24590"/>
          <p:cNvSpPr/>
          <p:nvPr/>
        </p:nvSpPr>
        <p:spPr>
          <a:xfrm rot="10800000">
            <a:off x="1331913" y="4652963"/>
            <a:ext cx="6465887" cy="2087562"/>
          </a:xfrm>
          <a:prstGeom prst="wedgeRectCallout">
            <a:avLst>
              <a:gd name="adj1" fmla="val 10495"/>
              <a:gd name="adj2" fmla="val 8087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如果二次三项式</a:t>
            </a:r>
            <a:r>
              <a:rPr lang="en-US" altLang="zh-CN" sz="2800">
                <a:latin typeface="Times New Roman" panose="02020603050405020304" pitchFamily="18" charset="0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</a:rPr>
              <a:t>+px+q</a:t>
            </a:r>
            <a:r>
              <a:rPr lang="zh-CN" altLang="en-US" sz="2800" dirty="0">
                <a:latin typeface="Times New Roman" panose="02020603050405020304" pitchFamily="18" charset="0"/>
              </a:rPr>
              <a:t>中的常数项系数</a:t>
            </a:r>
            <a:r>
              <a:rPr lang="en-US" altLang="zh-CN" sz="2800">
                <a:latin typeface="Times New Roman" panose="02020603050405020304" pitchFamily="18" charset="0"/>
              </a:rPr>
              <a:t>q</a:t>
            </a:r>
            <a:r>
              <a:rPr lang="zh-CN" altLang="en-US" sz="2800" dirty="0">
                <a:latin typeface="Times New Roman" panose="02020603050405020304" pitchFamily="18" charset="0"/>
              </a:rPr>
              <a:t>能分解成两个因数</a:t>
            </a:r>
            <a:r>
              <a:rPr lang="en-US" altLang="zh-CN" sz="2800">
                <a:latin typeface="Times New Roman" panose="02020603050405020304" pitchFamily="18" charset="0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  <a:r>
              <a:rPr lang="en-US" altLang="zh-CN" sz="2800">
                <a:latin typeface="Times New Roman" panose="02020603050405020304" pitchFamily="18" charset="0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</a:rPr>
              <a:t>的积，而且一次项系数</a:t>
            </a:r>
            <a:r>
              <a:rPr lang="en-US" altLang="zh-CN" sz="2800">
                <a:latin typeface="Times New Roman" panose="02020603050405020304" pitchFamily="18" charset="0"/>
              </a:rPr>
              <a:t>p</a:t>
            </a:r>
            <a:r>
              <a:rPr lang="zh-CN" altLang="en-US" sz="2800" dirty="0">
                <a:latin typeface="Times New Roman" panose="02020603050405020304" pitchFamily="18" charset="0"/>
              </a:rPr>
              <a:t>又恰好是</a:t>
            </a:r>
            <a:r>
              <a:rPr lang="en-US" altLang="zh-CN" sz="2800" err="1">
                <a:latin typeface="Times New Roman" panose="02020603050405020304" pitchFamily="18" charset="0"/>
              </a:rPr>
              <a:t>a+b</a:t>
            </a:r>
            <a:r>
              <a:rPr lang="zh-CN" altLang="en-US" sz="2800" dirty="0">
                <a:latin typeface="Times New Roman" panose="02020603050405020304" pitchFamily="18" charset="0"/>
              </a:rPr>
              <a:t>，那么</a:t>
            </a:r>
            <a:r>
              <a:rPr lang="en-US" altLang="zh-CN" sz="2800">
                <a:latin typeface="Times New Roman" panose="02020603050405020304" pitchFamily="18" charset="0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</a:rPr>
              <a:t>+px+q</a:t>
            </a:r>
            <a:r>
              <a:rPr lang="zh-CN" altLang="en-US" sz="2800" dirty="0">
                <a:latin typeface="Times New Roman" panose="02020603050405020304" pitchFamily="18" charset="0"/>
              </a:rPr>
              <a:t>就可以进行如上的因式分解。</a:t>
            </a:r>
            <a:endParaRPr lang="zh-CN" altLang="en-US" sz="2800">
              <a:latin typeface="Times New Roman" panose="02020603050405020304" pitchFamily="18" charset="0"/>
            </a:endParaRPr>
          </a:p>
          <a:p>
            <a:pPr algn="ctr"/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3" grpId="0"/>
      <p:bldP spid="24584" grpId="0"/>
      <p:bldP spid="24585" grpId="0"/>
      <p:bldP spid="24586" grpId="0"/>
      <p:bldP spid="24587" grpId="0"/>
      <p:bldP spid="24589" grpId="0"/>
      <p:bldP spid="24590" grpId="0"/>
      <p:bldP spid="2459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wlbk094a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38200" y="0"/>
            <a:ext cx="9982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8674"/>
          <p:cNvSpPr txBox="1"/>
          <p:nvPr/>
        </p:nvSpPr>
        <p:spPr>
          <a:xfrm>
            <a:off x="76200" y="3336925"/>
            <a:ext cx="8001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十字相乘法：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        对于二次三项式的分解因式，借用一个十字叉帮助我们分解因式，这种方法叫做十字相乘法。</a:t>
            </a:r>
            <a:endParaRPr lang="zh-CN" altLang="en-US" sz="4000" b="1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8676" name="组合 28675"/>
          <p:cNvGrpSpPr/>
          <p:nvPr/>
        </p:nvGrpSpPr>
        <p:grpSpPr>
          <a:xfrm>
            <a:off x="152400" y="244475"/>
            <a:ext cx="7543800" cy="777875"/>
            <a:chOff x="1008" y="2026"/>
            <a:chExt cx="4752" cy="490"/>
          </a:xfrm>
        </p:grpSpPr>
        <p:sp>
          <p:nvSpPr>
            <p:cNvPr id="28677" name="文本框 28676"/>
            <p:cNvSpPr txBox="1"/>
            <p:nvPr/>
          </p:nvSpPr>
          <p:spPr>
            <a:xfrm>
              <a:off x="1008" y="2112"/>
              <a:ext cx="475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即：</a:t>
              </a:r>
              <a:r>
                <a:rPr lang="en-US" altLang="zh-CN" sz="36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x </a:t>
              </a:r>
              <a:r>
                <a:rPr lang="zh-CN" altLang="en-US" sz="36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6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(a</a:t>
              </a:r>
              <a:r>
                <a:rPr lang="zh-CN" altLang="en-US" sz="36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600" b="1" err="1">
                  <a:solidFill>
                    <a:srgbClr val="D60093"/>
                  </a:solidFill>
                  <a:latin typeface="Times New Roman" panose="02020603050405020304" pitchFamily="18" charset="0"/>
                </a:rPr>
                <a:t>b)x</a:t>
              </a:r>
              <a:r>
                <a:rPr lang="zh-CN" altLang="en-US" sz="36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600" b="1" err="1">
                  <a:solidFill>
                    <a:srgbClr val="D60093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36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=(x</a:t>
              </a:r>
              <a:r>
                <a:rPr lang="zh-CN" altLang="en-US" sz="36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600" b="1" err="1">
                  <a:solidFill>
                    <a:srgbClr val="D60093"/>
                  </a:solidFill>
                  <a:latin typeface="Times New Roman" panose="02020603050405020304" pitchFamily="18" charset="0"/>
                </a:rPr>
                <a:t>a)(x</a:t>
              </a:r>
              <a:r>
                <a:rPr lang="zh-CN" altLang="en-US" sz="36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6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b)</a:t>
              </a:r>
            </a:p>
          </p:txBody>
        </p:sp>
        <p:sp>
          <p:nvSpPr>
            <p:cNvPr id="28678" name="文本框 28677"/>
            <p:cNvSpPr txBox="1"/>
            <p:nvPr/>
          </p:nvSpPr>
          <p:spPr>
            <a:xfrm>
              <a:off x="1875" y="2026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8679" name="组合 28678"/>
          <p:cNvGrpSpPr/>
          <p:nvPr/>
        </p:nvGrpSpPr>
        <p:grpSpPr>
          <a:xfrm>
            <a:off x="1676400" y="1066800"/>
            <a:ext cx="4495800" cy="2286000"/>
            <a:chOff x="1056" y="672"/>
            <a:chExt cx="2832" cy="1440"/>
          </a:xfrm>
        </p:grpSpPr>
        <p:sp>
          <p:nvSpPr>
            <p:cNvPr id="28680" name="直接连接符 28679"/>
            <p:cNvSpPr/>
            <p:nvPr/>
          </p:nvSpPr>
          <p:spPr>
            <a:xfrm flipV="1">
              <a:off x="1968" y="960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1" name="直接连接符 28680"/>
            <p:cNvSpPr/>
            <p:nvPr/>
          </p:nvSpPr>
          <p:spPr>
            <a:xfrm rot="3238514" flipV="1">
              <a:off x="1968" y="960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2" name="文本框 28681"/>
            <p:cNvSpPr txBox="1"/>
            <p:nvPr/>
          </p:nvSpPr>
          <p:spPr>
            <a:xfrm>
              <a:off x="1728" y="768"/>
              <a:ext cx="2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28683" name="文本框 28682"/>
            <p:cNvSpPr txBox="1"/>
            <p:nvPr/>
          </p:nvSpPr>
          <p:spPr>
            <a:xfrm>
              <a:off x="1728" y="1353"/>
              <a:ext cx="1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28684" name="文本框 28683"/>
            <p:cNvSpPr txBox="1"/>
            <p:nvPr/>
          </p:nvSpPr>
          <p:spPr>
            <a:xfrm>
              <a:off x="3158" y="720"/>
              <a:ext cx="2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8685" name="文本框 28684"/>
            <p:cNvSpPr txBox="1"/>
            <p:nvPr/>
          </p:nvSpPr>
          <p:spPr>
            <a:xfrm>
              <a:off x="3168" y="1344"/>
              <a:ext cx="29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8686" name="直接连接符 28685"/>
            <p:cNvSpPr/>
            <p:nvPr/>
          </p:nvSpPr>
          <p:spPr>
            <a:xfrm>
              <a:off x="1056" y="1680"/>
              <a:ext cx="283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7" name="文本框 28686"/>
            <p:cNvSpPr txBox="1"/>
            <p:nvPr/>
          </p:nvSpPr>
          <p:spPr>
            <a:xfrm>
              <a:off x="1728" y="1785"/>
              <a:ext cx="17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ax</a:t>
              </a:r>
              <a:r>
                <a:rPr lang="zh-CN" alt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 err="1">
                  <a:solidFill>
                    <a:schemeClr val="tx2"/>
                  </a:solidFill>
                  <a:latin typeface="Times New Roman" panose="02020603050405020304" pitchFamily="18" charset="0"/>
                </a:rPr>
                <a:t>bx</a:t>
              </a:r>
              <a:r>
                <a:rPr lang="en-US" altLang="zh-CN" sz="28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=(a</a:t>
              </a:r>
              <a:r>
                <a:rPr lang="zh-CN" alt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2800" b="1" err="1">
                  <a:solidFill>
                    <a:schemeClr val="tx2"/>
                  </a:solidFill>
                  <a:latin typeface="Times New Roman" panose="02020603050405020304" pitchFamily="18" charset="0"/>
                </a:rPr>
                <a:t>b)x</a:t>
              </a:r>
              <a:endPara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8" name="直接连接符 28687"/>
            <p:cNvSpPr/>
            <p:nvPr/>
          </p:nvSpPr>
          <p:spPr>
            <a:xfrm flipH="1">
              <a:off x="1728" y="1680"/>
              <a:ext cx="192" cy="288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9" name="直接连接符 28688"/>
            <p:cNvSpPr/>
            <p:nvPr/>
          </p:nvSpPr>
          <p:spPr>
            <a:xfrm>
              <a:off x="3264" y="1680"/>
              <a:ext cx="144" cy="336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8690" name="组合 28689"/>
            <p:cNvGrpSpPr/>
            <p:nvPr/>
          </p:nvGrpSpPr>
          <p:grpSpPr>
            <a:xfrm>
              <a:off x="1344" y="1640"/>
              <a:ext cx="394" cy="376"/>
              <a:chOff x="710" y="1596"/>
              <a:chExt cx="394" cy="376"/>
            </a:xfrm>
          </p:grpSpPr>
          <p:sp>
            <p:nvSpPr>
              <p:cNvPr id="28691" name="文本框 28690"/>
              <p:cNvSpPr txBox="1"/>
              <p:nvPr/>
            </p:nvSpPr>
            <p:spPr>
              <a:xfrm>
                <a:off x="710" y="1645"/>
                <a:ext cx="39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</a:rPr>
                  <a:t>x</a:t>
                </a:r>
              </a:p>
            </p:txBody>
          </p:sp>
          <p:sp>
            <p:nvSpPr>
              <p:cNvPr id="28692" name="文本框 28691"/>
              <p:cNvSpPr txBox="1"/>
              <p:nvPr/>
            </p:nvSpPr>
            <p:spPr>
              <a:xfrm>
                <a:off x="840" y="1596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pitchFamily="18" charset="0"/>
                  </a:rPr>
                  <a:t>2</a:t>
                </a:r>
              </a:p>
            </p:txBody>
          </p:sp>
        </p:grpSp>
        <p:sp>
          <p:nvSpPr>
            <p:cNvPr id="28693" name="文本框 28692"/>
            <p:cNvSpPr txBox="1"/>
            <p:nvPr/>
          </p:nvSpPr>
          <p:spPr>
            <a:xfrm>
              <a:off x="3504" y="1632"/>
              <a:ext cx="35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err="1">
                  <a:latin typeface="Times New Roman" panose="02020603050405020304" pitchFamily="18" charset="0"/>
                </a:rPr>
                <a:t>ab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70659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公式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 (a-b) =a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-b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种变化形式：</a:t>
            </a: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0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70661" name="Picture 1" descr="C:\Users\Administrator\AppData\Roaming\Tencent\Users\284753152\QQ\WinTemp\RichOle\LY~YOZN$VUQK)4_G]P[H]A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5" y="785813"/>
            <a:ext cx="5357813" cy="269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2" name="Picture 2" descr="C:\Users\Administrator\AppData\Roaming\Tencent\Users\284753152\QQ\WinTemp\RichOle\~[L}M_F6~N4%@MA$GZW4F_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8" y="3438525"/>
            <a:ext cx="5280025" cy="270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9" name="组合 29698"/>
          <p:cNvGrpSpPr/>
          <p:nvPr/>
        </p:nvGrpSpPr>
        <p:grpSpPr>
          <a:xfrm>
            <a:off x="1219200" y="552450"/>
            <a:ext cx="6416675" cy="758825"/>
            <a:chOff x="768" y="348"/>
            <a:chExt cx="4042" cy="478"/>
          </a:xfrm>
        </p:grpSpPr>
        <p:sp>
          <p:nvSpPr>
            <p:cNvPr id="29700" name="文本框 29699"/>
            <p:cNvSpPr txBox="1"/>
            <p:nvPr/>
          </p:nvSpPr>
          <p:spPr>
            <a:xfrm>
              <a:off x="768" y="384"/>
              <a:ext cx="404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例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1   </a:t>
              </a:r>
              <a:r>
                <a:rPr lang="zh-CN" altLang="en-US" sz="40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分解因式  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x 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6x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29701" name="文本框 29700"/>
            <p:cNvSpPr txBox="1"/>
            <p:nvPr/>
          </p:nvSpPr>
          <p:spPr>
            <a:xfrm>
              <a:off x="3120" y="34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9702" name="组合 29701"/>
          <p:cNvGrpSpPr/>
          <p:nvPr/>
        </p:nvGrpSpPr>
        <p:grpSpPr>
          <a:xfrm>
            <a:off x="1066800" y="1295400"/>
            <a:ext cx="3505200" cy="720725"/>
            <a:chOff x="672" y="1428"/>
            <a:chExt cx="2208" cy="454"/>
          </a:xfrm>
        </p:grpSpPr>
        <p:sp>
          <p:nvSpPr>
            <p:cNvPr id="29703" name="文本框 29702"/>
            <p:cNvSpPr txBox="1"/>
            <p:nvPr/>
          </p:nvSpPr>
          <p:spPr>
            <a:xfrm>
              <a:off x="672" y="1440"/>
              <a:ext cx="220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解：</a:t>
              </a:r>
              <a:r>
                <a:rPr lang="en-US" altLang="zh-CN" sz="4000" b="1">
                  <a:latin typeface="Times New Roman" panose="02020603050405020304" pitchFamily="18" charset="0"/>
                </a:rPr>
                <a:t>x 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latin typeface="Times New Roman" panose="02020603050405020304" pitchFamily="18" charset="0"/>
                </a:rPr>
                <a:t>6x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＋</a:t>
              </a:r>
              <a:r>
                <a:rPr lang="en-US" altLang="zh-CN" sz="4000" b="1">
                  <a:latin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29704" name="文本框 29703"/>
            <p:cNvSpPr txBox="1"/>
            <p:nvPr/>
          </p:nvSpPr>
          <p:spPr>
            <a:xfrm>
              <a:off x="1524" y="142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9705" name="组合 29704"/>
          <p:cNvGrpSpPr/>
          <p:nvPr/>
        </p:nvGrpSpPr>
        <p:grpSpPr>
          <a:xfrm>
            <a:off x="4800600" y="990600"/>
            <a:ext cx="4495800" cy="2179638"/>
            <a:chOff x="2832" y="1824"/>
            <a:chExt cx="2832" cy="1373"/>
          </a:xfrm>
        </p:grpSpPr>
        <p:sp>
          <p:nvSpPr>
            <p:cNvPr id="29706" name="直接连接符 29705"/>
            <p:cNvSpPr/>
            <p:nvPr/>
          </p:nvSpPr>
          <p:spPr>
            <a:xfrm flipV="1">
              <a:off x="3744" y="2112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07" name="直接连接符 29706"/>
            <p:cNvSpPr/>
            <p:nvPr/>
          </p:nvSpPr>
          <p:spPr>
            <a:xfrm rot="3238514" flipV="1">
              <a:off x="3744" y="2112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08" name="文本框 29707"/>
            <p:cNvSpPr txBox="1"/>
            <p:nvPr/>
          </p:nvSpPr>
          <p:spPr>
            <a:xfrm>
              <a:off x="3504" y="1920"/>
              <a:ext cx="2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29709" name="文本框 29708"/>
            <p:cNvSpPr txBox="1"/>
            <p:nvPr/>
          </p:nvSpPr>
          <p:spPr>
            <a:xfrm>
              <a:off x="3504" y="2505"/>
              <a:ext cx="2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29710" name="文本框 29709"/>
            <p:cNvSpPr txBox="1"/>
            <p:nvPr/>
          </p:nvSpPr>
          <p:spPr>
            <a:xfrm>
              <a:off x="4934" y="1920"/>
              <a:ext cx="49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9711" name="文本框 29710"/>
            <p:cNvSpPr txBox="1"/>
            <p:nvPr/>
          </p:nvSpPr>
          <p:spPr>
            <a:xfrm>
              <a:off x="4944" y="2544"/>
              <a:ext cx="5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2800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29712" name="直接连接符 29711"/>
            <p:cNvSpPr/>
            <p:nvPr/>
          </p:nvSpPr>
          <p:spPr>
            <a:xfrm>
              <a:off x="2832" y="2832"/>
              <a:ext cx="283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3" name="文本框 29712"/>
            <p:cNvSpPr txBox="1"/>
            <p:nvPr/>
          </p:nvSpPr>
          <p:spPr>
            <a:xfrm>
              <a:off x="3408" y="2832"/>
              <a:ext cx="18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4x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2x=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6x</a:t>
              </a:r>
            </a:p>
          </p:txBody>
        </p:sp>
      </p:grpSp>
      <p:sp>
        <p:nvSpPr>
          <p:cNvPr id="29714" name="矩形 29713"/>
          <p:cNvSpPr/>
          <p:nvPr/>
        </p:nvSpPr>
        <p:spPr>
          <a:xfrm>
            <a:off x="1676400" y="1981200"/>
            <a:ext cx="31940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</a:rPr>
              <a:t>=(x</a:t>
            </a:r>
            <a:r>
              <a:rPr lang="zh-CN" altLang="en-US" sz="4000" b="1">
                <a:latin typeface="Times New Roman" panose="02020603050405020304" pitchFamily="18" charset="0"/>
              </a:rPr>
              <a:t>－</a:t>
            </a:r>
            <a:r>
              <a:rPr lang="en-US" altLang="zh-CN" sz="4000" b="1">
                <a:latin typeface="Times New Roman" panose="02020603050405020304" pitchFamily="18" charset="0"/>
              </a:rPr>
              <a:t>2)(x</a:t>
            </a:r>
            <a:r>
              <a:rPr lang="zh-CN" altLang="en-US" sz="4000" b="1">
                <a:latin typeface="Times New Roman" panose="02020603050405020304" pitchFamily="18" charset="0"/>
              </a:rPr>
              <a:t>－</a:t>
            </a:r>
            <a:r>
              <a:rPr lang="en-US" altLang="zh-CN" sz="4000" b="1">
                <a:latin typeface="Times New Roman" panose="02020603050405020304" pitchFamily="18" charset="0"/>
              </a:rPr>
              <a:t>4)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241"/>
          <p:cNvSpPr txBox="1"/>
          <p:nvPr/>
        </p:nvSpPr>
        <p:spPr>
          <a:xfrm>
            <a:off x="114300" y="990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例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：</a:t>
            </a: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10243" name="对象 10242"/>
          <p:cNvGraphicFramePr>
            <a:graphicFrameLocks/>
          </p:cNvGraphicFramePr>
          <p:nvPr/>
        </p:nvGraphicFramePr>
        <p:xfrm>
          <a:off x="152400" y="1676400"/>
          <a:ext cx="2819400" cy="704850"/>
        </p:xfrm>
        <a:graphic>
          <a:graphicData uri="http://schemas.openxmlformats.org/presentationml/2006/ole">
            <p:oleObj spid="_x0000_s3081" r:id="rId3" imgW="812447" imgH="203112" progId="">
              <p:embed/>
            </p:oleObj>
          </a:graphicData>
        </a:graphic>
      </p:graphicFrame>
      <p:graphicFrame>
        <p:nvGraphicFramePr>
          <p:cNvPr id="10244" name="对象 10243"/>
          <p:cNvGraphicFramePr>
            <a:graphicFrameLocks/>
          </p:cNvGraphicFramePr>
          <p:nvPr/>
        </p:nvGraphicFramePr>
        <p:xfrm>
          <a:off x="2819400" y="1752600"/>
          <a:ext cx="2819400" cy="704850"/>
        </p:xfrm>
        <a:graphic>
          <a:graphicData uri="http://schemas.openxmlformats.org/presentationml/2006/ole">
            <p:oleObj spid="_x0000_s3076" r:id="rId4" imgW="812447" imgH="203112" progId="">
              <p:embed/>
            </p:oleObj>
          </a:graphicData>
        </a:graphic>
      </p:graphicFrame>
      <p:graphicFrame>
        <p:nvGraphicFramePr>
          <p:cNvPr id="10245" name="对象 10244"/>
          <p:cNvGraphicFramePr>
            <a:graphicFrameLocks/>
          </p:cNvGraphicFramePr>
          <p:nvPr/>
        </p:nvGraphicFramePr>
        <p:xfrm>
          <a:off x="0" y="2667000"/>
          <a:ext cx="762000" cy="838200"/>
        </p:xfrm>
        <a:graphic>
          <a:graphicData uri="http://schemas.openxmlformats.org/presentationml/2006/ole">
            <p:oleObj spid="_x0000_s3082" r:id="rId5" imgW="127000" imgH="139700" progId="">
              <p:embed/>
            </p:oleObj>
          </a:graphicData>
        </a:graphic>
      </p:graphicFrame>
      <p:graphicFrame>
        <p:nvGraphicFramePr>
          <p:cNvPr id="10246" name="对象 10245"/>
          <p:cNvGraphicFramePr>
            <a:graphicFrameLocks/>
          </p:cNvGraphicFramePr>
          <p:nvPr/>
        </p:nvGraphicFramePr>
        <p:xfrm>
          <a:off x="0" y="3886200"/>
          <a:ext cx="838200" cy="914400"/>
        </p:xfrm>
        <a:graphic>
          <a:graphicData uri="http://schemas.openxmlformats.org/presentationml/2006/ole">
            <p:oleObj spid="_x0000_s3078" r:id="rId6" imgW="127000" imgH="139700" progId="">
              <p:embed/>
            </p:oleObj>
          </a:graphicData>
        </a:graphic>
      </p:graphicFrame>
      <p:graphicFrame>
        <p:nvGraphicFramePr>
          <p:cNvPr id="10247" name="对象 10246"/>
          <p:cNvGraphicFramePr>
            <a:graphicFrameLocks/>
          </p:cNvGraphicFramePr>
          <p:nvPr/>
        </p:nvGraphicFramePr>
        <p:xfrm>
          <a:off x="228600" y="2286000"/>
          <a:ext cx="366713" cy="533400"/>
        </p:xfrm>
        <a:graphic>
          <a:graphicData uri="http://schemas.openxmlformats.org/presentationml/2006/ole">
            <p:oleObj spid="_x0000_s3084" r:id="rId7" imgW="139821" imgH="203377" progId="">
              <p:embed/>
            </p:oleObj>
          </a:graphicData>
        </a:graphic>
      </p:graphicFrame>
      <p:graphicFrame>
        <p:nvGraphicFramePr>
          <p:cNvPr id="10248" name="对象 10247"/>
          <p:cNvGraphicFramePr>
            <a:graphicFrameLocks/>
          </p:cNvGraphicFramePr>
          <p:nvPr/>
        </p:nvGraphicFramePr>
        <p:xfrm>
          <a:off x="685800" y="2819400"/>
          <a:ext cx="1752600" cy="1727200"/>
        </p:xfrm>
        <a:graphic>
          <a:graphicData uri="http://schemas.openxmlformats.org/presentationml/2006/ole">
            <p:oleObj spid="_x0000_s3079" r:id="rId8" imgW="114350" imgH="127055" progId="">
              <p:embed/>
            </p:oleObj>
          </a:graphicData>
        </a:graphic>
      </p:graphicFrame>
      <p:graphicFrame>
        <p:nvGraphicFramePr>
          <p:cNvPr id="10249" name="对象 10248"/>
          <p:cNvGraphicFramePr>
            <a:graphicFrameLocks/>
          </p:cNvGraphicFramePr>
          <p:nvPr/>
        </p:nvGraphicFramePr>
        <p:xfrm>
          <a:off x="2133600" y="2209800"/>
          <a:ext cx="419100" cy="609600"/>
        </p:xfrm>
        <a:graphic>
          <a:graphicData uri="http://schemas.openxmlformats.org/presentationml/2006/ole">
            <p:oleObj spid="_x0000_s3080" r:id="rId9" imgW="139821" imgH="203377" progId="">
              <p:embed/>
            </p:oleObj>
          </a:graphicData>
        </a:graphic>
      </p:graphicFrame>
      <p:graphicFrame>
        <p:nvGraphicFramePr>
          <p:cNvPr id="10250" name="对象 10249"/>
          <p:cNvGraphicFramePr>
            <a:graphicFrameLocks/>
          </p:cNvGraphicFramePr>
          <p:nvPr/>
        </p:nvGraphicFramePr>
        <p:xfrm>
          <a:off x="1981200" y="2667000"/>
          <a:ext cx="544513" cy="762000"/>
        </p:xfrm>
        <a:graphic>
          <a:graphicData uri="http://schemas.openxmlformats.org/presentationml/2006/ole">
            <p:oleObj spid="_x0000_s3083" r:id="rId10" imgW="126945" imgH="177723" progId="">
              <p:embed/>
            </p:oleObj>
          </a:graphicData>
        </a:graphic>
      </p:graphicFrame>
      <p:graphicFrame>
        <p:nvGraphicFramePr>
          <p:cNvPr id="10251" name="对象 10250"/>
          <p:cNvGraphicFramePr>
            <a:graphicFrameLocks/>
          </p:cNvGraphicFramePr>
          <p:nvPr/>
        </p:nvGraphicFramePr>
        <p:xfrm>
          <a:off x="1752600" y="3886200"/>
          <a:ext cx="838200" cy="762000"/>
        </p:xfrm>
        <a:graphic>
          <a:graphicData uri="http://schemas.openxmlformats.org/presentationml/2006/ole">
            <p:oleObj spid="_x0000_s3085" r:id="rId11" imgW="203288" imgH="165172" progId="">
              <p:embed/>
            </p:oleObj>
          </a:graphicData>
        </a:graphic>
      </p:graphicFrame>
      <p:sp>
        <p:nvSpPr>
          <p:cNvPr id="10252" name="文本框 10251"/>
          <p:cNvSpPr txBox="1"/>
          <p:nvPr/>
        </p:nvSpPr>
        <p:spPr>
          <a:xfrm>
            <a:off x="5486400" y="12192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步骤：</a:t>
            </a:r>
          </a:p>
        </p:txBody>
      </p:sp>
      <p:sp>
        <p:nvSpPr>
          <p:cNvPr id="10253" name="文本框 10252"/>
          <p:cNvSpPr txBox="1"/>
          <p:nvPr/>
        </p:nvSpPr>
        <p:spPr>
          <a:xfrm>
            <a:off x="5562600" y="1905000"/>
            <a:ext cx="358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①</a:t>
            </a:r>
            <a:r>
              <a:rPr lang="zh-CN" altLang="en-US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竖分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二次项与常数项</a:t>
            </a:r>
          </a:p>
        </p:txBody>
      </p:sp>
      <p:sp>
        <p:nvSpPr>
          <p:cNvPr id="10254" name="文本框 10253"/>
          <p:cNvSpPr txBox="1"/>
          <p:nvPr/>
        </p:nvSpPr>
        <p:spPr>
          <a:xfrm>
            <a:off x="5562600" y="2667000"/>
            <a:ext cx="3581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②</a:t>
            </a:r>
            <a:r>
              <a:rPr lang="zh-CN" altLang="en-US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交叉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相乘</a:t>
            </a:r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，积相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加</a:t>
            </a:r>
          </a:p>
        </p:txBody>
      </p:sp>
      <p:sp>
        <p:nvSpPr>
          <p:cNvPr id="10255" name="文本框 10254"/>
          <p:cNvSpPr txBox="1"/>
          <p:nvPr/>
        </p:nvSpPr>
        <p:spPr>
          <a:xfrm>
            <a:off x="5562600" y="34290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③检验确定，</a:t>
            </a:r>
            <a:r>
              <a:rPr lang="zh-CN" altLang="en-US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横写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因式</a:t>
            </a:r>
          </a:p>
        </p:txBody>
      </p:sp>
      <p:graphicFrame>
        <p:nvGraphicFramePr>
          <p:cNvPr id="10256" name="对象 10255"/>
          <p:cNvGraphicFramePr>
            <a:graphicFrameLocks/>
          </p:cNvGraphicFramePr>
          <p:nvPr/>
        </p:nvGraphicFramePr>
        <p:xfrm>
          <a:off x="0" y="5029200"/>
          <a:ext cx="2971800" cy="790575"/>
        </p:xfrm>
        <a:graphic>
          <a:graphicData uri="http://schemas.openxmlformats.org/presentationml/2006/ole">
            <p:oleObj spid="_x0000_s3077" r:id="rId12" imgW="837110" imgH="177569" progId="">
              <p:embed/>
            </p:oleObj>
          </a:graphicData>
        </a:graphic>
      </p:graphicFrame>
      <p:sp>
        <p:nvSpPr>
          <p:cNvPr id="10257" name="文本框 10256"/>
          <p:cNvSpPr txBox="1"/>
          <p:nvPr/>
        </p:nvSpPr>
        <p:spPr>
          <a:xfrm>
            <a:off x="228600" y="0"/>
            <a:ext cx="8915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十字相乘法</a:t>
            </a:r>
            <a:r>
              <a:rPr lang="zh-CN" altLang="en-US" sz="4000" b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rgbClr val="99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借助十字交叉线分解因式的方法）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258" name="文本框 10257"/>
          <p:cNvSpPr txBox="1"/>
          <p:nvPr/>
        </p:nvSpPr>
        <p:spPr>
          <a:xfrm>
            <a:off x="5219700" y="4221163"/>
            <a:ext cx="43561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顺口溜：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竖分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常数</a:t>
            </a:r>
            <a:r>
              <a:rPr lang="zh-CN" altLang="en-US" sz="36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交叉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验，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横写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因式不能乱。</a:t>
            </a:r>
          </a:p>
        </p:txBody>
      </p:sp>
      <p:sp>
        <p:nvSpPr>
          <p:cNvPr id="10259" name="动作按钮: 前进或下一项 10258">
            <a:hlinkClick r:id="rId13" action="ppaction://hlinkpres?slideindex=1&amp;slidetitle="/>
          </p:cNvPr>
          <p:cNvSpPr/>
          <p:nvPr/>
        </p:nvSpPr>
        <p:spPr>
          <a:xfrm>
            <a:off x="6019800" y="5486400"/>
            <a:ext cx="609600" cy="762000"/>
          </a:xfrm>
          <a:prstGeom prst="actionButtonForwardNex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动作按钮: 结束 10259">
            <a:hlinkClick r:id="" action="ppaction://hlinkshowjump?jump=lastslide"/>
          </p:cNvPr>
          <p:cNvSpPr/>
          <p:nvPr/>
        </p:nvSpPr>
        <p:spPr>
          <a:xfrm>
            <a:off x="5791200" y="5791200"/>
            <a:ext cx="1295400" cy="609600"/>
          </a:xfrm>
          <a:prstGeom prst="actionButtonEnd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1" name="动作按钮: 前进或下一项 10260">
            <a:hlinkClick r:id="" action="ppaction://hlinkshowjump?jump=nextslide"/>
          </p:cNvPr>
          <p:cNvSpPr/>
          <p:nvPr/>
        </p:nvSpPr>
        <p:spPr>
          <a:xfrm>
            <a:off x="7391400" y="5638800"/>
            <a:ext cx="914400" cy="762000"/>
          </a:xfrm>
          <a:prstGeom prst="actionButtonForwardNex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2" name="文本框 10261"/>
          <p:cNvSpPr txBox="1"/>
          <p:nvPr/>
        </p:nvSpPr>
        <p:spPr>
          <a:xfrm>
            <a:off x="5715000" y="57150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3" name="动作按钮: 前进或下一项 10262">
            <a:hlinkClick r:id="rId13" action="ppaction://hlinkpres?slideindex=1&amp;slidetitle="/>
          </p:cNvPr>
          <p:cNvSpPr/>
          <p:nvPr/>
        </p:nvSpPr>
        <p:spPr>
          <a:xfrm>
            <a:off x="5715000" y="5638800"/>
            <a:ext cx="381000" cy="533400"/>
          </a:xfrm>
          <a:prstGeom prst="actionButtonForwardNex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4" name="动作按钮: 自定义 10263">
            <a:hlinkClick r:id="rId13" action="ppaction://hlinkpres?slideindex=1&amp;slidetitle="/>
          </p:cNvPr>
          <p:cNvSpPr/>
          <p:nvPr/>
        </p:nvSpPr>
        <p:spPr>
          <a:xfrm>
            <a:off x="5943600" y="5867400"/>
            <a:ext cx="1143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5" name="矩形 10264"/>
          <p:cNvSpPr/>
          <p:nvPr/>
        </p:nvSpPr>
        <p:spPr>
          <a:xfrm>
            <a:off x="4876800" y="5791200"/>
            <a:ext cx="76200" cy="7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6" name="文本框 10265"/>
          <p:cNvSpPr txBox="1"/>
          <p:nvPr/>
        </p:nvSpPr>
        <p:spPr>
          <a:xfrm>
            <a:off x="5867400" y="54864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7" name="椭圆 10266"/>
          <p:cNvSpPr/>
          <p:nvPr/>
        </p:nvSpPr>
        <p:spPr>
          <a:xfrm>
            <a:off x="6248400" y="5410200"/>
            <a:ext cx="1371600" cy="9144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8" name="文本框 10267"/>
          <p:cNvSpPr txBox="1"/>
          <p:nvPr/>
        </p:nvSpPr>
        <p:spPr>
          <a:xfrm>
            <a:off x="6477000" y="51054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9" name="动作按钮: 后退或前一项 10268">
            <a:hlinkClick r:id="" action="ppaction://hlinkshowjump?jump=previousslide"/>
          </p:cNvPr>
          <p:cNvSpPr/>
          <p:nvPr/>
        </p:nvSpPr>
        <p:spPr>
          <a:xfrm>
            <a:off x="7239000" y="5181600"/>
            <a:ext cx="304800" cy="533400"/>
          </a:xfrm>
          <a:prstGeom prst="actionButtonBackPrevious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0" name="文本框 10269"/>
          <p:cNvSpPr txBox="1"/>
          <p:nvPr/>
        </p:nvSpPr>
        <p:spPr>
          <a:xfrm>
            <a:off x="5410200" y="3048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71" name="文本框 10270"/>
          <p:cNvSpPr txBox="1"/>
          <p:nvPr/>
        </p:nvSpPr>
        <p:spPr>
          <a:xfrm>
            <a:off x="3886200" y="990600"/>
            <a:ext cx="5257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99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3" grpId="0"/>
      <p:bldP spid="10254" grpId="0"/>
      <p:bldP spid="10255" grpId="0"/>
      <p:bldP spid="10257" grpId="0"/>
      <p:bldP spid="102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468313" y="549275"/>
            <a:ext cx="3382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试一试：</a:t>
            </a:r>
          </a:p>
        </p:txBody>
      </p:sp>
      <p:graphicFrame>
        <p:nvGraphicFramePr>
          <p:cNvPr id="11267" name="对象 11266"/>
          <p:cNvGraphicFramePr>
            <a:graphicFrameLocks/>
          </p:cNvGraphicFramePr>
          <p:nvPr/>
        </p:nvGraphicFramePr>
        <p:xfrm>
          <a:off x="0" y="1447800"/>
          <a:ext cx="2895600" cy="681038"/>
        </p:xfrm>
        <a:graphic>
          <a:graphicData uri="http://schemas.openxmlformats.org/presentationml/2006/ole">
            <p:oleObj spid="_x0000_s50184" r:id="rId3" imgW="863225" imgH="203112" progId="">
              <p:embed/>
            </p:oleObj>
          </a:graphicData>
        </a:graphic>
      </p:graphicFrame>
      <p:graphicFrame>
        <p:nvGraphicFramePr>
          <p:cNvPr id="11268" name="对象 11267"/>
          <p:cNvGraphicFramePr>
            <a:graphicFrameLocks/>
          </p:cNvGraphicFramePr>
          <p:nvPr/>
        </p:nvGraphicFramePr>
        <p:xfrm>
          <a:off x="2819400" y="1524000"/>
          <a:ext cx="2743200" cy="711200"/>
        </p:xfrm>
        <a:graphic>
          <a:graphicData uri="http://schemas.openxmlformats.org/presentationml/2006/ole">
            <p:oleObj spid="_x0000_s50183" r:id="rId4" imgW="812447" imgH="203112" progId="">
              <p:embed/>
            </p:oleObj>
          </a:graphicData>
        </a:graphic>
      </p:graphicFrame>
      <p:graphicFrame>
        <p:nvGraphicFramePr>
          <p:cNvPr id="11269" name="对象 11268"/>
          <p:cNvGraphicFramePr>
            <a:graphicFrameLocks/>
          </p:cNvGraphicFramePr>
          <p:nvPr/>
        </p:nvGraphicFramePr>
        <p:xfrm>
          <a:off x="0" y="2057400"/>
          <a:ext cx="381000" cy="3124200"/>
        </p:xfrm>
        <a:graphic>
          <a:graphicData uri="http://schemas.openxmlformats.org/presentationml/2006/ole">
            <p:oleObj spid="_x0000_s50182" r:id="rId5" imgW="139761" imgH="889386" progId="">
              <p:embed/>
            </p:oleObj>
          </a:graphicData>
        </a:graphic>
      </p:graphicFrame>
      <p:graphicFrame>
        <p:nvGraphicFramePr>
          <p:cNvPr id="11270" name="对象 11269"/>
          <p:cNvGraphicFramePr>
            <a:graphicFrameLocks/>
          </p:cNvGraphicFramePr>
          <p:nvPr/>
        </p:nvGraphicFramePr>
        <p:xfrm>
          <a:off x="1905000" y="2057400"/>
          <a:ext cx="1247775" cy="3200400"/>
        </p:xfrm>
        <a:graphic>
          <a:graphicData uri="http://schemas.openxmlformats.org/presentationml/2006/ole">
            <p:oleObj spid="_x0000_s50181" r:id="rId6" imgW="228699" imgH="889386" progId="">
              <p:embed/>
            </p:oleObj>
          </a:graphicData>
        </a:graphic>
      </p:graphicFrame>
      <p:graphicFrame>
        <p:nvGraphicFramePr>
          <p:cNvPr id="11271" name="对象 11270"/>
          <p:cNvGraphicFramePr>
            <a:graphicFrameLocks/>
          </p:cNvGraphicFramePr>
          <p:nvPr/>
        </p:nvGraphicFramePr>
        <p:xfrm>
          <a:off x="381000" y="3352800"/>
          <a:ext cx="1219200" cy="1574800"/>
        </p:xfrm>
        <a:graphic>
          <a:graphicData uri="http://schemas.openxmlformats.org/presentationml/2006/ole">
            <p:oleObj spid="_x0000_s50180" r:id="rId7" imgW="114350" imgH="127055" progId="">
              <p:embed/>
            </p:oleObj>
          </a:graphicData>
        </a:graphic>
      </p:graphicFrame>
      <p:graphicFrame>
        <p:nvGraphicFramePr>
          <p:cNvPr id="11272" name="对象 11271"/>
          <p:cNvGraphicFramePr>
            <a:graphicFrameLocks/>
          </p:cNvGraphicFramePr>
          <p:nvPr/>
        </p:nvGraphicFramePr>
        <p:xfrm>
          <a:off x="0" y="5486400"/>
          <a:ext cx="4419600" cy="762000"/>
        </p:xfrm>
        <a:graphic>
          <a:graphicData uri="http://schemas.openxmlformats.org/presentationml/2006/ole">
            <p:oleObj spid="_x0000_s50179" r:id="rId8" imgW="1256755" imgH="203112" progId="">
              <p:embed/>
            </p:oleObj>
          </a:graphicData>
        </a:graphic>
      </p:graphicFrame>
      <p:sp>
        <p:nvSpPr>
          <p:cNvPr id="11273" name="文本框 11272"/>
          <p:cNvSpPr txBox="1"/>
          <p:nvPr/>
        </p:nvSpPr>
        <p:spPr>
          <a:xfrm>
            <a:off x="5638800" y="14478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小结：</a:t>
            </a:r>
          </a:p>
        </p:txBody>
      </p:sp>
      <p:sp>
        <p:nvSpPr>
          <p:cNvPr id="11274" name="文本框 11273"/>
          <p:cNvSpPr txBox="1"/>
          <p:nvPr/>
        </p:nvSpPr>
        <p:spPr>
          <a:xfrm>
            <a:off x="5715000" y="20574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用十字相乘法把形如</a:t>
            </a:r>
          </a:p>
        </p:txBody>
      </p:sp>
      <p:graphicFrame>
        <p:nvGraphicFramePr>
          <p:cNvPr id="11275" name="对象 11274"/>
          <p:cNvGraphicFramePr>
            <a:graphicFrameLocks/>
          </p:cNvGraphicFramePr>
          <p:nvPr/>
        </p:nvGraphicFramePr>
        <p:xfrm>
          <a:off x="5715000" y="2743200"/>
          <a:ext cx="2667000" cy="749300"/>
        </p:xfrm>
        <a:graphic>
          <a:graphicData uri="http://schemas.openxmlformats.org/presentationml/2006/ole">
            <p:oleObj spid="_x0000_s50178" r:id="rId9" imgW="711200" imgH="228600" progId="">
              <p:embed/>
            </p:oleObj>
          </a:graphicData>
        </a:graphic>
      </p:graphicFrame>
      <p:sp>
        <p:nvSpPr>
          <p:cNvPr id="11276" name="文本框 11275"/>
          <p:cNvSpPr txBox="1"/>
          <p:nvPr/>
        </p:nvSpPr>
        <p:spPr>
          <a:xfrm>
            <a:off x="5638800" y="365760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二次三项式分解因式使</a:t>
            </a:r>
          </a:p>
        </p:txBody>
      </p:sp>
      <p:graphicFrame>
        <p:nvGraphicFramePr>
          <p:cNvPr id="11277" name="对象 11276"/>
          <p:cNvGraphicFramePr>
            <a:graphicFrameLocks/>
          </p:cNvGraphicFramePr>
          <p:nvPr/>
        </p:nvGraphicFramePr>
        <p:xfrm>
          <a:off x="5562600" y="4343400"/>
          <a:ext cx="3581400" cy="708025"/>
        </p:xfrm>
        <a:graphic>
          <a:graphicData uri="http://schemas.openxmlformats.org/presentationml/2006/ole">
            <p:oleObj spid="_x0000_s50177" r:id="rId10" imgW="1028254" imgH="203112" progId="">
              <p:embed/>
            </p:oleObj>
          </a:graphicData>
        </a:graphic>
      </p:graphicFrame>
      <p:sp>
        <p:nvSpPr>
          <p:cNvPr id="11278" name="文本框 11277"/>
          <p:cNvSpPr txBox="1"/>
          <p:nvPr/>
        </p:nvSpPr>
        <p:spPr>
          <a:xfrm>
            <a:off x="381000" y="304800"/>
            <a:ext cx="9067800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8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(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顺口溜：</a:t>
            </a:r>
            <a:r>
              <a:rPr lang="zh-CN" altLang="en-US" sz="28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竖分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常数</a:t>
            </a:r>
            <a:r>
              <a:rPr lang="zh-CN" altLang="en-US" sz="28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交叉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验，</a:t>
            </a:r>
            <a:r>
              <a:rPr lang="zh-CN" altLang="en-US" sz="2800" b="1">
                <a:solidFill>
                  <a:srgbClr val="C41E0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横写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因式不能乱。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)</a:t>
            </a:r>
          </a:p>
          <a:p>
            <a:pPr algn="ctr">
              <a:spcBef>
                <a:spcPct val="50000"/>
              </a:spcBef>
            </a:pPr>
            <a:endParaRPr lang="en-US" altLang="zh-CN" sz="280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</a:t>
            </a:r>
          </a:p>
          <a:p>
            <a:pPr algn="ctr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6" grpId="0"/>
      <p:bldP spid="1127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52400" y="3048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练一练：</a:t>
            </a:r>
          </a:p>
        </p:txBody>
      </p:sp>
      <p:graphicFrame>
        <p:nvGraphicFramePr>
          <p:cNvPr id="12291" name="对象 12290"/>
          <p:cNvGraphicFramePr>
            <a:graphicFrameLocks/>
          </p:cNvGraphicFramePr>
          <p:nvPr/>
        </p:nvGraphicFramePr>
        <p:xfrm>
          <a:off x="0" y="990600"/>
          <a:ext cx="2743200" cy="2659063"/>
        </p:xfrm>
        <a:graphic>
          <a:graphicData uri="http://schemas.openxmlformats.org/presentationml/2006/ole">
            <p:oleObj spid="_x0000_s51204" r:id="rId3" imgW="762331" imgH="673392" progId="">
              <p:embed/>
            </p:oleObj>
          </a:graphicData>
        </a:graphic>
      </p:graphicFrame>
      <p:graphicFrame>
        <p:nvGraphicFramePr>
          <p:cNvPr id="12292" name="对象 12291"/>
          <p:cNvGraphicFramePr>
            <a:graphicFrameLocks/>
          </p:cNvGraphicFramePr>
          <p:nvPr/>
        </p:nvGraphicFramePr>
        <p:xfrm>
          <a:off x="4876800" y="1143000"/>
          <a:ext cx="3733800" cy="2320925"/>
        </p:xfrm>
        <a:graphic>
          <a:graphicData uri="http://schemas.openxmlformats.org/presentationml/2006/ole">
            <p:oleObj spid="_x0000_s51203" r:id="rId4" imgW="749625" imgH="673392" progId="">
              <p:embed/>
            </p:oleObj>
          </a:graphicData>
        </a:graphic>
      </p:graphicFrame>
      <p:sp>
        <p:nvSpPr>
          <p:cNvPr id="12293" name="文本框 12292"/>
          <p:cNvSpPr txBox="1"/>
          <p:nvPr/>
        </p:nvSpPr>
        <p:spPr>
          <a:xfrm>
            <a:off x="0" y="4038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小结：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0" y="48006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762000" y="4038600"/>
            <a:ext cx="304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用十字相乘法把形如</a:t>
            </a:r>
          </a:p>
        </p:txBody>
      </p:sp>
      <p:graphicFrame>
        <p:nvGraphicFramePr>
          <p:cNvPr id="12296" name="对象 12295"/>
          <p:cNvGraphicFramePr>
            <a:graphicFrameLocks/>
          </p:cNvGraphicFramePr>
          <p:nvPr/>
        </p:nvGraphicFramePr>
        <p:xfrm>
          <a:off x="3581400" y="3810000"/>
          <a:ext cx="2667000" cy="749300"/>
        </p:xfrm>
        <a:graphic>
          <a:graphicData uri="http://schemas.openxmlformats.org/presentationml/2006/ole">
            <p:oleObj spid="_x0000_s51202" r:id="rId5" imgW="711200" imgH="228600" progId="">
              <p:embed/>
            </p:oleObj>
          </a:graphicData>
        </a:graphic>
      </p:graphicFrame>
      <p:sp>
        <p:nvSpPr>
          <p:cNvPr id="12297" name="文本框 12296"/>
          <p:cNvSpPr txBox="1"/>
          <p:nvPr/>
        </p:nvSpPr>
        <p:spPr>
          <a:xfrm>
            <a:off x="6096000" y="4038600"/>
            <a:ext cx="30480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二次三项式分解因式</a:t>
            </a: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0" y="5181600"/>
            <a:ext cx="51054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当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q&gt;0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时，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q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分解的因数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b(           )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当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q&lt;0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时， 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q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分解的因数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b(          )</a:t>
            </a:r>
          </a:p>
        </p:txBody>
      </p:sp>
      <p:sp>
        <p:nvSpPr>
          <p:cNvPr id="12299" name="文本框 12298"/>
          <p:cNvSpPr txBox="1"/>
          <p:nvPr/>
        </p:nvSpPr>
        <p:spPr>
          <a:xfrm>
            <a:off x="3962400" y="51816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41E0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同号</a:t>
            </a:r>
          </a:p>
        </p:txBody>
      </p:sp>
      <p:sp>
        <p:nvSpPr>
          <p:cNvPr id="12300" name="文本框 12299"/>
          <p:cNvSpPr txBox="1"/>
          <p:nvPr/>
        </p:nvSpPr>
        <p:spPr>
          <a:xfrm>
            <a:off x="3962400" y="57150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41E0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异号</a:t>
            </a:r>
          </a:p>
        </p:txBody>
      </p:sp>
      <p:graphicFrame>
        <p:nvGraphicFramePr>
          <p:cNvPr id="12301" name="对象 12300"/>
          <p:cNvGraphicFramePr>
            <a:graphicFrameLocks/>
          </p:cNvGraphicFramePr>
          <p:nvPr/>
        </p:nvGraphicFramePr>
        <p:xfrm>
          <a:off x="2133600" y="4495800"/>
          <a:ext cx="3581400" cy="708025"/>
        </p:xfrm>
        <a:graphic>
          <a:graphicData uri="http://schemas.openxmlformats.org/presentationml/2006/ole">
            <p:oleObj spid="_x0000_s51201" r:id="rId6" imgW="1028254" imgH="203112" progId="">
              <p:embed/>
            </p:oleObj>
          </a:graphicData>
        </a:graphic>
      </p:graphicFrame>
      <p:sp>
        <p:nvSpPr>
          <p:cNvPr id="12302" name="文本框 12301"/>
          <p:cNvSpPr txBox="1"/>
          <p:nvPr/>
        </p:nvSpPr>
        <p:spPr>
          <a:xfrm>
            <a:off x="1219200" y="304800"/>
            <a:ext cx="358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将下列各式分解因式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5" grpId="0"/>
      <p:bldP spid="12297" grpId="0"/>
      <p:bldP spid="12298" grpId="0"/>
      <p:bldP spid="12299" grpId="0"/>
      <p:bldP spid="123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对象 13313"/>
          <p:cNvGraphicFramePr>
            <a:graphicFrameLocks/>
          </p:cNvGraphicFramePr>
          <p:nvPr/>
        </p:nvGraphicFramePr>
        <p:xfrm>
          <a:off x="4267200" y="1371600"/>
          <a:ext cx="2341563" cy="533400"/>
        </p:xfrm>
        <a:graphic>
          <a:graphicData uri="http://schemas.openxmlformats.org/presentationml/2006/ole">
            <p:oleObj spid="_x0000_s52232" r:id="rId3" imgW="825500" imgH="203200" progId="">
              <p:embed/>
            </p:oleObj>
          </a:graphicData>
        </a:graphic>
      </p:graphicFrame>
      <p:graphicFrame>
        <p:nvGraphicFramePr>
          <p:cNvPr id="13315" name="对象 13314"/>
          <p:cNvGraphicFramePr>
            <a:graphicFrameLocks/>
          </p:cNvGraphicFramePr>
          <p:nvPr/>
        </p:nvGraphicFramePr>
        <p:xfrm>
          <a:off x="4191000" y="2133600"/>
          <a:ext cx="2338388" cy="609600"/>
        </p:xfrm>
        <a:graphic>
          <a:graphicData uri="http://schemas.openxmlformats.org/presentationml/2006/ole">
            <p:oleObj spid="_x0000_s52231" r:id="rId4" imgW="901700" imgH="203200" progId="">
              <p:embed/>
            </p:oleObj>
          </a:graphicData>
        </a:graphic>
      </p:graphicFrame>
      <p:graphicFrame>
        <p:nvGraphicFramePr>
          <p:cNvPr id="13316" name="对象 13315"/>
          <p:cNvGraphicFramePr>
            <a:graphicFrameLocks/>
          </p:cNvGraphicFramePr>
          <p:nvPr/>
        </p:nvGraphicFramePr>
        <p:xfrm>
          <a:off x="4267200" y="4419600"/>
          <a:ext cx="2409825" cy="579438"/>
        </p:xfrm>
        <a:graphic>
          <a:graphicData uri="http://schemas.openxmlformats.org/presentationml/2006/ole">
            <p:oleObj spid="_x0000_s52230" r:id="rId5" imgW="889000" imgH="203200" progId="">
              <p:embed/>
            </p:oleObj>
          </a:graphicData>
        </a:graphic>
      </p:graphicFrame>
      <p:graphicFrame>
        <p:nvGraphicFramePr>
          <p:cNvPr id="13317" name="对象 13316"/>
          <p:cNvGraphicFramePr>
            <a:graphicFrameLocks/>
          </p:cNvGraphicFramePr>
          <p:nvPr/>
        </p:nvGraphicFramePr>
        <p:xfrm>
          <a:off x="4267200" y="3810000"/>
          <a:ext cx="2362200" cy="571500"/>
        </p:xfrm>
        <a:graphic>
          <a:graphicData uri="http://schemas.openxmlformats.org/presentationml/2006/ole">
            <p:oleObj spid="_x0000_s52229" r:id="rId6" imgW="889000" imgH="203200" progId="">
              <p:embed/>
            </p:oleObj>
          </a:graphicData>
        </a:graphic>
      </p:graphicFrame>
      <p:sp>
        <p:nvSpPr>
          <p:cNvPr id="13318" name="文本框 13317"/>
          <p:cNvSpPr txBox="1"/>
          <p:nvPr/>
        </p:nvSpPr>
        <p:spPr>
          <a:xfrm>
            <a:off x="685800" y="609600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观察：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与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符号关系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13319" name="对象 13318"/>
          <p:cNvGraphicFramePr>
            <a:graphicFrameLocks/>
          </p:cNvGraphicFramePr>
          <p:nvPr/>
        </p:nvGraphicFramePr>
        <p:xfrm>
          <a:off x="1219200" y="3810000"/>
          <a:ext cx="3175000" cy="538163"/>
        </p:xfrm>
        <a:graphic>
          <a:graphicData uri="http://schemas.openxmlformats.org/presentationml/2006/ole">
            <p:oleObj spid="_x0000_s52228" r:id="rId7" imgW="889000" imgH="203200" progId="">
              <p:embed/>
            </p:oleObj>
          </a:graphicData>
        </a:graphic>
      </p:graphicFrame>
      <p:sp>
        <p:nvSpPr>
          <p:cNvPr id="13320" name="椭圆 13319"/>
          <p:cNvSpPr/>
          <p:nvPr/>
        </p:nvSpPr>
        <p:spPr>
          <a:xfrm>
            <a:off x="1828800" y="3962400"/>
            <a:ext cx="304800" cy="3048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321" name="对象 13320"/>
          <p:cNvGraphicFramePr>
            <a:graphicFrameLocks/>
          </p:cNvGraphicFramePr>
          <p:nvPr/>
        </p:nvGraphicFramePr>
        <p:xfrm>
          <a:off x="1066800" y="1371600"/>
          <a:ext cx="3163888" cy="533400"/>
        </p:xfrm>
        <a:graphic>
          <a:graphicData uri="http://schemas.openxmlformats.org/presentationml/2006/ole">
            <p:oleObj spid="_x0000_s52227" r:id="rId8" imgW="952500" imgH="203200" progId="">
              <p:embed/>
            </p:oleObj>
          </a:graphicData>
        </a:graphic>
      </p:graphicFrame>
      <p:sp>
        <p:nvSpPr>
          <p:cNvPr id="13322" name="椭圆 13321"/>
          <p:cNvSpPr/>
          <p:nvPr/>
        </p:nvSpPr>
        <p:spPr>
          <a:xfrm>
            <a:off x="1676400" y="1524000"/>
            <a:ext cx="304800" cy="381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23" name="组合 13322"/>
          <p:cNvGrpSpPr/>
          <p:nvPr/>
        </p:nvGrpSpPr>
        <p:grpSpPr>
          <a:xfrm>
            <a:off x="4648200" y="1447800"/>
            <a:ext cx="1524000" cy="381000"/>
            <a:chOff x="0" y="0"/>
            <a:chExt cx="960" cy="240"/>
          </a:xfrm>
        </p:grpSpPr>
        <p:sp>
          <p:nvSpPr>
            <p:cNvPr id="13324" name="椭圆 13323"/>
            <p:cNvSpPr/>
            <p:nvPr/>
          </p:nvSpPr>
          <p:spPr>
            <a:xfrm>
              <a:off x="0" y="0"/>
              <a:ext cx="240" cy="24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椭圆 13324"/>
            <p:cNvSpPr/>
            <p:nvPr/>
          </p:nvSpPr>
          <p:spPr>
            <a:xfrm>
              <a:off x="720" y="0"/>
              <a:ext cx="240" cy="24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26" name="椭圆 13325"/>
          <p:cNvSpPr/>
          <p:nvPr/>
        </p:nvSpPr>
        <p:spPr>
          <a:xfrm>
            <a:off x="4648200" y="3886200"/>
            <a:ext cx="381000" cy="381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 sz="440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13327" name="对象 13326"/>
          <p:cNvGraphicFramePr>
            <a:graphicFrameLocks/>
          </p:cNvGraphicFramePr>
          <p:nvPr/>
        </p:nvGraphicFramePr>
        <p:xfrm>
          <a:off x="1295400" y="4495800"/>
          <a:ext cx="2784475" cy="533400"/>
        </p:xfrm>
        <a:graphic>
          <a:graphicData uri="http://schemas.openxmlformats.org/presentationml/2006/ole">
            <p:oleObj spid="_x0000_s52226" r:id="rId9" imgW="952500" imgH="203200" progId="">
              <p:embed/>
            </p:oleObj>
          </a:graphicData>
        </a:graphic>
      </p:graphicFrame>
      <p:sp>
        <p:nvSpPr>
          <p:cNvPr id="13328" name="椭圆 13327"/>
          <p:cNvSpPr/>
          <p:nvPr/>
        </p:nvSpPr>
        <p:spPr>
          <a:xfrm>
            <a:off x="1752600" y="4648200"/>
            <a:ext cx="381000" cy="381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椭圆 13328"/>
          <p:cNvSpPr/>
          <p:nvPr/>
        </p:nvSpPr>
        <p:spPr>
          <a:xfrm>
            <a:off x="5715000" y="4495800"/>
            <a:ext cx="381000" cy="381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0" name="组合 13329"/>
          <p:cNvGrpSpPr/>
          <p:nvPr/>
        </p:nvGrpSpPr>
        <p:grpSpPr>
          <a:xfrm>
            <a:off x="4572000" y="2209800"/>
            <a:ext cx="1600200" cy="381000"/>
            <a:chOff x="0" y="0"/>
            <a:chExt cx="1008" cy="240"/>
          </a:xfrm>
        </p:grpSpPr>
        <p:sp>
          <p:nvSpPr>
            <p:cNvPr id="13331" name="椭圆 13330"/>
            <p:cNvSpPr/>
            <p:nvPr/>
          </p:nvSpPr>
          <p:spPr>
            <a:xfrm>
              <a:off x="0" y="0"/>
              <a:ext cx="240" cy="24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2" name="椭圆 13331"/>
            <p:cNvSpPr/>
            <p:nvPr/>
          </p:nvSpPr>
          <p:spPr>
            <a:xfrm>
              <a:off x="768" y="0"/>
              <a:ext cx="240" cy="24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3" name="文本框 13332"/>
          <p:cNvSpPr txBox="1"/>
          <p:nvPr/>
        </p:nvSpPr>
        <p:spPr>
          <a:xfrm>
            <a:off x="990600" y="2971800"/>
            <a:ext cx="632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34" name="文本框 13333"/>
          <p:cNvSpPr txBox="1"/>
          <p:nvPr/>
        </p:nvSpPr>
        <p:spPr>
          <a:xfrm>
            <a:off x="228600" y="2895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小结：</a:t>
            </a:r>
          </a:p>
        </p:txBody>
      </p:sp>
      <p:grpSp>
        <p:nvGrpSpPr>
          <p:cNvPr id="13335" name="组合 13334"/>
          <p:cNvGrpSpPr/>
          <p:nvPr/>
        </p:nvGrpSpPr>
        <p:grpSpPr>
          <a:xfrm>
            <a:off x="990600" y="2895600"/>
            <a:ext cx="5105400" cy="457200"/>
            <a:chOff x="0" y="0"/>
            <a:chExt cx="3216" cy="212"/>
          </a:xfrm>
        </p:grpSpPr>
        <p:sp>
          <p:nvSpPr>
            <p:cNvPr id="13336" name="文本框 13335"/>
            <p:cNvSpPr txBox="1"/>
            <p:nvPr/>
          </p:nvSpPr>
          <p:spPr>
            <a:xfrm>
              <a:off x="0" y="0"/>
              <a:ext cx="321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当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q&gt;0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时，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q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分解的因数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a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、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b(           )</a:t>
              </a:r>
            </a:p>
          </p:txBody>
        </p:sp>
        <p:sp>
          <p:nvSpPr>
            <p:cNvPr id="13337" name="文本框 13336"/>
            <p:cNvSpPr txBox="1"/>
            <p:nvPr/>
          </p:nvSpPr>
          <p:spPr>
            <a:xfrm>
              <a:off x="2496" y="0"/>
              <a:ext cx="52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同号</a:t>
              </a:r>
            </a:p>
          </p:txBody>
        </p:sp>
      </p:grpSp>
      <p:grpSp>
        <p:nvGrpSpPr>
          <p:cNvPr id="13338" name="组合 13337"/>
          <p:cNvGrpSpPr/>
          <p:nvPr/>
        </p:nvGrpSpPr>
        <p:grpSpPr>
          <a:xfrm>
            <a:off x="1066800" y="5257800"/>
            <a:ext cx="5867400" cy="457200"/>
            <a:chOff x="0" y="0"/>
            <a:chExt cx="3696" cy="288"/>
          </a:xfrm>
        </p:grpSpPr>
        <p:sp>
          <p:nvSpPr>
            <p:cNvPr id="13339" name="文本框 13338"/>
            <p:cNvSpPr txBox="1"/>
            <p:nvPr/>
          </p:nvSpPr>
          <p:spPr>
            <a:xfrm>
              <a:off x="2496" y="0"/>
              <a:ext cx="6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C41E0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异号</a:t>
              </a:r>
            </a:p>
          </p:txBody>
        </p:sp>
        <p:sp>
          <p:nvSpPr>
            <p:cNvPr id="13340" name="文本框 13339"/>
            <p:cNvSpPr txBox="1"/>
            <p:nvPr/>
          </p:nvSpPr>
          <p:spPr>
            <a:xfrm>
              <a:off x="0" y="0"/>
              <a:ext cx="369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当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q&lt;0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时， 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q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分解的因数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a</a:t>
              </a:r>
              <a:r>
                <a:rPr lang="zh-CN" altLang="en-US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、</a:t>
              </a:r>
              <a:r>
                <a:rPr lang="en-US" altLang="zh-CN" b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</a:rPr>
                <a:t>b(          )</a:t>
              </a:r>
              <a:endParaRPr lang="en-US" altLang="zh-CN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341" name="文本框 13340"/>
          <p:cNvSpPr txBox="1"/>
          <p:nvPr/>
        </p:nvSpPr>
        <p:spPr>
          <a:xfrm>
            <a:off x="1066800" y="34290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且（</a:t>
            </a:r>
            <a:r>
              <a:rPr lang="en-US" altLang="zh-CN" b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b</a:t>
            </a:r>
            <a:r>
              <a:rPr lang="zh-CN" altLang="en-US" b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符号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）与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符号相同</a:t>
            </a:r>
          </a:p>
        </p:txBody>
      </p:sp>
      <p:sp>
        <p:nvSpPr>
          <p:cNvPr id="13342" name="文本框 13341"/>
          <p:cNvSpPr txBox="1"/>
          <p:nvPr/>
        </p:nvSpPr>
        <p:spPr>
          <a:xfrm>
            <a:off x="1143000" y="5867400"/>
            <a:ext cx="723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zh-CN" altLang="en-US" b="1">
                <a:solidFill>
                  <a:srgbClr val="99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其中绝对值较大的因数符号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）与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符号相同</a:t>
            </a:r>
          </a:p>
        </p:txBody>
      </p:sp>
      <p:graphicFrame>
        <p:nvGraphicFramePr>
          <p:cNvPr id="13343" name="对象 13342"/>
          <p:cNvGraphicFramePr>
            <a:graphicFrameLocks/>
          </p:cNvGraphicFramePr>
          <p:nvPr/>
        </p:nvGraphicFramePr>
        <p:xfrm>
          <a:off x="1143000" y="2133600"/>
          <a:ext cx="2895600" cy="609600"/>
        </p:xfrm>
        <a:graphic>
          <a:graphicData uri="http://schemas.openxmlformats.org/presentationml/2006/ole">
            <p:oleObj spid="_x0000_s52225" r:id="rId10" imgW="1028700" imgH="203200" progId="">
              <p:embed/>
            </p:oleObj>
          </a:graphicData>
        </a:graphic>
      </p:graphicFrame>
      <p:sp>
        <p:nvSpPr>
          <p:cNvPr id="13344" name="椭圆 13343"/>
          <p:cNvSpPr/>
          <p:nvPr/>
        </p:nvSpPr>
        <p:spPr>
          <a:xfrm>
            <a:off x="1600200" y="2286000"/>
            <a:ext cx="381000" cy="381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5" name="矩形 13344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bldLvl="0" animBg="1"/>
      <p:bldP spid="13334" grpId="0"/>
      <p:bldP spid="13341" grpId="0"/>
      <p:bldP spid="1334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0" y="76200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defTabSz="914400">
              <a:tabLst>
                <a:tab pos="228600" algn="l"/>
              </a:tabLst>
            </a:pPr>
            <a:r>
              <a:rPr lang="zh-CN" altLang="en-US" sz="2800" b="1" i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练习：在  横线上 填      、    符号</a:t>
            </a:r>
          </a:p>
          <a:p>
            <a:pPr defTabSz="914400" eaLnBrk="0" hangingPunct="0">
              <a:tabLst>
                <a:tab pos="228600" algn="l"/>
              </a:tabLst>
            </a:pPr>
            <a:endParaRPr lang="zh-CN" altLang="en-US" sz="2800" b="1" i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0" y="29845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endParaRPr lang="zh-CN" altLang="en-US" sz="1000">
              <a:latin typeface="Arial" panose="020B0604020202020204" pitchFamily="34" charset="0"/>
            </a:endParaRPr>
          </a:p>
          <a:p>
            <a:pPr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0" name="椭圆 14339"/>
          <p:cNvSpPr/>
          <p:nvPr/>
        </p:nvSpPr>
        <p:spPr>
          <a:xfrm>
            <a:off x="1600200" y="990600"/>
            <a:ext cx="152400" cy="1524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椭圆 14340"/>
          <p:cNvSpPr/>
          <p:nvPr/>
        </p:nvSpPr>
        <p:spPr>
          <a:xfrm>
            <a:off x="1752600" y="838200"/>
            <a:ext cx="304800" cy="4572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椭圆 14341"/>
          <p:cNvSpPr/>
          <p:nvPr/>
        </p:nvSpPr>
        <p:spPr>
          <a:xfrm>
            <a:off x="1905000" y="990600"/>
            <a:ext cx="533400" cy="3810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椭圆 14342"/>
          <p:cNvSpPr/>
          <p:nvPr/>
        </p:nvSpPr>
        <p:spPr>
          <a:xfrm>
            <a:off x="1600200" y="914400"/>
            <a:ext cx="685800" cy="4572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椭圆 14343"/>
          <p:cNvSpPr/>
          <p:nvPr/>
        </p:nvSpPr>
        <p:spPr>
          <a:xfrm>
            <a:off x="1905000" y="838200"/>
            <a:ext cx="381000" cy="3810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5" name="椭圆 14344"/>
          <p:cNvSpPr/>
          <p:nvPr/>
        </p:nvSpPr>
        <p:spPr>
          <a:xfrm>
            <a:off x="1905000" y="838200"/>
            <a:ext cx="228600" cy="3810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直接连接符 14345"/>
          <p:cNvSpPr/>
          <p:nvPr/>
        </p:nvSpPr>
        <p:spPr>
          <a:xfrm>
            <a:off x="1752600" y="1143000"/>
            <a:ext cx="685800" cy="0"/>
          </a:xfrm>
          <a:prstGeom prst="line">
            <a:avLst/>
          </a:prstGeom>
          <a:ln w="9525">
            <a:noFill/>
          </a:ln>
        </p:spPr>
      </p:sp>
      <p:sp>
        <p:nvSpPr>
          <p:cNvPr id="14347" name="直接连接符 14346"/>
          <p:cNvSpPr/>
          <p:nvPr/>
        </p:nvSpPr>
        <p:spPr>
          <a:xfrm>
            <a:off x="1676400" y="1219200"/>
            <a:ext cx="762000" cy="0"/>
          </a:xfrm>
          <a:prstGeom prst="line">
            <a:avLst/>
          </a:prstGeom>
          <a:ln w="9525">
            <a:noFill/>
          </a:ln>
        </p:spPr>
      </p:sp>
      <p:sp>
        <p:nvSpPr>
          <p:cNvPr id="14348" name="直接连接符 14347"/>
          <p:cNvSpPr/>
          <p:nvPr/>
        </p:nvSpPr>
        <p:spPr>
          <a:xfrm>
            <a:off x="1905000" y="1295400"/>
            <a:ext cx="533400" cy="0"/>
          </a:xfrm>
          <a:prstGeom prst="line">
            <a:avLst/>
          </a:prstGeom>
          <a:ln w="9525">
            <a:noFill/>
          </a:ln>
        </p:spPr>
      </p:sp>
      <p:sp>
        <p:nvSpPr>
          <p:cNvPr id="14349" name="椭圆 14348"/>
          <p:cNvSpPr/>
          <p:nvPr/>
        </p:nvSpPr>
        <p:spPr>
          <a:xfrm>
            <a:off x="1828800" y="838200"/>
            <a:ext cx="381000" cy="5334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椭圆 14349"/>
          <p:cNvSpPr/>
          <p:nvPr/>
        </p:nvSpPr>
        <p:spPr>
          <a:xfrm>
            <a:off x="1676400" y="914400"/>
            <a:ext cx="381000" cy="304800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351" name="对象 14350"/>
          <p:cNvGraphicFramePr>
            <a:graphicFrameLocks/>
          </p:cNvGraphicFramePr>
          <p:nvPr/>
        </p:nvGraphicFramePr>
        <p:xfrm>
          <a:off x="3429000" y="838200"/>
          <a:ext cx="381000" cy="381000"/>
        </p:xfrm>
        <a:graphic>
          <a:graphicData uri="http://schemas.openxmlformats.org/presentationml/2006/ole">
            <p:oleObj spid="_x0000_s53262" r:id="rId3" imgW="178109" imgH="178109" progId="">
              <p:embed/>
            </p:oleObj>
          </a:graphicData>
        </a:graphic>
      </p:graphicFrame>
      <p:graphicFrame>
        <p:nvGraphicFramePr>
          <p:cNvPr id="14352" name="对象 14351"/>
          <p:cNvGraphicFramePr>
            <a:graphicFrameLocks/>
          </p:cNvGraphicFramePr>
          <p:nvPr/>
        </p:nvGraphicFramePr>
        <p:xfrm>
          <a:off x="4038600" y="868363"/>
          <a:ext cx="457200" cy="274637"/>
        </p:xfrm>
        <a:graphic>
          <a:graphicData uri="http://schemas.openxmlformats.org/presentationml/2006/ole">
            <p:oleObj spid="_x0000_s53261" r:id="rId4" imgW="127276" imgH="76366" progId="">
              <p:embed/>
            </p:oleObj>
          </a:graphicData>
        </a:graphic>
      </p:graphicFrame>
      <p:sp>
        <p:nvSpPr>
          <p:cNvPr id="14353" name="文本框 14352"/>
          <p:cNvSpPr txBox="1"/>
          <p:nvPr/>
        </p:nvSpPr>
        <p:spPr>
          <a:xfrm>
            <a:off x="609600" y="1600200"/>
            <a:ext cx="434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4" name="文本框 14353"/>
          <p:cNvSpPr txBox="1"/>
          <p:nvPr/>
        </p:nvSpPr>
        <p:spPr>
          <a:xfrm>
            <a:off x="1981200" y="1693863"/>
            <a:ext cx="3962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x          3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x           1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14355" name="直接连接符 14354"/>
          <p:cNvSpPr/>
          <p:nvPr/>
        </p:nvSpPr>
        <p:spPr>
          <a:xfrm>
            <a:off x="2743200" y="2133600"/>
            <a:ext cx="457200" cy="0"/>
          </a:xfrm>
          <a:prstGeom prst="line">
            <a:avLst/>
          </a:prstGeom>
          <a:ln w="9525">
            <a:noFill/>
          </a:ln>
        </p:spPr>
      </p:sp>
      <p:sp>
        <p:nvSpPr>
          <p:cNvPr id="14356" name="直接连接符 14355"/>
          <p:cNvSpPr/>
          <p:nvPr/>
        </p:nvSpPr>
        <p:spPr>
          <a:xfrm flipV="1">
            <a:off x="2819400" y="2133600"/>
            <a:ext cx="609600" cy="76200"/>
          </a:xfrm>
          <a:prstGeom prst="line">
            <a:avLst/>
          </a:prstGeom>
          <a:ln w="9525">
            <a:noFill/>
          </a:ln>
        </p:spPr>
      </p:sp>
      <p:graphicFrame>
        <p:nvGraphicFramePr>
          <p:cNvPr id="14357" name="对象 14356"/>
          <p:cNvGraphicFramePr>
            <a:graphicFrameLocks/>
          </p:cNvGraphicFramePr>
          <p:nvPr/>
        </p:nvGraphicFramePr>
        <p:xfrm>
          <a:off x="4038600" y="2773363"/>
          <a:ext cx="762000" cy="211137"/>
        </p:xfrm>
        <a:graphic>
          <a:graphicData uri="http://schemas.openxmlformats.org/presentationml/2006/ole">
            <p:oleObj spid="_x0000_s53260" r:id="rId5" imgW="215994" imgH="63528" progId="">
              <p:embed/>
            </p:oleObj>
          </a:graphicData>
        </a:graphic>
      </p:graphicFrame>
      <p:sp>
        <p:nvSpPr>
          <p:cNvPr id="14358" name="文本框 14357"/>
          <p:cNvSpPr txBox="1"/>
          <p:nvPr/>
        </p:nvSpPr>
        <p:spPr>
          <a:xfrm>
            <a:off x="533400" y="2590800"/>
            <a:ext cx="5257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           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x           3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x          1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</a:t>
            </a:r>
          </a:p>
        </p:txBody>
      </p:sp>
      <p:graphicFrame>
        <p:nvGraphicFramePr>
          <p:cNvPr id="14359" name="对象 14358"/>
          <p:cNvGraphicFramePr>
            <a:graphicFrameLocks/>
          </p:cNvGraphicFramePr>
          <p:nvPr/>
        </p:nvGraphicFramePr>
        <p:xfrm>
          <a:off x="533400" y="1752600"/>
          <a:ext cx="1447800" cy="438150"/>
        </p:xfrm>
        <a:graphic>
          <a:graphicData uri="http://schemas.openxmlformats.org/presentationml/2006/ole">
            <p:oleObj spid="_x0000_s53259" r:id="rId6" imgW="685800" imgH="203200" progId="">
              <p:embed/>
            </p:oleObj>
          </a:graphicData>
        </a:graphic>
      </p:graphicFrame>
      <p:graphicFrame>
        <p:nvGraphicFramePr>
          <p:cNvPr id="14360" name="对象 14359"/>
          <p:cNvGraphicFramePr>
            <a:graphicFrameLocks/>
          </p:cNvGraphicFramePr>
          <p:nvPr/>
        </p:nvGraphicFramePr>
        <p:xfrm>
          <a:off x="2514600" y="1922463"/>
          <a:ext cx="762000" cy="211137"/>
        </p:xfrm>
        <a:graphic>
          <a:graphicData uri="http://schemas.openxmlformats.org/presentationml/2006/ole">
            <p:oleObj spid="_x0000_s53258" r:id="rId7" imgW="215994" imgH="63528" progId="">
              <p:embed/>
            </p:oleObj>
          </a:graphicData>
        </a:graphic>
      </p:graphicFrame>
      <p:graphicFrame>
        <p:nvGraphicFramePr>
          <p:cNvPr id="14361" name="对象 14360"/>
          <p:cNvGraphicFramePr>
            <a:graphicFrameLocks/>
          </p:cNvGraphicFramePr>
          <p:nvPr/>
        </p:nvGraphicFramePr>
        <p:xfrm>
          <a:off x="2743200" y="2819400"/>
          <a:ext cx="762000" cy="211138"/>
        </p:xfrm>
        <a:graphic>
          <a:graphicData uri="http://schemas.openxmlformats.org/presentationml/2006/ole">
            <p:oleObj spid="_x0000_s53257" r:id="rId8" imgW="215994" imgH="63528" progId="">
              <p:embed/>
            </p:oleObj>
          </a:graphicData>
        </a:graphic>
      </p:graphicFrame>
      <p:graphicFrame>
        <p:nvGraphicFramePr>
          <p:cNvPr id="14362" name="对象 14361"/>
          <p:cNvGraphicFramePr>
            <a:graphicFrameLocks/>
          </p:cNvGraphicFramePr>
          <p:nvPr/>
        </p:nvGraphicFramePr>
        <p:xfrm>
          <a:off x="3886200" y="1951038"/>
          <a:ext cx="762000" cy="211137"/>
        </p:xfrm>
        <a:graphic>
          <a:graphicData uri="http://schemas.openxmlformats.org/presentationml/2006/ole">
            <p:oleObj spid="_x0000_s53256" r:id="rId9" imgW="215994" imgH="63528" progId="">
              <p:embed/>
            </p:oleObj>
          </a:graphicData>
        </a:graphic>
      </p:graphicFrame>
      <p:graphicFrame>
        <p:nvGraphicFramePr>
          <p:cNvPr id="14363" name="对象 14362"/>
          <p:cNvGraphicFramePr>
            <a:graphicFrameLocks/>
          </p:cNvGraphicFramePr>
          <p:nvPr/>
        </p:nvGraphicFramePr>
        <p:xfrm>
          <a:off x="533400" y="2590800"/>
          <a:ext cx="1524000" cy="450850"/>
        </p:xfrm>
        <a:graphic>
          <a:graphicData uri="http://schemas.openxmlformats.org/presentationml/2006/ole">
            <p:oleObj spid="_x0000_s53255" r:id="rId10" imgW="685800" imgH="203200" progId="">
              <p:embed/>
            </p:oleObj>
          </a:graphicData>
        </a:graphic>
      </p:graphicFrame>
      <p:graphicFrame>
        <p:nvGraphicFramePr>
          <p:cNvPr id="14364" name="对象 14363"/>
          <p:cNvGraphicFramePr>
            <a:graphicFrameLocks/>
          </p:cNvGraphicFramePr>
          <p:nvPr/>
        </p:nvGraphicFramePr>
        <p:xfrm>
          <a:off x="685800" y="3657600"/>
          <a:ext cx="1447800" cy="479425"/>
        </p:xfrm>
        <a:graphic>
          <a:graphicData uri="http://schemas.openxmlformats.org/presentationml/2006/ole">
            <p:oleObj spid="_x0000_s53254" r:id="rId11" imgW="788084" imgH="228799" progId="">
              <p:embed/>
            </p:oleObj>
          </a:graphicData>
        </a:graphic>
      </p:graphicFrame>
      <p:sp>
        <p:nvSpPr>
          <p:cNvPr id="14365" name="文本框 14364"/>
          <p:cNvSpPr txBox="1"/>
          <p:nvPr/>
        </p:nvSpPr>
        <p:spPr>
          <a:xfrm>
            <a:off x="1752600" y="3657600"/>
            <a:ext cx="449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y          4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y         5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</a:t>
            </a:r>
          </a:p>
        </p:txBody>
      </p:sp>
      <p:graphicFrame>
        <p:nvGraphicFramePr>
          <p:cNvPr id="14366" name="对象 14365"/>
          <p:cNvGraphicFramePr>
            <a:graphicFrameLocks/>
          </p:cNvGraphicFramePr>
          <p:nvPr/>
        </p:nvGraphicFramePr>
        <p:xfrm>
          <a:off x="2819400" y="3886200"/>
          <a:ext cx="762000" cy="211138"/>
        </p:xfrm>
        <a:graphic>
          <a:graphicData uri="http://schemas.openxmlformats.org/presentationml/2006/ole">
            <p:oleObj spid="_x0000_s53253" r:id="rId12" imgW="215994" imgH="63528" progId="">
              <p:embed/>
            </p:oleObj>
          </a:graphicData>
        </a:graphic>
      </p:graphicFrame>
      <p:graphicFrame>
        <p:nvGraphicFramePr>
          <p:cNvPr id="14367" name="对象 14366"/>
          <p:cNvGraphicFramePr>
            <a:graphicFrameLocks/>
          </p:cNvGraphicFramePr>
          <p:nvPr/>
        </p:nvGraphicFramePr>
        <p:xfrm>
          <a:off x="4572000" y="3962400"/>
          <a:ext cx="762000" cy="211138"/>
        </p:xfrm>
        <a:graphic>
          <a:graphicData uri="http://schemas.openxmlformats.org/presentationml/2006/ole">
            <p:oleObj spid="_x0000_s53252" r:id="rId13" imgW="215994" imgH="63528" progId="">
              <p:embed/>
            </p:oleObj>
          </a:graphicData>
        </a:graphic>
      </p:graphicFrame>
      <p:graphicFrame>
        <p:nvGraphicFramePr>
          <p:cNvPr id="14368" name="对象 14367"/>
          <p:cNvGraphicFramePr>
            <a:graphicFrameLocks/>
          </p:cNvGraphicFramePr>
          <p:nvPr/>
        </p:nvGraphicFramePr>
        <p:xfrm>
          <a:off x="762000" y="4648200"/>
          <a:ext cx="1447800" cy="385763"/>
        </p:xfrm>
        <a:graphic>
          <a:graphicData uri="http://schemas.openxmlformats.org/presentationml/2006/ole">
            <p:oleObj spid="_x0000_s53251" r:id="rId14" imgW="762000" imgH="203200" progId="">
              <p:embed/>
            </p:oleObj>
          </a:graphicData>
        </a:graphic>
      </p:graphicFrame>
      <p:sp>
        <p:nvSpPr>
          <p:cNvPr id="14369" name="文本框 14368"/>
          <p:cNvSpPr txBox="1"/>
          <p:nvPr/>
        </p:nvSpPr>
        <p:spPr>
          <a:xfrm>
            <a:off x="1676400" y="4648200"/>
            <a:ext cx="472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=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t           4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t          14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）</a:t>
            </a:r>
          </a:p>
        </p:txBody>
      </p:sp>
      <p:graphicFrame>
        <p:nvGraphicFramePr>
          <p:cNvPr id="14370" name="对象 14369"/>
          <p:cNvGraphicFramePr>
            <a:graphicFrameLocks/>
          </p:cNvGraphicFramePr>
          <p:nvPr/>
        </p:nvGraphicFramePr>
        <p:xfrm>
          <a:off x="2895600" y="4876800"/>
          <a:ext cx="762000" cy="211138"/>
        </p:xfrm>
        <a:graphic>
          <a:graphicData uri="http://schemas.openxmlformats.org/presentationml/2006/ole">
            <p:oleObj spid="_x0000_s53250" r:id="rId15" imgW="215994" imgH="63528" progId="">
              <p:embed/>
            </p:oleObj>
          </a:graphicData>
        </a:graphic>
      </p:graphicFrame>
      <p:graphicFrame>
        <p:nvGraphicFramePr>
          <p:cNvPr id="14371" name="对象 14370"/>
          <p:cNvGraphicFramePr>
            <a:graphicFrameLocks/>
          </p:cNvGraphicFramePr>
          <p:nvPr/>
        </p:nvGraphicFramePr>
        <p:xfrm>
          <a:off x="4648200" y="4953000"/>
          <a:ext cx="762000" cy="211138"/>
        </p:xfrm>
        <a:graphic>
          <a:graphicData uri="http://schemas.openxmlformats.org/presentationml/2006/ole">
            <p:oleObj spid="_x0000_s53249" r:id="rId16" imgW="215994" imgH="63528" progId="">
              <p:embed/>
            </p:oleObj>
          </a:graphicData>
        </a:graphic>
      </p:graphicFrame>
      <p:sp>
        <p:nvSpPr>
          <p:cNvPr id="14372" name="文本框 14371"/>
          <p:cNvSpPr txBox="1"/>
          <p:nvPr/>
        </p:nvSpPr>
        <p:spPr>
          <a:xfrm>
            <a:off x="2667000" y="1600200"/>
            <a:ext cx="45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BF190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4373" name="文本框 14372"/>
          <p:cNvSpPr txBox="1"/>
          <p:nvPr/>
        </p:nvSpPr>
        <p:spPr>
          <a:xfrm flipH="1">
            <a:off x="3810000" y="16002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BF190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4374" name="文本框 14373"/>
          <p:cNvSpPr txBox="1"/>
          <p:nvPr/>
        </p:nvSpPr>
        <p:spPr>
          <a:xfrm>
            <a:off x="3048000" y="2514600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4375" name="文本框 14374"/>
          <p:cNvSpPr txBox="1"/>
          <p:nvPr/>
        </p:nvSpPr>
        <p:spPr>
          <a:xfrm>
            <a:off x="2743200" y="2362200"/>
            <a:ext cx="838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BF1907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4376" name="文本框 14375"/>
          <p:cNvSpPr txBox="1"/>
          <p:nvPr/>
        </p:nvSpPr>
        <p:spPr>
          <a:xfrm>
            <a:off x="4114800" y="2465388"/>
            <a:ext cx="533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BF190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4377" name="文本框 14376"/>
          <p:cNvSpPr txBox="1"/>
          <p:nvPr/>
        </p:nvSpPr>
        <p:spPr>
          <a:xfrm>
            <a:off x="2895600" y="33528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BF1907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4378" name="文本框 14377"/>
          <p:cNvSpPr txBox="1"/>
          <p:nvPr/>
        </p:nvSpPr>
        <p:spPr>
          <a:xfrm>
            <a:off x="4724400" y="3429000"/>
            <a:ext cx="38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BF1907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4379" name="文本框 14378"/>
          <p:cNvSpPr txBox="1"/>
          <p:nvPr/>
        </p:nvSpPr>
        <p:spPr>
          <a:xfrm>
            <a:off x="2971800" y="4267200"/>
            <a:ext cx="457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BF1907"/>
                </a:solidFill>
                <a:latin typeface="Arial" panose="020B0604020202020204" pitchFamily="34" charset="0"/>
              </a:rPr>
              <a:t>-</a:t>
            </a:r>
          </a:p>
        </p:txBody>
      </p:sp>
      <p:sp>
        <p:nvSpPr>
          <p:cNvPr id="14380" name="文本框 14379"/>
          <p:cNvSpPr txBox="1"/>
          <p:nvPr/>
        </p:nvSpPr>
        <p:spPr>
          <a:xfrm>
            <a:off x="4648200" y="4572000"/>
            <a:ext cx="609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BF190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4381" name="矩形 14380"/>
          <p:cNvSpPr/>
          <p:nvPr/>
        </p:nvSpPr>
        <p:spPr>
          <a:xfrm>
            <a:off x="228600" y="5181600"/>
            <a:ext cx="906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当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q&gt;0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时，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q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分解的因数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b( 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同号 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)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且（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b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符号）与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符号相同</a:t>
            </a:r>
          </a:p>
        </p:txBody>
      </p:sp>
      <p:sp>
        <p:nvSpPr>
          <p:cNvPr id="14382" name="矩形 14381"/>
          <p:cNvSpPr/>
          <p:nvPr/>
        </p:nvSpPr>
        <p:spPr>
          <a:xfrm>
            <a:off x="250825" y="5805488"/>
            <a:ext cx="84978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当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q&lt;0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时， 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q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分解的因数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b( 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异号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) 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（其中绝对值较大的因数符号）与</a:t>
            </a:r>
            <a:r>
              <a:rPr lang="en-US" altLang="zh-CN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p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符号相同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2" grpId="0"/>
      <p:bldP spid="14373" grpId="0"/>
      <p:bldP spid="14374" grpId="0"/>
      <p:bldP spid="14375" grpId="0"/>
      <p:bldP spid="14376" grpId="0"/>
      <p:bldP spid="14377" grpId="0"/>
      <p:bldP spid="14378" grpId="0"/>
      <p:bldP spid="14379" grpId="0"/>
      <p:bldP spid="14380" grpId="0"/>
      <p:bldP spid="14381" grpId="0"/>
      <p:bldP spid="143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横卷形 16385"/>
          <p:cNvSpPr/>
          <p:nvPr/>
        </p:nvSpPr>
        <p:spPr>
          <a:xfrm>
            <a:off x="685800" y="533400"/>
            <a:ext cx="4572000" cy="1143000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十字相乘法②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914400" y="1905000"/>
            <a:ext cx="6934200" cy="1090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试因式分解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+7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5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这里就要用到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十字相乘法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（适用于二次三项式）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。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1676400" y="3429000"/>
            <a:ext cx="6934200" cy="2759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既然是二次式，就可以写成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(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ax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b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)(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cx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d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)</a:t>
            </a: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的形式。</a:t>
            </a:r>
          </a:p>
          <a:p>
            <a:pPr>
              <a:spcBef>
                <a:spcPct val="50000"/>
              </a:spcBef>
            </a:pP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(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ax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b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)(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cx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d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)=</a:t>
            </a:r>
            <a:r>
              <a:rPr lang="en-US" altLang="zh-CN" sz="25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ac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x</a:t>
            </a:r>
            <a:r>
              <a:rPr lang="en-US" altLang="zh-CN" sz="2500" b="1" baseline="300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2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(</a:t>
            </a:r>
            <a:r>
              <a:rPr lang="en-US" altLang="zh-CN" sz="25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ad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bc</a:t>
            </a:r>
            <a:r>
              <a:rPr lang="en-US" altLang="zh-CN" sz="25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)</a:t>
            </a:r>
            <a:r>
              <a:rPr lang="en-US" altLang="zh-CN" sz="25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x</a:t>
            </a: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en-US" altLang="zh-CN" sz="25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bd</a:t>
            </a:r>
          </a:p>
          <a:p>
            <a:pPr>
              <a:spcBef>
                <a:spcPct val="50000"/>
              </a:spcBef>
            </a:pPr>
            <a:r>
              <a:rPr lang="en-US" altLang="zh-CN" sz="25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1" charset="-122"/>
                <a:ea typeface="楷体_GB2312" pitchFamily="1" charset="-122"/>
              </a:rPr>
              <a:t>所</a:t>
            </a: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以，需要将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二次项系数</a:t>
            </a: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与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常数项</a:t>
            </a: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分别拆成两个数的积，而这四个数中，两个数的积与另外两个数的积之和刚好等于一次项系数，那么因式分解就成功了。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/>
          <p:cNvSpPr/>
          <p:nvPr/>
        </p:nvSpPr>
        <p:spPr>
          <a:xfrm>
            <a:off x="4495800" y="3429000"/>
            <a:ext cx="3810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矩形 17410"/>
          <p:cNvSpPr/>
          <p:nvPr/>
        </p:nvSpPr>
        <p:spPr>
          <a:xfrm>
            <a:off x="7391400" y="3429000"/>
            <a:ext cx="5334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矩形 17411"/>
          <p:cNvSpPr/>
          <p:nvPr/>
        </p:nvSpPr>
        <p:spPr>
          <a:xfrm>
            <a:off x="5867400" y="3429000"/>
            <a:ext cx="6096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文本框 17412"/>
          <p:cNvSpPr txBox="1"/>
          <p:nvPr/>
        </p:nvSpPr>
        <p:spPr>
          <a:xfrm>
            <a:off x="6324600" y="5897563"/>
            <a:ext cx="9239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= 17</a:t>
            </a:r>
          </a:p>
        </p:txBody>
      </p:sp>
      <p:sp>
        <p:nvSpPr>
          <p:cNvPr id="17414" name="文本框 17413"/>
          <p:cNvSpPr txBox="1"/>
          <p:nvPr/>
        </p:nvSpPr>
        <p:spPr>
          <a:xfrm>
            <a:off x="4495800" y="3336925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3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4000" b="1" baseline="30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+ 11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+ 10</a:t>
            </a:r>
            <a:endParaRPr lang="en-US" altLang="zh-CN" sz="40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990600" y="609600"/>
            <a:ext cx="3810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矩形 17415"/>
          <p:cNvSpPr/>
          <p:nvPr/>
        </p:nvSpPr>
        <p:spPr>
          <a:xfrm>
            <a:off x="3581400" y="609600"/>
            <a:ext cx="3810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矩形 17416"/>
          <p:cNvSpPr/>
          <p:nvPr/>
        </p:nvSpPr>
        <p:spPr>
          <a:xfrm>
            <a:off x="2362200" y="609600"/>
            <a:ext cx="3810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矩形 17417"/>
          <p:cNvSpPr/>
          <p:nvPr/>
        </p:nvSpPr>
        <p:spPr>
          <a:xfrm>
            <a:off x="2971800" y="3124200"/>
            <a:ext cx="3810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文本框 17418"/>
          <p:cNvSpPr txBox="1"/>
          <p:nvPr/>
        </p:nvSpPr>
        <p:spPr>
          <a:xfrm>
            <a:off x="990600" y="533400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6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4000" b="1" baseline="30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+ 7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+ 2</a:t>
            </a:r>
            <a:endParaRPr lang="en-US" altLang="zh-CN" sz="40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17420" name="直接连接符 17419"/>
          <p:cNvSpPr/>
          <p:nvPr/>
        </p:nvSpPr>
        <p:spPr>
          <a:xfrm>
            <a:off x="1219200" y="11430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1" name="文本框 17420"/>
          <p:cNvSpPr txBox="1"/>
          <p:nvPr/>
        </p:nvSpPr>
        <p:spPr>
          <a:xfrm>
            <a:off x="990600" y="16764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7422" name="文本框 17421"/>
          <p:cNvSpPr txBox="1"/>
          <p:nvPr/>
        </p:nvSpPr>
        <p:spPr>
          <a:xfrm>
            <a:off x="3498850" y="16764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7423" name="直接连接符 17422"/>
          <p:cNvSpPr/>
          <p:nvPr/>
        </p:nvSpPr>
        <p:spPr>
          <a:xfrm>
            <a:off x="3733800" y="11430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4" name="直接连接符 17423"/>
          <p:cNvSpPr/>
          <p:nvPr/>
        </p:nvSpPr>
        <p:spPr>
          <a:xfrm>
            <a:off x="1371600" y="1981200"/>
            <a:ext cx="21336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5" name="直接连接符 17424"/>
          <p:cNvSpPr/>
          <p:nvPr/>
        </p:nvSpPr>
        <p:spPr>
          <a:xfrm>
            <a:off x="762000" y="3048000"/>
            <a:ext cx="3352800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6" name="文本框 17425"/>
          <p:cNvSpPr txBox="1"/>
          <p:nvPr/>
        </p:nvSpPr>
        <p:spPr>
          <a:xfrm>
            <a:off x="1593850" y="3078163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7427" name="直接连接符 17426"/>
          <p:cNvSpPr/>
          <p:nvPr/>
        </p:nvSpPr>
        <p:spPr>
          <a:xfrm flipV="1">
            <a:off x="1371600" y="1981200"/>
            <a:ext cx="21336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8" name="文本框 17427"/>
          <p:cNvSpPr txBox="1"/>
          <p:nvPr/>
        </p:nvSpPr>
        <p:spPr>
          <a:xfrm>
            <a:off x="1946275" y="3078163"/>
            <a:ext cx="720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+ 3</a:t>
            </a:r>
          </a:p>
        </p:txBody>
      </p:sp>
      <p:sp>
        <p:nvSpPr>
          <p:cNvPr id="17429" name="文本框 17428"/>
          <p:cNvSpPr txBox="1"/>
          <p:nvPr/>
        </p:nvSpPr>
        <p:spPr>
          <a:xfrm>
            <a:off x="2590800" y="3078163"/>
            <a:ext cx="720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= 7</a:t>
            </a:r>
          </a:p>
        </p:txBody>
      </p:sp>
      <p:sp>
        <p:nvSpPr>
          <p:cNvPr id="17430" name="文本框 17429"/>
          <p:cNvSpPr txBox="1"/>
          <p:nvPr/>
        </p:nvSpPr>
        <p:spPr>
          <a:xfrm>
            <a:off x="3962400" y="2163763"/>
            <a:ext cx="46593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∴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6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+7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+2=(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7431" name="矩形 17430"/>
          <p:cNvSpPr/>
          <p:nvPr/>
        </p:nvSpPr>
        <p:spPr>
          <a:xfrm>
            <a:off x="6629400" y="5943600"/>
            <a:ext cx="3810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2" name="直接连接符 17431"/>
          <p:cNvSpPr/>
          <p:nvPr/>
        </p:nvSpPr>
        <p:spPr>
          <a:xfrm>
            <a:off x="4724400" y="39624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33" name="文本框 17432"/>
          <p:cNvSpPr txBox="1"/>
          <p:nvPr/>
        </p:nvSpPr>
        <p:spPr>
          <a:xfrm>
            <a:off x="4495800" y="44958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7434" name="文本框 17433"/>
          <p:cNvSpPr txBox="1"/>
          <p:nvPr/>
        </p:nvSpPr>
        <p:spPr>
          <a:xfrm>
            <a:off x="7461250" y="44958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7435" name="直接连接符 17434"/>
          <p:cNvSpPr/>
          <p:nvPr/>
        </p:nvSpPr>
        <p:spPr>
          <a:xfrm>
            <a:off x="7696200" y="39624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36" name="直接连接符 17435"/>
          <p:cNvSpPr/>
          <p:nvPr/>
        </p:nvSpPr>
        <p:spPr>
          <a:xfrm>
            <a:off x="4876800" y="4800600"/>
            <a:ext cx="25908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7" name="直接连接符 17436"/>
          <p:cNvSpPr/>
          <p:nvPr/>
        </p:nvSpPr>
        <p:spPr>
          <a:xfrm>
            <a:off x="4267200" y="5867400"/>
            <a:ext cx="3810000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8" name="文本框 17437"/>
          <p:cNvSpPr txBox="1"/>
          <p:nvPr/>
        </p:nvSpPr>
        <p:spPr>
          <a:xfrm>
            <a:off x="5099050" y="5897563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7439" name="直接连接符 17438"/>
          <p:cNvSpPr/>
          <p:nvPr/>
        </p:nvSpPr>
        <p:spPr>
          <a:xfrm flipV="1">
            <a:off x="4876800" y="4800600"/>
            <a:ext cx="25908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0" name="文本框 17439"/>
          <p:cNvSpPr txBox="1"/>
          <p:nvPr/>
        </p:nvSpPr>
        <p:spPr>
          <a:xfrm>
            <a:off x="5451475" y="5897563"/>
            <a:ext cx="9239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+ 15</a:t>
            </a:r>
          </a:p>
        </p:txBody>
      </p:sp>
      <p:sp>
        <p:nvSpPr>
          <p:cNvPr id="17441" name="流程图: 汇总连接 17440"/>
          <p:cNvSpPr/>
          <p:nvPr/>
        </p:nvSpPr>
        <p:spPr>
          <a:xfrm>
            <a:off x="6705600" y="5943600"/>
            <a:ext cx="609600" cy="479425"/>
          </a:xfrm>
          <a:prstGeom prst="flowChartSummingJunction">
            <a:avLst/>
          </a:prstGeom>
          <a:noFill/>
          <a:ln w="635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15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7442" name="文本框 17441"/>
          <p:cNvSpPr txBox="1"/>
          <p:nvPr/>
        </p:nvSpPr>
        <p:spPr>
          <a:xfrm>
            <a:off x="6172200" y="5897563"/>
            <a:ext cx="9239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= 11</a:t>
            </a:r>
          </a:p>
        </p:txBody>
      </p:sp>
      <p:sp>
        <p:nvSpPr>
          <p:cNvPr id="17443" name="文本框 17442"/>
          <p:cNvSpPr txBox="1"/>
          <p:nvPr/>
        </p:nvSpPr>
        <p:spPr>
          <a:xfrm>
            <a:off x="4495800" y="44958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7444" name="文本框 17443"/>
          <p:cNvSpPr txBox="1"/>
          <p:nvPr/>
        </p:nvSpPr>
        <p:spPr>
          <a:xfrm>
            <a:off x="7461250" y="44958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7445" name="直接连接符 17444"/>
          <p:cNvSpPr/>
          <p:nvPr/>
        </p:nvSpPr>
        <p:spPr>
          <a:xfrm>
            <a:off x="4876800" y="4800600"/>
            <a:ext cx="25908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6" name="直接连接符 17445"/>
          <p:cNvSpPr/>
          <p:nvPr/>
        </p:nvSpPr>
        <p:spPr>
          <a:xfrm>
            <a:off x="4267200" y="5867400"/>
            <a:ext cx="3810000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7" name="文本框 17446"/>
          <p:cNvSpPr txBox="1"/>
          <p:nvPr/>
        </p:nvSpPr>
        <p:spPr>
          <a:xfrm>
            <a:off x="5099050" y="5897563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7448" name="直接连接符 17447"/>
          <p:cNvSpPr/>
          <p:nvPr/>
        </p:nvSpPr>
        <p:spPr>
          <a:xfrm flipV="1">
            <a:off x="4876800" y="4800600"/>
            <a:ext cx="259080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9" name="文本框 17448"/>
          <p:cNvSpPr txBox="1"/>
          <p:nvPr/>
        </p:nvSpPr>
        <p:spPr>
          <a:xfrm>
            <a:off x="5451475" y="5897563"/>
            <a:ext cx="720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+ 6</a:t>
            </a:r>
          </a:p>
        </p:txBody>
      </p:sp>
      <p:sp>
        <p:nvSpPr>
          <p:cNvPr id="17450" name="文本框 17449"/>
          <p:cNvSpPr txBox="1"/>
          <p:nvPr/>
        </p:nvSpPr>
        <p:spPr>
          <a:xfrm>
            <a:off x="914400" y="48006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∴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3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+11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+10=(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17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3" grpId="1"/>
      <p:bldP spid="17414" grpId="0"/>
      <p:bldP spid="17419" grpId="0"/>
      <p:bldP spid="17421" grpId="0"/>
      <p:bldP spid="17422" grpId="0"/>
      <p:bldP spid="17428" grpId="0"/>
      <p:bldP spid="17429" grpId="0"/>
      <p:bldP spid="17430" grpId="0"/>
      <p:bldP spid="17433" grpId="0"/>
      <p:bldP spid="17433" grpId="1"/>
      <p:bldP spid="17434" grpId="0"/>
      <p:bldP spid="17434" grpId="1"/>
      <p:bldP spid="17438" grpId="0" build="allAtOnce"/>
      <p:bldP spid="17440" grpId="0"/>
      <p:bldP spid="17440" grpId="1"/>
      <p:bldP spid="17441" grpId="0" bldLvl="0" animBg="1"/>
      <p:bldP spid="17441" grpId="1" bldLvl="0" animBg="1"/>
      <p:bldP spid="17442" grpId="0"/>
      <p:bldP spid="17443" grpId="0"/>
      <p:bldP spid="17444" grpId="0"/>
      <p:bldP spid="17449" grpId="0"/>
      <p:bldP spid="1745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692150" y="2057400"/>
            <a:ext cx="3810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5" name="矩形 18434"/>
          <p:cNvSpPr/>
          <p:nvPr/>
        </p:nvSpPr>
        <p:spPr>
          <a:xfrm>
            <a:off x="3048000" y="2057400"/>
            <a:ext cx="685800" cy="533400"/>
          </a:xfrm>
          <a:prstGeom prst="rect">
            <a:avLst/>
          </a:prstGeom>
          <a:solidFill>
            <a:srgbClr val="FFC1C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矩形 18435"/>
          <p:cNvSpPr/>
          <p:nvPr/>
        </p:nvSpPr>
        <p:spPr>
          <a:xfrm>
            <a:off x="1676400" y="2057400"/>
            <a:ext cx="7620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矩形 18436"/>
          <p:cNvSpPr/>
          <p:nvPr/>
        </p:nvSpPr>
        <p:spPr>
          <a:xfrm>
            <a:off x="2819400" y="4572000"/>
            <a:ext cx="533400" cy="533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8437"/>
          <p:cNvSpPr txBox="1"/>
          <p:nvPr/>
        </p:nvSpPr>
        <p:spPr>
          <a:xfrm>
            <a:off x="2479675" y="4525963"/>
            <a:ext cx="9239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= –6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685800" y="1965325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5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4000" b="1" baseline="30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– 6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2" charset="-122"/>
              </a:rPr>
              <a:t> – 8 </a:t>
            </a:r>
            <a:r>
              <a:rPr lang="en-US" altLang="zh-CN" sz="4000" b="1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4000" b="1" baseline="30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533400" y="685800"/>
            <a:ext cx="4343400" cy="1090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试因式分解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–6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–8</a:t>
            </a:r>
            <a:r>
              <a:rPr lang="en-US" altLang="zh-CN" sz="2800" b="1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5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5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这里仍然可以用</a:t>
            </a:r>
            <a:r>
              <a:rPr lang="zh-CN" altLang="en-US" sz="2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十字相乘法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。</a:t>
            </a:r>
          </a:p>
        </p:txBody>
      </p:sp>
      <p:sp>
        <p:nvSpPr>
          <p:cNvPr id="18441" name="直接连接符 18440"/>
          <p:cNvSpPr/>
          <p:nvPr/>
        </p:nvSpPr>
        <p:spPr>
          <a:xfrm>
            <a:off x="920750" y="25908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2" name="文本框 18441"/>
          <p:cNvSpPr txBox="1"/>
          <p:nvPr/>
        </p:nvSpPr>
        <p:spPr>
          <a:xfrm>
            <a:off x="692150" y="3124200"/>
            <a:ext cx="3873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8443" name="文本框 18442"/>
          <p:cNvSpPr txBox="1"/>
          <p:nvPr/>
        </p:nvSpPr>
        <p:spPr>
          <a:xfrm>
            <a:off x="3124200" y="3124200"/>
            <a:ext cx="5905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</a:p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8444" name="直接连接符 18443"/>
          <p:cNvSpPr/>
          <p:nvPr/>
        </p:nvSpPr>
        <p:spPr>
          <a:xfrm>
            <a:off x="3429000" y="2590800"/>
            <a:ext cx="0" cy="45720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5" name="直接连接符 18444"/>
          <p:cNvSpPr/>
          <p:nvPr/>
        </p:nvSpPr>
        <p:spPr>
          <a:xfrm>
            <a:off x="1073150" y="3429000"/>
            <a:ext cx="205105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6" name="直接连接符 18445"/>
          <p:cNvSpPr/>
          <p:nvPr/>
        </p:nvSpPr>
        <p:spPr>
          <a:xfrm>
            <a:off x="463550" y="4495800"/>
            <a:ext cx="3352800" cy="0"/>
          </a:xfrm>
          <a:prstGeom prst="line">
            <a:avLst/>
          </a:prstGeom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7" name="文本框 18446"/>
          <p:cNvSpPr txBox="1"/>
          <p:nvPr/>
        </p:nvSpPr>
        <p:spPr>
          <a:xfrm>
            <a:off x="1295400" y="4525963"/>
            <a:ext cx="387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8448" name="直接连接符 18447"/>
          <p:cNvSpPr/>
          <p:nvPr/>
        </p:nvSpPr>
        <p:spPr>
          <a:xfrm flipV="1">
            <a:off x="1073150" y="3429000"/>
            <a:ext cx="2051050" cy="76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9" name="文本框 18448"/>
          <p:cNvSpPr txBox="1"/>
          <p:nvPr/>
        </p:nvSpPr>
        <p:spPr>
          <a:xfrm>
            <a:off x="1647825" y="4525963"/>
            <a:ext cx="89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– 10</a:t>
            </a:r>
          </a:p>
        </p:txBody>
      </p:sp>
      <p:sp>
        <p:nvSpPr>
          <p:cNvPr id="18450" name="文本框 18449"/>
          <p:cNvSpPr txBox="1"/>
          <p:nvPr/>
        </p:nvSpPr>
        <p:spPr>
          <a:xfrm>
            <a:off x="762000" y="51054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∴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5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–6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xy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–8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sz="3200" b="1" baseline="300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2 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=(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3200" b="1" i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y</a:t>
            </a:r>
            <a:r>
              <a:rPr lang="en-US" altLang="zh-CN" sz="32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8451" name="文本框 18450"/>
          <p:cNvSpPr txBox="1"/>
          <p:nvPr/>
        </p:nvSpPr>
        <p:spPr>
          <a:xfrm>
            <a:off x="5257800" y="990600"/>
            <a:ext cx="22098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简记口诀：</a:t>
            </a:r>
          </a:p>
          <a:p>
            <a:pPr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18" charset="0"/>
                <a:ea typeface="楷体_GB2312" pitchFamily="1" charset="-122"/>
              </a:rPr>
              <a:t>首尾分解，交叉相乘，求和凑中。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8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2" grpId="0"/>
      <p:bldP spid="18443" grpId="0"/>
      <p:bldP spid="18449" grpId="0"/>
      <p:bldP spid="184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 descr="wlbk094a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9822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7" name="组合 31746"/>
          <p:cNvGrpSpPr/>
          <p:nvPr/>
        </p:nvGrpSpPr>
        <p:grpSpPr>
          <a:xfrm>
            <a:off x="669925" y="381000"/>
            <a:ext cx="6416675" cy="758825"/>
            <a:chOff x="768" y="348"/>
            <a:chExt cx="4042" cy="478"/>
          </a:xfrm>
        </p:grpSpPr>
        <p:sp>
          <p:nvSpPr>
            <p:cNvPr id="31748" name="文本框 31747"/>
            <p:cNvSpPr txBox="1"/>
            <p:nvPr/>
          </p:nvSpPr>
          <p:spPr>
            <a:xfrm>
              <a:off x="768" y="384"/>
              <a:ext cx="404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分解因式  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3x 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10x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1749" name="文本框 31748"/>
            <p:cNvSpPr txBox="1"/>
            <p:nvPr/>
          </p:nvSpPr>
          <p:spPr>
            <a:xfrm>
              <a:off x="3120" y="34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1750" name="组合 31749"/>
          <p:cNvGrpSpPr/>
          <p:nvPr/>
        </p:nvGrpSpPr>
        <p:grpSpPr>
          <a:xfrm>
            <a:off x="838200" y="990600"/>
            <a:ext cx="4114800" cy="739775"/>
            <a:chOff x="576" y="1550"/>
            <a:chExt cx="2592" cy="466"/>
          </a:xfrm>
        </p:grpSpPr>
        <p:sp>
          <p:nvSpPr>
            <p:cNvPr id="31751" name="文本框 31750"/>
            <p:cNvSpPr txBox="1"/>
            <p:nvPr/>
          </p:nvSpPr>
          <p:spPr>
            <a:xfrm>
              <a:off x="576" y="1574"/>
              <a:ext cx="259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解：</a:t>
              </a:r>
              <a:r>
                <a:rPr lang="en-US" altLang="zh-CN" sz="4000" b="1">
                  <a:latin typeface="Times New Roman" panose="02020603050405020304" pitchFamily="18" charset="0"/>
                </a:rPr>
                <a:t>3x 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latin typeface="Times New Roman" panose="02020603050405020304" pitchFamily="18" charset="0"/>
                </a:rPr>
                <a:t>10x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＋</a:t>
              </a:r>
              <a:r>
                <a:rPr lang="en-US" altLang="zh-CN" sz="4000" b="1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1752" name="文本框 31751"/>
            <p:cNvSpPr txBox="1"/>
            <p:nvPr/>
          </p:nvSpPr>
          <p:spPr>
            <a:xfrm>
              <a:off x="1588" y="1550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1753" name="组合 31752"/>
          <p:cNvGrpSpPr/>
          <p:nvPr/>
        </p:nvGrpSpPr>
        <p:grpSpPr>
          <a:xfrm>
            <a:off x="4876800" y="838200"/>
            <a:ext cx="4495800" cy="2179638"/>
            <a:chOff x="3168" y="1680"/>
            <a:chExt cx="2832" cy="1373"/>
          </a:xfrm>
        </p:grpSpPr>
        <p:sp>
          <p:nvSpPr>
            <p:cNvPr id="31754" name="直接连接符 31753"/>
            <p:cNvSpPr/>
            <p:nvPr/>
          </p:nvSpPr>
          <p:spPr>
            <a:xfrm flipV="1">
              <a:off x="4080" y="1968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55" name="直接连接符 31754"/>
            <p:cNvSpPr/>
            <p:nvPr/>
          </p:nvSpPr>
          <p:spPr>
            <a:xfrm rot="3238514" flipV="1">
              <a:off x="4080" y="1968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56" name="文本框 31755"/>
            <p:cNvSpPr txBox="1"/>
            <p:nvPr/>
          </p:nvSpPr>
          <p:spPr>
            <a:xfrm>
              <a:off x="3840" y="1776"/>
              <a:ext cx="3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31757" name="文本框 31756"/>
            <p:cNvSpPr txBox="1"/>
            <p:nvPr/>
          </p:nvSpPr>
          <p:spPr>
            <a:xfrm>
              <a:off x="3744" y="2361"/>
              <a:ext cx="38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3x</a:t>
              </a:r>
            </a:p>
          </p:txBody>
        </p:sp>
        <p:sp>
          <p:nvSpPr>
            <p:cNvPr id="31758" name="文本框 31757"/>
            <p:cNvSpPr txBox="1"/>
            <p:nvPr/>
          </p:nvSpPr>
          <p:spPr>
            <a:xfrm>
              <a:off x="5270" y="1776"/>
              <a:ext cx="63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1759" name="文本框 31758"/>
            <p:cNvSpPr txBox="1"/>
            <p:nvPr/>
          </p:nvSpPr>
          <p:spPr>
            <a:xfrm>
              <a:off x="5280" y="2400"/>
              <a:ext cx="5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1760" name="直接连接符 31759"/>
            <p:cNvSpPr/>
            <p:nvPr/>
          </p:nvSpPr>
          <p:spPr>
            <a:xfrm>
              <a:off x="3168" y="2688"/>
              <a:ext cx="283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1" name="文本框 31760"/>
            <p:cNvSpPr txBox="1"/>
            <p:nvPr/>
          </p:nvSpPr>
          <p:spPr>
            <a:xfrm>
              <a:off x="3744" y="2688"/>
              <a:ext cx="18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9x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x=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10x</a:t>
              </a:r>
            </a:p>
          </p:txBody>
        </p:sp>
      </p:grpSp>
      <p:sp>
        <p:nvSpPr>
          <p:cNvPr id="31762" name="矩形 31761"/>
          <p:cNvSpPr/>
          <p:nvPr/>
        </p:nvSpPr>
        <p:spPr>
          <a:xfrm>
            <a:off x="1447800" y="1676400"/>
            <a:ext cx="34480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</a:rPr>
              <a:t>=(x</a:t>
            </a:r>
            <a:r>
              <a:rPr lang="zh-CN" altLang="en-US" sz="4000" b="1">
                <a:latin typeface="Times New Roman" panose="02020603050405020304" pitchFamily="18" charset="0"/>
              </a:rPr>
              <a:t>－</a:t>
            </a:r>
            <a:r>
              <a:rPr lang="en-US" altLang="zh-CN" sz="4000" b="1">
                <a:latin typeface="Times New Roman" panose="02020603050405020304" pitchFamily="18" charset="0"/>
              </a:rPr>
              <a:t>3)(3x</a:t>
            </a:r>
            <a:r>
              <a:rPr lang="zh-CN" altLang="en-US" sz="4000" b="1">
                <a:latin typeface="Times New Roman" panose="02020603050405020304" pitchFamily="18" charset="0"/>
              </a:rPr>
              <a:t>－</a:t>
            </a:r>
            <a:r>
              <a:rPr lang="en-US" altLang="zh-CN" sz="4000" b="1">
                <a:latin typeface="Times New Roman" panose="02020603050405020304" pitchFamily="18" charset="0"/>
              </a:rPr>
              <a:t>1)</a:t>
            </a:r>
          </a:p>
        </p:txBody>
      </p:sp>
      <p:grpSp>
        <p:nvGrpSpPr>
          <p:cNvPr id="31763" name="组合 31762"/>
          <p:cNvGrpSpPr/>
          <p:nvPr/>
        </p:nvGrpSpPr>
        <p:grpSpPr>
          <a:xfrm>
            <a:off x="685800" y="2895600"/>
            <a:ext cx="6416675" cy="758825"/>
            <a:chOff x="768" y="348"/>
            <a:chExt cx="4042" cy="478"/>
          </a:xfrm>
        </p:grpSpPr>
        <p:sp>
          <p:nvSpPr>
            <p:cNvPr id="31764" name="文本框 31763"/>
            <p:cNvSpPr txBox="1"/>
            <p:nvPr/>
          </p:nvSpPr>
          <p:spPr>
            <a:xfrm>
              <a:off x="768" y="384"/>
              <a:ext cx="404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4000" b="1" dirty="0">
                  <a:solidFill>
                    <a:srgbClr val="D60093"/>
                  </a:solidFill>
                  <a:latin typeface="Times New Roman" panose="02020603050405020304" pitchFamily="18" charset="0"/>
                </a:rPr>
                <a:t>分解因式  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5x 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17x</a:t>
              </a:r>
              <a:r>
                <a:rPr lang="zh-CN" altLang="en-US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31765" name="文本框 31764"/>
            <p:cNvSpPr txBox="1"/>
            <p:nvPr/>
          </p:nvSpPr>
          <p:spPr>
            <a:xfrm>
              <a:off x="3120" y="34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solidFill>
                    <a:srgbClr val="D60093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1766" name="组合 31765"/>
          <p:cNvGrpSpPr/>
          <p:nvPr/>
        </p:nvGrpSpPr>
        <p:grpSpPr>
          <a:xfrm>
            <a:off x="762000" y="3657600"/>
            <a:ext cx="4495800" cy="762000"/>
            <a:chOff x="480" y="768"/>
            <a:chExt cx="2832" cy="480"/>
          </a:xfrm>
        </p:grpSpPr>
        <p:sp>
          <p:nvSpPr>
            <p:cNvPr id="31767" name="文本框 31766"/>
            <p:cNvSpPr txBox="1"/>
            <p:nvPr/>
          </p:nvSpPr>
          <p:spPr>
            <a:xfrm>
              <a:off x="480" y="806"/>
              <a:ext cx="283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解：</a:t>
              </a:r>
              <a:r>
                <a:rPr lang="en-US" altLang="zh-CN" sz="4000" b="1">
                  <a:latin typeface="Times New Roman" panose="02020603050405020304" pitchFamily="18" charset="0"/>
                </a:rPr>
                <a:t>5x 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latin typeface="Times New Roman" panose="02020603050405020304" pitchFamily="18" charset="0"/>
                </a:rPr>
                <a:t>17x</a:t>
              </a:r>
              <a:r>
                <a:rPr lang="zh-CN" altLang="en-US" sz="4000" b="1">
                  <a:latin typeface="Times New Roman" panose="02020603050405020304" pitchFamily="18" charset="0"/>
                </a:rPr>
                <a:t>－</a:t>
              </a:r>
              <a:r>
                <a:rPr lang="en-US" altLang="zh-CN" sz="4000" b="1"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31768" name="文本框 31767"/>
            <p:cNvSpPr txBox="1"/>
            <p:nvPr/>
          </p:nvSpPr>
          <p:spPr>
            <a:xfrm>
              <a:off x="1488" y="768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1769" name="组合 31768"/>
          <p:cNvGrpSpPr/>
          <p:nvPr/>
        </p:nvGrpSpPr>
        <p:grpSpPr>
          <a:xfrm>
            <a:off x="4648200" y="3429000"/>
            <a:ext cx="4495800" cy="2179638"/>
            <a:chOff x="2928" y="2160"/>
            <a:chExt cx="2832" cy="1373"/>
          </a:xfrm>
        </p:grpSpPr>
        <p:sp>
          <p:nvSpPr>
            <p:cNvPr id="31770" name="直接连接符 31769"/>
            <p:cNvSpPr/>
            <p:nvPr/>
          </p:nvSpPr>
          <p:spPr>
            <a:xfrm flipV="1">
              <a:off x="3840" y="2448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71" name="直接连接符 31770"/>
            <p:cNvSpPr/>
            <p:nvPr/>
          </p:nvSpPr>
          <p:spPr>
            <a:xfrm rot="3238514" flipV="1">
              <a:off x="3840" y="2448"/>
              <a:ext cx="1200" cy="624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72" name="文本框 31771"/>
            <p:cNvSpPr txBox="1"/>
            <p:nvPr/>
          </p:nvSpPr>
          <p:spPr>
            <a:xfrm>
              <a:off x="3504" y="2256"/>
              <a:ext cx="4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5x</a:t>
              </a:r>
            </a:p>
          </p:txBody>
        </p:sp>
        <p:sp>
          <p:nvSpPr>
            <p:cNvPr id="31773" name="文本框 31772"/>
            <p:cNvSpPr txBox="1"/>
            <p:nvPr/>
          </p:nvSpPr>
          <p:spPr>
            <a:xfrm>
              <a:off x="3504" y="2841"/>
              <a:ext cx="38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31774" name="文本框 31773"/>
            <p:cNvSpPr txBox="1"/>
            <p:nvPr/>
          </p:nvSpPr>
          <p:spPr>
            <a:xfrm>
              <a:off x="5030" y="2256"/>
              <a:ext cx="63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1775" name="文本框 31774"/>
            <p:cNvSpPr txBox="1"/>
            <p:nvPr/>
          </p:nvSpPr>
          <p:spPr>
            <a:xfrm>
              <a:off x="5040" y="2832"/>
              <a:ext cx="5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fontAlgn="t"/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31776" name="直接连接符 31775"/>
            <p:cNvSpPr/>
            <p:nvPr/>
          </p:nvSpPr>
          <p:spPr>
            <a:xfrm>
              <a:off x="2928" y="3168"/>
              <a:ext cx="283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77" name="文本框 31776"/>
            <p:cNvSpPr txBox="1"/>
            <p:nvPr/>
          </p:nvSpPr>
          <p:spPr>
            <a:xfrm>
              <a:off x="3312" y="3168"/>
              <a:ext cx="21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20x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＋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3x=</a:t>
              </a:r>
              <a:r>
                <a:rPr lang="zh-CN" altLang="en-US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－</a:t>
              </a:r>
              <a:r>
                <a:rPr lang="en-US" altLang="zh-CN" sz="32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17x</a:t>
              </a:r>
            </a:p>
          </p:txBody>
        </p:sp>
      </p:grpSp>
      <p:sp>
        <p:nvSpPr>
          <p:cNvPr id="31778" name="矩形 31777"/>
          <p:cNvSpPr/>
          <p:nvPr/>
        </p:nvSpPr>
        <p:spPr>
          <a:xfrm>
            <a:off x="1219200" y="4495800"/>
            <a:ext cx="3810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</a:rPr>
              <a:t>=(5x</a:t>
            </a:r>
            <a:r>
              <a:rPr lang="zh-CN" altLang="en-US" sz="4000" b="1">
                <a:latin typeface="Times New Roman" panose="02020603050405020304" pitchFamily="18" charset="0"/>
              </a:rPr>
              <a:t>＋</a:t>
            </a:r>
            <a:r>
              <a:rPr lang="en-US" altLang="zh-CN" sz="4000" b="1">
                <a:latin typeface="Times New Roman" panose="02020603050405020304" pitchFamily="18" charset="0"/>
              </a:rPr>
              <a:t>3)(x</a:t>
            </a:r>
            <a:r>
              <a:rPr lang="zh-CN" altLang="en-US" sz="4000" b="1">
                <a:latin typeface="Times New Roman" panose="02020603050405020304" pitchFamily="18" charset="0"/>
              </a:rPr>
              <a:t>－</a:t>
            </a:r>
            <a:r>
              <a:rPr lang="en-US" altLang="zh-CN" sz="4000" b="1">
                <a:latin typeface="Times New Roman" panose="02020603050405020304" pitchFamily="18" charset="0"/>
              </a:rPr>
              <a:t>4)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2" grpId="0"/>
      <p:bldP spid="317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78851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zh-CN" altLang="en-US" sz="2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归纳：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完全平方公式的常用形式：</a:t>
            </a:r>
          </a:p>
          <a:p>
            <a:pPr marL="342900" indent="-342900" algn="l" defTabSz="914400">
              <a:buNone/>
            </a:pP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(l)a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+b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= (</a:t>
            </a:r>
            <a:r>
              <a:rPr lang="en-US" altLang="x-none" sz="32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 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- 2ab= (a-b)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+2ab; </a:t>
            </a:r>
          </a:p>
          <a:p>
            <a:pPr marL="342900" indent="-342900" algn="l" defTabSz="914400">
              <a:buNone/>
            </a:pPr>
            <a:endParaRPr lang="en-US" altLang="x-none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 </a:t>
            </a:r>
            <a:r>
              <a:rPr lang="en-US" altLang="x-none" sz="32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ab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=   [</a:t>
            </a: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32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+b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</a:p>
          <a:p>
            <a:pPr marL="342900" indent="-342900" algn="l" defTabSz="914400">
              <a:buNone/>
            </a:pP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(5) (</a:t>
            </a:r>
            <a:r>
              <a:rPr lang="en-US" altLang="x-none" sz="32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= (a-b)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+4ab;</a:t>
            </a:r>
          </a:p>
          <a:p>
            <a:pPr marL="342900" indent="-342900" algn="l" defTabSz="914400">
              <a:buNone/>
            </a:pPr>
            <a:endParaRPr lang="en-US" altLang="x-none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(6) (a-b) 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= (a+b)</a:t>
            </a:r>
            <a:r>
              <a:rPr lang="en-US" altLang="x-none" sz="32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-4ab;</a:t>
            </a:r>
          </a:p>
          <a:p>
            <a:pPr marL="342900" indent="-342900" algn="l" defTabSz="914400">
              <a:buNone/>
            </a:pP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(7)ab=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78853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7843" y="2107565"/>
            <a:ext cx="214312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4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88160" y="5558790"/>
            <a:ext cx="1500188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椭圆 26625"/>
          <p:cNvSpPr/>
          <p:nvPr/>
        </p:nvSpPr>
        <p:spPr>
          <a:xfrm>
            <a:off x="0" y="692150"/>
            <a:ext cx="2879725" cy="288925"/>
          </a:xfrm>
          <a:prstGeom prst="ellipse">
            <a:avLst/>
          </a:prstGeom>
          <a:solidFill>
            <a:srgbClr val="FFCC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7" name="矩形 26626"/>
          <p:cNvSpPr/>
          <p:nvPr/>
        </p:nvSpPr>
        <p:spPr>
          <a:xfrm>
            <a:off x="539750" y="333375"/>
            <a:ext cx="14906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2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小结</a:t>
            </a:r>
          </a:p>
        </p:txBody>
      </p:sp>
      <p:pic>
        <p:nvPicPr>
          <p:cNvPr id="26628" name="图片 26627" descr="smile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2188" y="4221163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1338" y="4149725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6629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7463" y="4149725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26630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13588" y="4149725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文本框 26631"/>
          <p:cNvSpPr txBox="1"/>
          <p:nvPr/>
        </p:nvSpPr>
        <p:spPr>
          <a:xfrm>
            <a:off x="468313" y="1341438"/>
            <a:ext cx="842486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</a:rPr>
              <a:t>十字相乘法分解因式的公式：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solidFill>
                  <a:schemeClr val="hlin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</a:rPr>
              <a:t>+(a+b)x+ab=(</a:t>
            </a:r>
            <a:r>
              <a:rPr lang="en-US" altLang="zh-CN" sz="3600" err="1">
                <a:solidFill>
                  <a:schemeClr val="hlink"/>
                </a:solidFill>
                <a:latin typeface="Times New Roman" panose="02020603050405020304" pitchFamily="18" charset="0"/>
              </a:rPr>
              <a:t>x+a)(x+b</a:t>
            </a:r>
            <a:r>
              <a:rPr lang="en-US" altLang="zh-CN" sz="3600">
                <a:solidFill>
                  <a:schemeClr val="hlink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spcBef>
                <a:spcPct val="50000"/>
              </a:spcBef>
            </a:pPr>
            <a:endParaRPr lang="zh-CN" altLang="en-US" sz="24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95288" y="5157788"/>
            <a:ext cx="6408737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</a:rPr>
              <a:t>在用十字相乘法分解因式时，因为常数项的分解因数有多种情况，所以通常要经过多次的尝试才能确定采用哪组分解来进行分解因式。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468313" y="3213100"/>
            <a:ext cx="727392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</a:rPr>
              <a:t>能用十字相乘法来分解因式的二次三项式的系数的特点：</a:t>
            </a:r>
            <a:r>
              <a:rPr lang="zh-CN" altLang="en-US" sz="2400" dirty="0">
                <a:solidFill>
                  <a:schemeClr val="hlink"/>
                </a:solidFill>
                <a:latin typeface="Times New Roman" panose="02020603050405020304" pitchFamily="18" charset="0"/>
              </a:rPr>
              <a:t>常数项能分解成两个数的积，且这两个数的和恰好等于一次项的系数。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663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椭圆 27649"/>
          <p:cNvSpPr/>
          <p:nvPr/>
        </p:nvSpPr>
        <p:spPr>
          <a:xfrm>
            <a:off x="0" y="692150"/>
            <a:ext cx="2879725" cy="288925"/>
          </a:xfrm>
          <a:prstGeom prst="ellipse">
            <a:avLst/>
          </a:prstGeom>
          <a:solidFill>
            <a:srgbClr val="FFCC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矩形 27650"/>
          <p:cNvSpPr/>
          <p:nvPr/>
        </p:nvSpPr>
        <p:spPr>
          <a:xfrm>
            <a:off x="539750" y="333375"/>
            <a:ext cx="14906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2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小结</a:t>
            </a:r>
          </a:p>
        </p:txBody>
      </p:sp>
      <p:pic>
        <p:nvPicPr>
          <p:cNvPr id="27653" name="图片 27652" descr="smile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1713" y="5589588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27653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8200" y="5589588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27654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7463" y="5589588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图片 27655" descr="smile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850" y="5589588"/>
            <a:ext cx="1028700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7" name="文本框 27656"/>
          <p:cNvSpPr txBox="1"/>
          <p:nvPr/>
        </p:nvSpPr>
        <p:spPr>
          <a:xfrm>
            <a:off x="536575" y="1270000"/>
            <a:ext cx="7740650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</a:rPr>
              <a:t>要将二次三项式</a:t>
            </a:r>
            <a:r>
              <a:rPr lang="en-US" altLang="zh-CN" sz="2400">
                <a:latin typeface="Times New Roman" panose="02020603050405020304" pitchFamily="18" charset="0"/>
              </a:rPr>
              <a:t>x</a:t>
            </a:r>
            <a:r>
              <a:rPr lang="en-US" altLang="zh-CN" sz="2400" baseline="30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  + </a:t>
            </a:r>
            <a:r>
              <a:rPr lang="en-US" altLang="zh-CN" sz="2400" err="1">
                <a:latin typeface="Times New Roman" panose="02020603050405020304" pitchFamily="18" charset="0"/>
              </a:rPr>
              <a:t>px</a:t>
            </a:r>
            <a:r>
              <a:rPr lang="en-US" altLang="zh-CN" sz="2400">
                <a:latin typeface="Times New Roman" panose="02020603050405020304" pitchFamily="18" charset="0"/>
              </a:rPr>
              <a:t> + q</a:t>
            </a:r>
            <a:r>
              <a:rPr lang="zh-CN" altLang="en-US" sz="2400" dirty="0">
                <a:latin typeface="Times New Roman" panose="02020603050405020304" pitchFamily="18" charset="0"/>
              </a:rPr>
              <a:t>因式分解，就需要找到两个数</a:t>
            </a:r>
            <a:r>
              <a:rPr lang="en-US" altLang="zh-CN" sz="2400">
                <a:latin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</a:rPr>
              <a:t>，使它们的积等于常数项</a:t>
            </a:r>
            <a:r>
              <a:rPr lang="en-US" altLang="zh-CN" sz="240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，和等于一次项系数</a:t>
            </a:r>
            <a:r>
              <a:rPr lang="en-US" altLang="zh-CN" sz="2400">
                <a:latin typeface="Times New Roman" panose="02020603050405020304" pitchFamily="18" charset="0"/>
              </a:rPr>
              <a:t>p, </a:t>
            </a:r>
            <a:r>
              <a:rPr lang="zh-CN" altLang="en-US" sz="2400" dirty="0">
                <a:latin typeface="Times New Roman" panose="02020603050405020304" pitchFamily="18" charset="0"/>
              </a:rPr>
              <a:t>满足这两个条件便可以进行如下因式分解，即</a:t>
            </a:r>
          </a:p>
          <a:p>
            <a:r>
              <a:rPr lang="en-US" altLang="zh-CN" sz="2400">
                <a:latin typeface="Times New Roman" panose="02020603050405020304" pitchFamily="18" charset="0"/>
              </a:rPr>
              <a:t>x</a:t>
            </a:r>
            <a:r>
              <a:rPr lang="en-US" altLang="zh-CN" sz="2400" baseline="30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 + </a:t>
            </a:r>
            <a:r>
              <a:rPr lang="en-US" altLang="zh-CN" sz="2400" err="1">
                <a:latin typeface="Times New Roman" panose="02020603050405020304" pitchFamily="18" charset="0"/>
              </a:rPr>
              <a:t>px</a:t>
            </a:r>
            <a:r>
              <a:rPr lang="en-US" altLang="zh-CN" sz="2400">
                <a:latin typeface="Times New Roman" panose="02020603050405020304" pitchFamily="18" charset="0"/>
              </a:rPr>
              <a:t> + q = x</a:t>
            </a:r>
            <a:r>
              <a:rPr lang="en-US" altLang="zh-CN" sz="2400" baseline="30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 +(a + </a:t>
            </a:r>
            <a:r>
              <a:rPr lang="en-US" altLang="zh-CN" sz="2400" err="1">
                <a:latin typeface="Times New Roman" panose="02020603050405020304" pitchFamily="18" charset="0"/>
              </a:rPr>
              <a:t>b)x</a:t>
            </a:r>
            <a:r>
              <a:rPr lang="en-US" altLang="zh-CN" sz="2400">
                <a:latin typeface="Times New Roman" panose="02020603050405020304" pitchFamily="18" charset="0"/>
              </a:rPr>
              <a:t> + </a:t>
            </a:r>
            <a:r>
              <a:rPr lang="en-US" altLang="zh-CN" sz="2400" err="1">
                <a:latin typeface="Times New Roman" panose="02020603050405020304" pitchFamily="18" charset="0"/>
              </a:rPr>
              <a:t>ab</a:t>
            </a:r>
            <a:r>
              <a:rPr lang="en-US" altLang="zh-CN" sz="2400">
                <a:latin typeface="Times New Roman" panose="02020603050405020304" pitchFamily="18" charset="0"/>
              </a:rPr>
              <a:t> = (x + </a:t>
            </a:r>
            <a:r>
              <a:rPr lang="en-US" altLang="zh-CN" sz="2400" err="1">
                <a:latin typeface="Times New Roman" panose="02020603050405020304" pitchFamily="18" charset="0"/>
              </a:rPr>
              <a:t>a)(x</a:t>
            </a:r>
            <a:r>
              <a:rPr lang="en-US" altLang="zh-CN" sz="2400">
                <a:latin typeface="Times New Roman" panose="02020603050405020304" pitchFamily="18" charset="0"/>
              </a:rPr>
              <a:t> + b).</a:t>
            </a:r>
          </a:p>
          <a:p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</a:rPr>
              <a:t>用十字交叉线表示</a:t>
            </a:r>
            <a:r>
              <a:rPr lang="en-US" altLang="zh-CN" sz="2400">
                <a:latin typeface="Times New Roman" panose="02020603050405020304" pitchFamily="18" charset="0"/>
              </a:rPr>
              <a:t>:    x              +a</a:t>
            </a:r>
          </a:p>
          <a:p>
            <a:r>
              <a:rPr lang="en-US" altLang="zh-CN" sz="2400">
                <a:latin typeface="Times New Roman" panose="02020603050405020304" pitchFamily="18" charset="0"/>
              </a:rPr>
              <a:t>                                      x              +b</a:t>
            </a:r>
          </a:p>
          <a:p>
            <a:r>
              <a:rPr lang="en-US" altLang="zh-CN" sz="2400">
                <a:latin typeface="Times New Roman" panose="02020603050405020304" pitchFamily="18" charset="0"/>
              </a:rPr>
              <a:t>                                      ax     +      </a:t>
            </a:r>
            <a:r>
              <a:rPr lang="en-US" altLang="zh-CN" sz="2400" err="1">
                <a:latin typeface="Times New Roman" panose="02020603050405020304" pitchFamily="18" charset="0"/>
              </a:rPr>
              <a:t>bx</a:t>
            </a:r>
            <a:r>
              <a:rPr lang="en-US" altLang="zh-CN" sz="2400">
                <a:latin typeface="Times New Roman" panose="02020603050405020304" pitchFamily="18" charset="0"/>
              </a:rPr>
              <a:t> = (a + </a:t>
            </a:r>
            <a:r>
              <a:rPr lang="en-US" altLang="zh-CN" sz="2400" err="1">
                <a:latin typeface="Times New Roman" panose="02020603050405020304" pitchFamily="18" charset="0"/>
              </a:rPr>
              <a:t>b)x</a:t>
            </a:r>
            <a:endParaRPr lang="en-US" altLang="zh-CN" sz="2400">
              <a:latin typeface="Times New Roman" panose="02020603050405020304" pitchFamily="18" charset="0"/>
            </a:endParaRPr>
          </a:p>
          <a:p>
            <a:r>
              <a:rPr lang="en-US" altLang="zh-CN" sz="2400">
                <a:latin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</a:rPr>
              <a:t>由于把</a:t>
            </a:r>
            <a:r>
              <a:rPr lang="en-US" altLang="zh-CN" sz="2400">
                <a:latin typeface="Times New Roman" panose="02020603050405020304" pitchFamily="18" charset="0"/>
              </a:rPr>
              <a:t>x</a:t>
            </a:r>
            <a:r>
              <a:rPr lang="en-US" altLang="zh-CN" sz="2400" baseline="30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  + </a:t>
            </a:r>
            <a:r>
              <a:rPr lang="en-US" altLang="zh-CN" sz="2400" err="1">
                <a:latin typeface="Times New Roman" panose="02020603050405020304" pitchFamily="18" charset="0"/>
              </a:rPr>
              <a:t>px</a:t>
            </a:r>
            <a:r>
              <a:rPr lang="en-US" altLang="zh-CN" sz="2400">
                <a:latin typeface="Times New Roman" panose="02020603050405020304" pitchFamily="18" charset="0"/>
              </a:rPr>
              <a:t> + q</a:t>
            </a:r>
            <a:r>
              <a:rPr lang="zh-CN" altLang="en-US" sz="2400" dirty="0">
                <a:latin typeface="Times New Roman" panose="02020603050405020304" pitchFamily="18" charset="0"/>
              </a:rPr>
              <a:t>中的</a:t>
            </a:r>
            <a:r>
              <a:rPr lang="en-US" altLang="zh-CN" sz="2400">
                <a:latin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</a:rPr>
              <a:t>分解成两个因数有多种情况，怎样才能找到两个合适的数，通常要经过多次的尝试才能确定采用哪种情况来进行因式分解</a:t>
            </a:r>
            <a:r>
              <a:rPr lang="en-US" altLang="zh-CN" sz="2400"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27658" name="组合 27657"/>
          <p:cNvGrpSpPr/>
          <p:nvPr/>
        </p:nvGrpSpPr>
        <p:grpSpPr>
          <a:xfrm>
            <a:off x="3492500" y="3141663"/>
            <a:ext cx="914400" cy="273050"/>
            <a:chOff x="5220" y="9396"/>
            <a:chExt cx="1440" cy="428"/>
          </a:xfrm>
        </p:grpSpPr>
        <p:sp>
          <p:nvSpPr>
            <p:cNvPr id="27659" name="直接连接符 27658"/>
            <p:cNvSpPr/>
            <p:nvPr/>
          </p:nvSpPr>
          <p:spPr>
            <a:xfrm>
              <a:off x="5220" y="9396"/>
              <a:ext cx="1440" cy="4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0" name="直接连接符 27659"/>
            <p:cNvSpPr/>
            <p:nvPr/>
          </p:nvSpPr>
          <p:spPr>
            <a:xfrm flipV="1">
              <a:off x="5220" y="9396"/>
              <a:ext cx="1440" cy="42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副标题 2"/>
          <p:cNvSpPr>
            <a:spLocks noGrp="1"/>
          </p:cNvSpPr>
          <p:nvPr>
            <p:ph type="subTitle" idx="1"/>
          </p:nvPr>
        </p:nvSpPr>
        <p:spPr>
          <a:xfrm>
            <a:off x="312420" y="1574800"/>
            <a:ext cx="8052435" cy="2876550"/>
          </a:xfrm>
          <a:solidFill>
            <a:srgbClr val="FFFF00"/>
          </a:solidFill>
        </p:spPr>
        <p:txBody>
          <a:bodyPr/>
          <a:lstStyle/>
          <a:p>
            <a:pPr defTabSz="914400">
              <a:buNone/>
            </a:pPr>
            <a:r>
              <a:rPr lang="en-US" altLang="x-none" sz="4800" kern="1200" baseline="0">
                <a:solidFill>
                  <a:srgbClr val="FF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</a:t>
            </a:r>
            <a:r>
              <a:rPr lang="zh-CN" altLang="en-US" sz="4800" kern="1200" baseline="0" dirty="0">
                <a:solidFill>
                  <a:srgbClr val="FF000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因式分解</a:t>
            </a:r>
            <a:endParaRPr lang="zh-CN" altLang="en-US" sz="3200" kern="1200" baseline="0" dirty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defTabSz="914400">
              <a:buNone/>
            </a:pPr>
            <a:endParaRPr lang="zh-CN" altLang="en-US" sz="3200" kern="1200" baseline="0" dirty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defTabSz="914400">
              <a:buNone/>
            </a:pPr>
            <a:endParaRPr lang="en-US" altLang="x-none" sz="3200" kern="1200" baseline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defTabSz="914400">
              <a:buNone/>
            </a:pPr>
            <a:r>
              <a:rPr lang="en-US" altLang="zh-CN" sz="3200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             ------</a:t>
            </a:r>
            <a:r>
              <a:rPr lang="zh-CN" altLang="en-US" sz="3200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（一） </a:t>
            </a:r>
            <a:r>
              <a:rPr lang="zh-CN" altLang="en-US" sz="3200" kern="1200" baseline="0" dirty="0">
                <a:solidFill>
                  <a:srgbClr val="00B0F0"/>
                </a:solidFill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提公因式法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4995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Font typeface="Arial" panose="020B0604020202020204" pitchFamily="34" charset="0"/>
              <a:buNone/>
            </a:pPr>
            <a:r>
              <a:rPr lang="zh-CN" altLang="en-US" sz="2800" b="1" kern="1200" baseline="0" dirty="0">
                <a:latin typeface="黑体" panose="02010609060101010101" pitchFamily="2" charset="-122"/>
                <a:ea typeface="宋体" panose="02010600030101010101" pitchFamily="2" charset="-122"/>
                <a:sym typeface="黑体" panose="02010609060101010101" pitchFamily="2" charset="-122"/>
              </a:rPr>
              <a:t>课前预习</a:t>
            </a:r>
            <a:endParaRPr lang="en-US" altLang="x-none" sz="2800" b="1" kern="1200" baseline="0">
              <a:latin typeface="黑体" panose="02010609060101010101" pitchFamily="2" charset="-122"/>
              <a:ea typeface="宋体" panose="02010600030101010101" pitchFamily="2" charset="-122"/>
              <a:sym typeface="黑体" panose="0201060906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把下列多项式写成整式乘积的形式： 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(1)a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+a=</a:t>
            </a:r>
            <a:r>
              <a:rPr lang="en-US" altLang="x-none" sz="2800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;(2)x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-1=</a:t>
            </a:r>
            <a:r>
              <a:rPr lang="en-US" altLang="x-none" sz="2800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下列变形：①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a(x+y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)=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ax+ay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-4x+4=x(x-4)+4;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10x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-5x=5x(2x-1);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-16+3x=(x+4)(x-4)+3x.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其中属于因式分解的有</a:t>
            </a:r>
            <a:r>
              <a:rPr lang="en-US" altLang="x-none" sz="2800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3.8a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12ab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的公因式是</a:t>
            </a:r>
            <a:r>
              <a:rPr lang="en-US" altLang="x-none" sz="2800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4.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把下列各式分解因式： </a:t>
            </a: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(1)6mn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+2mn;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(2)18xyz-12x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y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;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6" name="TextBox 3"/>
          <p:cNvSpPr/>
          <p:nvPr/>
        </p:nvSpPr>
        <p:spPr>
          <a:xfrm>
            <a:off x="1785938" y="1357313"/>
            <a:ext cx="12144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a(a+1)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4997" name="TextBox 5"/>
          <p:cNvSpPr/>
          <p:nvPr/>
        </p:nvSpPr>
        <p:spPr>
          <a:xfrm>
            <a:off x="4143375" y="1333500"/>
            <a:ext cx="2071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(x+1)(x-1)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4998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4999" name="TextBox 6"/>
          <p:cNvSpPr/>
          <p:nvPr/>
        </p:nvSpPr>
        <p:spPr>
          <a:xfrm>
            <a:off x="5429568" y="2673985"/>
            <a:ext cx="7858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5000" name="TextBox 7"/>
          <p:cNvSpPr/>
          <p:nvPr/>
        </p:nvSpPr>
        <p:spPr>
          <a:xfrm>
            <a:off x="4643438" y="3263900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4ab</a:t>
            </a:r>
            <a:r>
              <a:rPr lang="en-US" altLang="x-none" sz="2800" baseline="300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 2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5001" name="Rectangle 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5002" name="TextBox 10"/>
          <p:cNvSpPr/>
          <p:nvPr/>
        </p:nvSpPr>
        <p:spPr>
          <a:xfrm>
            <a:off x="2857500" y="4264025"/>
            <a:ext cx="35004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=2mn(3n+1)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5003" name="TextBox 12"/>
          <p:cNvSpPr/>
          <p:nvPr/>
        </p:nvSpPr>
        <p:spPr>
          <a:xfrm>
            <a:off x="3143250" y="4786313"/>
            <a:ext cx="2857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/>
            <a:r>
              <a:rPr lang="zh-CN" altLang="en-US" sz="2800" dirty="0">
                <a:solidFill>
                  <a:srgbClr val="FF0000"/>
                </a:solidFill>
                <a:latin typeface="Franklin Gothic Book" pitchFamily="34" charset="0"/>
                <a:ea typeface="黑体" panose="02010609060101010101" pitchFamily="2" charset="-122"/>
                <a:sym typeface="黑体" panose="02010609060101010101" pitchFamily="2" charset="-122"/>
              </a:rPr>
              <a:t>原式</a:t>
            </a:r>
            <a:r>
              <a:rPr lang="en-US" altLang="x-none" sz="2800">
                <a:solidFill>
                  <a:srgbClr val="FF0000"/>
                </a:solidFill>
                <a:latin typeface="Franklin Gothic Book" pitchFamily="34" charset="0"/>
                <a:ea typeface="Arial" panose="020B0604020202020204" pitchFamily="34" charset="0"/>
                <a:sym typeface="Franklin Gothic Book" pitchFamily="34" charset="0"/>
              </a:rPr>
              <a:t>=6xy(3z-2xy)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bldLvl="0"/>
      <p:bldP spid="84997" grpId="0" bldLvl="0"/>
      <p:bldP spid="84999" grpId="0" bldLvl="0"/>
      <p:bldP spid="85000" grpId="0" bldLvl="0"/>
      <p:bldP spid="85002" grpId="0" bldLvl="0"/>
      <p:bldP spid="85003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86019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 fontScale="92500"/>
          </a:bodyPr>
          <a:lstStyle/>
          <a:p>
            <a:pPr marL="342900" indent="-342900" algn="l" defTabSz="914400">
              <a:buNone/>
            </a:pPr>
            <a:r>
              <a:rPr lang="zh-CN" altLang="en-US" sz="2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因式分解的概念</a:t>
            </a: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定义：</a:t>
            </a:r>
            <a:r>
              <a:rPr lang="zh-CN" altLang="en-US" sz="2800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把一个多项式化成几个整式的积的形式，这种</a:t>
            </a:r>
            <a:endParaRPr lang="en-US" altLang="x-none" sz="2800" kern="1200" baseline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式子的变形叫做把这个多项式因式分解，也叫做把这</a:t>
            </a:r>
            <a:endParaRPr lang="en-US" altLang="x-none" sz="2800" kern="1200" baseline="0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个多项式分解因式</a:t>
            </a:r>
            <a:r>
              <a:rPr lang="en-US" altLang="x-none" sz="2800" kern="1200" baseline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如：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ax+ay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a(x+y),a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-b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=(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a+b)(a-b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),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+2ab+b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=(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x-none" sz="28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+(a+b)x+ab=(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x+a)(x+b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),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am+an+bm+bn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=(</a:t>
            </a:r>
            <a:r>
              <a:rPr lang="en-US" altLang="x-none" sz="2800" kern="1200" baseline="0" err="1">
                <a:latin typeface="Arial" panose="020B0604020202020204" pitchFamily="34" charset="0"/>
                <a:ea typeface="宋体" panose="02010600030101010101" pitchFamily="2" charset="-122"/>
              </a:rPr>
              <a:t>a+b)(m+n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…,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都是因式分解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</a:t>
            </a:r>
            <a:r>
              <a:rPr lang="en-US" altLang="x-none" sz="2800" b="1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 </a:t>
            </a: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①因式分解专指多项式的恒等变形，即等式的</a:t>
            </a:r>
            <a:endParaRPr lang="en-US" altLang="x-none" sz="28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左边必须是多项式</a:t>
            </a:r>
            <a:r>
              <a:rPr lang="en-US" altLang="x-none" sz="2800" kern="1200" baseline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0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1139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 fontScale="77500" lnSpcReduction="10000"/>
          </a:bodyPr>
          <a:lstStyle/>
          <a:p>
            <a:pPr marL="342900" indent="-342900" algn="l" defTabSz="914400">
              <a:buNone/>
            </a:pPr>
            <a:r>
              <a:rPr lang="zh-CN" altLang="en-US" sz="3600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提公因式法 分解因式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kern="1200" baseline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注意：</a:t>
            </a:r>
            <a:r>
              <a:rPr lang="en-US" altLang="x-none" sz="4000" kern="120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4000" kern="1200" baseline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提公因式分解因式的关键是确定公因式</a:t>
            </a:r>
            <a:r>
              <a:rPr lang="en-US" altLang="x-none" sz="4000" kern="120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kern="1200" baseline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确定一个多项式的公因式时，要对数字系数和字母分别考虑：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kern="1200" baseline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①对 于数字系数如果是整数系数，取各项系数的最大公约数作为公因式的系数</a:t>
            </a:r>
          </a:p>
          <a:p>
            <a:pPr marL="342900" indent="-342900" algn="l" defTabSz="91440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kern="1200" baseline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②对于字母，需考虑两条：一条是取各项相同的字母；另一条是各相同字母的指数取其次数最低的</a:t>
            </a:r>
            <a:r>
              <a:rPr lang="en-US" altLang="x-none" sz="4000" kern="1200" baseline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zh-CN" altLang="en-US" sz="20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6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0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>
                  <a:alpha val="100000"/>
                </a:srgbClr>
              </a:gs>
              <a:gs pos="50000">
                <a:srgbClr val="918415">
                  <a:alpha val="100000"/>
                </a:srgbClr>
              </a:gs>
              <a:gs pos="100000">
                <a:srgbClr val="DBD8CB">
                  <a:alpha val="100000"/>
                </a:srgbClr>
              </a:gs>
            </a:gsLst>
            <a:lin ang="0" scaled="1"/>
            <a:tileRect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1600" dirty="0">
              <a:solidFill>
                <a:srgbClr val="CCEDC7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92163" name="内容占位符 2"/>
          <p:cNvSpPr>
            <a:spLocks noGrp="1"/>
          </p:cNvSpPr>
          <p:nvPr>
            <p:ph idx="1"/>
          </p:nvPr>
        </p:nvSpPr>
        <p:spPr>
          <a:xfrm>
            <a:off x="323850" y="333375"/>
            <a:ext cx="8434388" cy="5792788"/>
          </a:xfrm>
        </p:spPr>
        <p:txBody>
          <a:bodyPr>
            <a:normAutofit/>
          </a:bodyPr>
          <a:lstStyle/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乘法分配律是提公因式法的依据，提公因式法实质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上是分配律的“逆用”，即 </a:t>
            </a:r>
          </a:p>
          <a:p>
            <a:pPr marL="342900" indent="-342900" algn="l" defTabSz="914400">
              <a:buNone/>
            </a:pP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提公因式法分解因式的一般步骤是：第一步找出公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因式；第二步提公因式并确定另一个因式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提公因式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时可用原多项式除的公因式，所得的商即为提公因式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后剩下的另一个因式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也可以用公因式分别去除原多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项式的每一项，求得剩下的另一个因式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例如：因式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分解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8a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 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-12ab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，提公因式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4ab 2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时，用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4ab 2</a:t>
            </a: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分</a:t>
            </a:r>
            <a:endParaRPr lang="en-US" altLang="x-none" sz="2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别去除原多项式的每一项，得</a:t>
            </a:r>
          </a:p>
          <a:p>
            <a:pPr marL="342900" indent="-342900" algn="l" defTabSz="914400">
              <a:buNone/>
            </a:pP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(8a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÷4ab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-12ab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c÷4ab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)=2a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-3bc,</a:t>
            </a:r>
          </a:p>
          <a:p>
            <a:pPr marL="342900" indent="-342900" algn="l" defTabSz="914400">
              <a:buNone/>
            </a:pPr>
            <a:r>
              <a:rPr lang="zh-CN" altLang="en-US" sz="2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8a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-12ab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c=4ab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(2a</a:t>
            </a:r>
            <a:r>
              <a:rPr lang="en-US" altLang="x-none" sz="2400" kern="1200" baseline="300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x-none" sz="2400" kern="1200" baseline="0">
                <a:latin typeface="Arial" panose="020B0604020202020204" pitchFamily="34" charset="0"/>
                <a:ea typeface="宋体" panose="02010600030101010101" pitchFamily="2" charset="-122"/>
              </a:rPr>
              <a:t>-3bc). </a:t>
            </a: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None/>
            </a:pP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defTabSz="914400">
              <a:buFont typeface="Arial" panose="020B0604020202020204" pitchFamily="34" charset="0"/>
              <a:buNone/>
            </a:pPr>
            <a:endParaRPr lang="zh-CN" altLang="en-US" sz="2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4" name="Rectangle 2"/>
          <p:cNvSpPr/>
          <p:nvPr/>
        </p:nvSpPr>
        <p:spPr>
          <a:xfrm>
            <a:off x="0" y="-168275"/>
            <a:ext cx="1841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l"/>
            <a:endParaRPr lang="zh-CN" altLang="en-US" sz="1600" dirty="0">
              <a:solidFill>
                <a:srgbClr val="000000"/>
              </a:solidFill>
              <a:latin typeface="Franklin Gothic Book" pitchFamily="34" charset="0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92165" name="Picture 1" descr="C:\Users\Administrator\AppData\Roaming\Tencent\Users\284753152\QQ\WinTemp\RichOle\[]Z]8K~JY`(E6NH5IA{08W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1063" y="785813"/>
            <a:ext cx="3452812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u"/>
  </p:transition>
</p:sld>
</file>

<file path=ppt/theme/theme1.xml><?xml version="1.0" encoding="utf-8"?>
<a:theme xmlns:a="http://schemas.openxmlformats.org/drawingml/2006/main" name="母版浅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母版浅色</Template>
  <TotalTime>0</TotalTime>
  <Words>2624</Words>
  <Application>Microsoft Office PowerPoint</Application>
  <PresentationFormat>全屏显示(4:3)</PresentationFormat>
  <Paragraphs>419</Paragraphs>
  <Slides>41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母版浅色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dc:description> </dc:description>
  <cp:lastModifiedBy>mac-pc</cp:lastModifiedBy>
  <cp:revision>25</cp:revision>
  <dcterms:created xsi:type="dcterms:W3CDTF">2015-07-28T03:37:00Z</dcterms:created>
  <dcterms:modified xsi:type="dcterms:W3CDTF">2020-05-08T06:07:15Z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