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ags/tag8.xml" ContentType="application/vnd.openxmlformats-officedocument.presentationml.tags+xml"/>
  <Override PartName="/ppt/theme/theme5.xml" ContentType="application/vnd.openxmlformats-officedocument.theme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notesSlides/notesSlide2.xml" ContentType="application/vnd.openxmlformats-officedocument.presentationml.notesSlide+xml"/>
  <Override PartName="/ppt/tags/tag151.xml" ContentType="application/vnd.openxmlformats-officedocument.presentationml.tags+xml"/>
  <Override PartName="/ppt/tags/tag238.xml" ContentType="application/vnd.openxmlformats-officedocument.presentationml.tags+xml"/>
  <Override PartName="/ppt/tags/tag227.xml" ContentType="application/vnd.openxmlformats-officedocument.presentationml.tags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tags/tag205.xml" ContentType="application/vnd.openxmlformats-officedocument.presentationml.tags+xml"/>
  <Override PartName="/ppt/tags/tag21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slideLayouts/slideLayout13.xml" ContentType="application/vnd.openxmlformats-officedocument.presentationml.slideLayout+xml"/>
  <Override PartName="/ppt/tags/tag85.xml" ContentType="application/vnd.openxmlformats-officedocument.presentationml.tags+xml"/>
  <Override PartName="/ppt/tags/tag189.xml" ContentType="application/vnd.openxmlformats-officedocument.presentationml.tags+xml"/>
  <Override PartName="/ppt/tags/tag241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178.xml" ContentType="application/vnd.openxmlformats-officedocument.presentationml.tags+xml"/>
  <Override PartName="/ppt/tags/tag230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slideLayouts/slideLayout18.xml" ContentType="application/vnd.openxmlformats-officedocument.presentationml.slideLayout+xml"/>
  <Override PartName="/ppt/tags/tag101.xml" ContentType="application/vnd.openxmlformats-officedocument.presentationml.tags+xml"/>
  <Override PartName="/ppt/tags/tag68.xml" ContentType="application/vnd.openxmlformats-officedocument.presentationml.tags+xml"/>
  <Override PartName="/ppt/tags/tag224.xml" ContentType="application/vnd.openxmlformats-officedocument.presentationml.tags+xml"/>
  <Override PartName="/ppt/tags/tag235.xml" ContentType="application/vnd.openxmlformats-officedocument.presentationml.tags+xml"/>
  <Override PartName="/ppt/presentation.xml" ContentType="application/vnd.openxmlformats-officedocument.presentationml.presentation.main+xml"/>
  <Override PartName="/ppt/tags/tag57.xml" ContentType="application/vnd.openxmlformats-officedocument.presentationml.tags+xml"/>
  <Override PartName="/ppt/tags/tag213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86.xml" ContentType="application/vnd.openxmlformats-officedocument.presentationml.tags+xml"/>
  <Override PartName="/ppt/tags/tag197.xml" ContentType="application/vnd.openxmlformats-officedocument.presentationml.tags+xml"/>
  <Override PartName="/ppt/tags/tag202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tags/tag106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tags/tag131.xml" ContentType="application/vnd.openxmlformats-officedocument.presentationml.tags+xml"/>
  <Override PartName="/ppt/tags/tag229.xml" ContentType="application/vnd.openxmlformats-officedocument.presentationml.tags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20.xml" ContentType="application/vnd.openxmlformats-officedocument.presentationml.tags+xml"/>
  <Override PartName="/ppt/tags/tag207.xml" ContentType="application/vnd.openxmlformats-officedocument.presentationml.tags+xml"/>
  <Override PartName="/ppt/tags/tag218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slideLayouts/slideLayout15.xml" ContentType="application/vnd.openxmlformats-officedocument.presentationml.slideLayout+xml"/>
  <Override PartName="/ppt/tags/tag87.xml" ContentType="application/vnd.openxmlformats-officedocument.presentationml.tags+xml"/>
  <Override PartName="/ppt/tags/tag243.xml" ContentType="application/vnd.openxmlformats-officedocument.presentationml.tags+xml"/>
  <Override PartName="/ppt/tags/tag29.xml" ContentType="application/vnd.openxmlformats-officedocument.presentationml.tags+xml"/>
  <Override PartName="/ppt/tags/tag76.xml" ContentType="application/vnd.openxmlformats-officedocument.presentationml.tags+xml"/>
  <Override PartName="/ppt/tags/tag232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187.xml" ContentType="application/vnd.openxmlformats-officedocument.presentationml.tags+xml"/>
  <Override PartName="/ppt/tags/tag210.xml" ContentType="application/vnd.openxmlformats-officedocument.presentationml.tags+xml"/>
  <Override PartName="/ppt/tags/tag221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194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tags/tag183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tags/tag190.xml" ContentType="application/vnd.openxmlformats-officedocument.presentationml.tags+xml"/>
  <Override PartName="/ppt/slideMasters/slideMaster2.xml" ContentType="application/vnd.openxmlformats-officedocument.presentationml.slideMaster+xml"/>
  <Override PartName="/ppt/tags/tag7.xml" ContentType="application/vnd.openxmlformats-officedocument.presentationml.tags+xml"/>
  <Override PartName="/ppt/theme/theme4.xml" ContentType="application/vnd.openxmlformats-officedocument.theme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notesSlides/notesSlide1.xml" ContentType="application/vnd.openxmlformats-officedocument.presentationml.notesSlide+xml"/>
  <Override PartName="/ppt/tags/tag150.xml" ContentType="application/vnd.openxmlformats-officedocument.presentationml.tags+xml"/>
  <Override PartName="/ppt/tags/tag219.xml" ContentType="application/vnd.openxmlformats-officedocument.presentationml.tags+xml"/>
  <Default Extension="mp3" ContentType="audio/unknown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208.xml" ContentType="application/vnd.openxmlformats-officedocument.presentationml.tags+xml"/>
  <Override PartName="/ppt/tags/tag226.xml" ContentType="application/vnd.openxmlformats-officedocument.presentationml.tags+xml"/>
  <Override PartName="/ppt/tags/tag237.xml" ContentType="application/vnd.openxmlformats-officedocument.presentationml.tags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slideLayouts/slideLayout16.xml" ContentType="application/vnd.openxmlformats-officedocument.presentationml.slideLayout+xml"/>
  <Default Extension="jpeg" ContentType="image/jpeg"/>
  <Override PartName="/ppt/tags/tag88.xml" ContentType="application/vnd.openxmlformats-officedocument.presentationml.tags+xml"/>
  <Override PartName="/ppt/tags/tag215.xml" ContentType="application/vnd.openxmlformats-officedocument.presentationml.tags+xml"/>
  <Override PartName="/ppt/tags/tag233.xml" ContentType="application/vnd.openxmlformats-officedocument.presentationml.tags+xml"/>
  <Override PartName="/ppt/tags/tag244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tags/tag188.xml" ContentType="application/vnd.openxmlformats-officedocument.presentationml.tags+xml"/>
  <Override PartName="/ppt/tags/tag199.xml" ContentType="application/vnd.openxmlformats-officedocument.presentationml.tags+xml"/>
  <Override PartName="/ppt/tags/tag204.xml" ContentType="application/vnd.openxmlformats-officedocument.presentationml.tags+xml"/>
  <Override PartName="/ppt/tags/tag222.xml" ContentType="application/vnd.openxmlformats-officedocument.presentationml.tags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slideLayouts/slideLayout12.xml" ContentType="application/vnd.openxmlformats-officedocument.presentationml.slideLayout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tags/tag177.xml" ContentType="application/vnd.openxmlformats-officedocument.presentationml.tags+xml"/>
  <Override PartName="/ppt/tags/tag211.xml" ContentType="application/vnd.openxmlformats-officedocument.presentationml.tags+xml"/>
  <Override PartName="/ppt/tags/tag240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tags/tag200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Default Extension="mp4" ContentType="video/mp4"/>
  <Override PartName="/ppt/tags/tag122.xml" ContentType="application/vnd.openxmlformats-officedocument.presentationml.tags+xml"/>
  <Override PartName="/ppt/tags/tag209.xml" ContentType="application/vnd.openxmlformats-officedocument.presentationml.tag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Layouts/slideLayout17.xml" ContentType="application/vnd.openxmlformats-officedocument.presentationml.slideLayout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ags/tag245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234.xml" ContentType="application/vnd.openxmlformats-officedocument.presentationml.tags+xml"/>
  <Default Extension="fntdata" ContentType="application/x-fontdata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223.xml" ContentType="application/vnd.openxmlformats-officedocument.presentationml.tags+xml"/>
  <Override PartName="/ppt/slides/slide10.xml" ContentType="application/vnd.openxmlformats-officedocument.presentationml.slide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tags/tag196.xml" ContentType="application/vnd.openxmlformats-officedocument.presentationml.tags+xml"/>
  <Override PartName="/ppt/tags/tag201.xml" ContentType="application/vnd.openxmlformats-officedocument.presentationml.tags+xml"/>
  <Override PartName="/ppt/tags/tag21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tags/tag141.xml" ContentType="application/vnd.openxmlformats-officedocument.presentationml.tags+xml"/>
  <Override PartName="/ppt/tags/tag228.xml" ContentType="application/vnd.openxmlformats-officedocument.presentationml.tags+xml"/>
  <Override PartName="/ppt/tags/tag239.xml" ContentType="application/vnd.openxmlformats-officedocument.presentationml.tags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tags/tag130.xml" ContentType="application/vnd.openxmlformats-officedocument.presentationml.tags+xml"/>
  <Override PartName="/ppt/tags/tag217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tags/tag206.xml" ContentType="application/vnd.openxmlformats-officedocument.presentationml.tags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slideLayouts/slideLayout14.xml" ContentType="application/vnd.openxmlformats-officedocument.presentationml.slideLayout+xml"/>
  <Override PartName="/ppt/tags/tag179.xml" ContentType="application/vnd.openxmlformats-officedocument.presentationml.tags+xml"/>
  <Override PartName="/ppt/tags/tag231.xml" ContentType="application/vnd.openxmlformats-officedocument.presentationml.tags+xml"/>
  <Override PartName="/ppt/tags/tag242.xml" ContentType="application/vnd.openxmlformats-officedocument.presentationml.tags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tags/tag220.xml" ContentType="application/vnd.openxmlformats-officedocument.presentationml.tags+xml"/>
  <Override PartName="/ppt/tags/tag53.xml" ContentType="application/vnd.openxmlformats-officedocument.presentationml.tags+xml"/>
  <Override PartName="/ppt/tags/tag157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tags/tag102.xml" ContentType="application/vnd.openxmlformats-officedocument.presentationml.tags+xml"/>
  <Override PartName="/ppt/tags/tag236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225.xml" ContentType="application/vnd.openxmlformats-officedocument.presentationml.tags+xml"/>
  <Default Extension="rels" ContentType="application/vnd.openxmlformats-package.relationships+xml"/>
  <Override PartName="/ppt/tags/tag47.xml" ContentType="application/vnd.openxmlformats-officedocument.presentationml.tags+xml"/>
  <Override PartName="/ppt/tags/tag94.xml" ContentType="application/vnd.openxmlformats-officedocument.presentationml.tags+xml"/>
  <Override PartName="/ppt/tags/tag198.xml" ContentType="application/vnd.openxmlformats-officedocument.presentationml.tags+xml"/>
  <Override PartName="/ppt/tags/tag203.xml" ContentType="application/vnd.openxmlformats-officedocument.presentationml.tags+xml"/>
  <Override PartName="/ppt/tags/tag214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2"/>
    <p:sldMasterId id="2147483663" r:id="rId3"/>
  </p:sldMasterIdLst>
  <p:notesMasterIdLst>
    <p:notesMasterId r:id="rId21"/>
  </p:notesMasterIdLst>
  <p:handoutMasterIdLst>
    <p:handoutMasterId r:id="rId22"/>
  </p:handoutMasterIdLst>
  <p:sldIdLst>
    <p:sldId id="956" r:id="rId4"/>
    <p:sldId id="1889" r:id="rId5"/>
    <p:sldId id="4197" r:id="rId6"/>
    <p:sldId id="4005" r:id="rId7"/>
    <p:sldId id="2743" r:id="rId8"/>
    <p:sldId id="4175" r:id="rId9"/>
    <p:sldId id="4194" r:id="rId10"/>
    <p:sldId id="4195" r:id="rId11"/>
    <p:sldId id="4196" r:id="rId12"/>
    <p:sldId id="4185" r:id="rId13"/>
    <p:sldId id="4199" r:id="rId14"/>
    <p:sldId id="4201" r:id="rId15"/>
    <p:sldId id="4200" r:id="rId16"/>
    <p:sldId id="4210" r:id="rId17"/>
    <p:sldId id="4211" r:id="rId18"/>
    <p:sldId id="4212" r:id="rId19"/>
    <p:sldId id="3067" r:id="rId20"/>
  </p:sldIdLst>
  <p:sldSz cx="12192000" cy="6858000"/>
  <p:notesSz cx="6858000" cy="9144000"/>
  <p:embeddedFontLst>
    <p:embeddedFont>
      <p:font typeface="微软雅黑" pitchFamily="34" charset="-122"/>
      <p:regular r:id="rId23"/>
      <p:bold r:id="rId24"/>
    </p:embeddedFont>
    <p:embeddedFont>
      <p:font typeface="楷体" pitchFamily="49" charset="-122"/>
      <p:regular r:id="rId25"/>
    </p:embeddedFont>
    <p:embeddedFont>
      <p:font typeface="Calibri" pitchFamily="34" charset="0"/>
      <p:regular r:id="rId26"/>
      <p:bold r:id="rId27"/>
      <p:italic r:id="rId28"/>
      <p:boldItalic r:id="rId29"/>
    </p:embeddedFont>
    <p:embeddedFont>
      <p:font typeface="黑体" pitchFamily="49" charset="-122"/>
      <p:regular r:id="rId30"/>
    </p:embeddedFont>
    <p:embeddedFont>
      <p:font typeface="方正公文黑体" charset="-122"/>
      <p:regular r:id="rId31"/>
    </p:embeddedFont>
    <p:embeddedFont>
      <p:font typeface="Calibri Light" pitchFamily="34" charset="0"/>
      <p:regular r:id="rId32"/>
      <p:italic r:id="rId33"/>
    </p:embeddedFont>
  </p:embeddedFontLst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LL" initials="J" lastIdx="0" clrIdx="0"/>
  <p:cmAuthor id="2" name="CHINESE-BC06F90" initials="C" lastIdx="0" clrIdx="0"/>
  <p:cmAuthor id="3" name="Administrat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131" d="100"/>
          <a:sy n="131" d="100"/>
        </p:scale>
        <p:origin x="-72" y="-6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4.fntdata"/><Relationship Id="rId39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34" Type="http://schemas.openxmlformats.org/officeDocument/2006/relationships/tags" Target="tags/tag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9.fntdata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heme" Target="../theme/theme5.xml"/><Relationship Id="rId5" Type="http://schemas.openxmlformats.org/officeDocument/2006/relationships/tags" Target="../tags/tag106.xml"/><Relationship Id="rId4" Type="http://schemas.openxmlformats.org/officeDocument/2006/relationships/tags" Target="../tags/tag10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2022-07-27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26976840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7" Type="http://schemas.openxmlformats.org/officeDocument/2006/relationships/tags" Target="../tags/tag102.xml"/><Relationship Id="rId2" Type="http://schemas.openxmlformats.org/officeDocument/2006/relationships/tags" Target="../tags/tag97.xml"/><Relationship Id="rId1" Type="http://schemas.openxmlformats.org/officeDocument/2006/relationships/theme" Target="../theme/theme4.xml"/><Relationship Id="rId6" Type="http://schemas.openxmlformats.org/officeDocument/2006/relationships/tags" Target="../tags/tag101.xml"/><Relationship Id="rId5" Type="http://schemas.openxmlformats.org/officeDocument/2006/relationships/tags" Target="../tags/tag100.xml"/><Relationship Id="rId4" Type="http://schemas.openxmlformats.org/officeDocument/2006/relationships/tags" Target="../tags/tag9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22DA52-BCDE-4DC4-BF44-813A7589A204}" type="datetimeFigureOut">
              <a:rPr lang="zh-CN" altLang="en-US" smtClean="0"/>
              <a:pPr/>
              <a:t>2022-07-27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33EACD-9706-44BE-AC98-6D070C60EE7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val="34052170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4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151.xml"/><Relationship Id="rId1" Type="http://schemas.openxmlformats.org/officeDocument/2006/relationships/tags" Target="../tags/tag150.xml"/><Relationship Id="rId4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notesMaster" Target="../notesMasters/notesMaster1.xml"/><Relationship Id="rId2" Type="http://schemas.openxmlformats.org/officeDocument/2006/relationships/tags" Target="../tags/tag245.xml"/><Relationship Id="rId1" Type="http://schemas.openxmlformats.org/officeDocument/2006/relationships/tags" Target="../tags/tag244.xml"/><Relationship Id="rId4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1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1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1"/>
            </p:custDataLst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0.xml"/><Relationship Id="rId4" Type="http://schemas.openxmlformats.org/officeDocument/2006/relationships/tags" Target="../tags/tag59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5.xml"/><Relationship Id="rId4" Type="http://schemas.openxmlformats.org/officeDocument/2006/relationships/tags" Target="../tags/tag64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slideMaster" Target="../slideMasters/slideMaster2.xml"/><Relationship Id="rId5" Type="http://schemas.openxmlformats.org/officeDocument/2006/relationships/tags" Target="../tags/tag79.xml"/><Relationship Id="rId4" Type="http://schemas.openxmlformats.org/officeDocument/2006/relationships/tags" Target="../tags/tag78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89.xml"/><Relationship Id="rId13" Type="http://schemas.openxmlformats.org/officeDocument/2006/relationships/image" Target="../media/image5.png"/><Relationship Id="rId18" Type="http://schemas.openxmlformats.org/officeDocument/2006/relationships/image" Target="../media/image10.png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12" Type="http://schemas.openxmlformats.org/officeDocument/2006/relationships/image" Target="../media/image4.png"/><Relationship Id="rId17" Type="http://schemas.openxmlformats.org/officeDocument/2006/relationships/image" Target="../media/image9.png"/><Relationship Id="rId2" Type="http://schemas.openxmlformats.org/officeDocument/2006/relationships/tags" Target="../tags/tag83.xml"/><Relationship Id="rId16" Type="http://schemas.openxmlformats.org/officeDocument/2006/relationships/image" Target="../media/image8.png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slideMaster" Target="../slideMasters/slideMaster3.xml"/><Relationship Id="rId5" Type="http://schemas.openxmlformats.org/officeDocument/2006/relationships/tags" Target="../tags/tag86.xml"/><Relationship Id="rId15" Type="http://schemas.openxmlformats.org/officeDocument/2006/relationships/image" Target="../media/image7.png"/><Relationship Id="rId10" Type="http://schemas.openxmlformats.org/officeDocument/2006/relationships/tags" Target="../tags/tag91.xml"/><Relationship Id="rId4" Type="http://schemas.openxmlformats.org/officeDocument/2006/relationships/tags" Target="../tags/tag85.xml"/><Relationship Id="rId9" Type="http://schemas.openxmlformats.org/officeDocument/2006/relationships/tags" Target="../tags/tag90.xml"/><Relationship Id="rId14" Type="http://schemas.openxmlformats.org/officeDocument/2006/relationships/image" Target="../media/image6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94.xml"/><Relationship Id="rId7" Type="http://schemas.openxmlformats.org/officeDocument/2006/relationships/image" Target="../media/image11.png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slideMaster" Target="../slideMasters/slideMaster3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9" Type="http://schemas.openxmlformats.org/officeDocument/2006/relationships/image" Target="../media/image1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5" Type="http://schemas.openxmlformats.org/officeDocument/2006/relationships/image" Target="../media/image2.png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1F717314-F61F-4E43-8DFE-B1AEEE0AFA59}" type="datetimeFigureOut">
              <a:rPr lang="zh-CN" altLang="en-US" smtClean="0"/>
              <a:pPr/>
              <a:t>2022-07-27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E71BCE1-4FB0-4F01-9DD5-FA50574529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1F717314-F61F-4E43-8DFE-B1AEEE0AFA59}" type="datetimeFigureOut">
              <a:rPr lang="zh-CN" altLang="en-US" smtClean="0"/>
              <a:pPr/>
              <a:t>2022-07-27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E71BCE1-4FB0-4F01-9DD5-FA50574529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1F717314-F61F-4E43-8DFE-B1AEEE0AFA59}" type="datetimeFigureOut">
              <a:rPr lang="zh-CN" altLang="en-US" smtClean="0"/>
              <a:pPr/>
              <a:t>2022-07-27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E71BCE1-4FB0-4F01-9DD5-FA50574529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DD615DFD-8505-4C7B-90FE-F45A3565472F}" type="datetimeFigureOut">
              <a:rPr lang="zh-CN" altLang="en-US" smtClean="0"/>
              <a:pPr/>
              <a:t>2022-07-27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27406F3C-FA24-4A80-8CD4-EE5698C541F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8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7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40BB7672-A38A-49A4-843D-607239B7AF42}" type="datetimeFigureOut">
              <a:rPr lang="zh-CN" altLang="en-US" smtClean="0"/>
              <a:pPr/>
              <a:t>2022-07-27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64CE74CF-356A-4169-9D6E-C5675D7456C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容页">
    <p:bg>
      <p:bgPr>
        <a:solidFill>
          <a:srgbClr val="FFF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12"/>
          <a:srcRect t="28374" b="16234"/>
          <a:stretch>
            <a:fillRect/>
          </a:stretch>
        </p:blipFill>
        <p:spPr>
          <a:xfrm flipH="1">
            <a:off x="0" y="4719638"/>
            <a:ext cx="12192000" cy="2138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623425" y="223838"/>
            <a:ext cx="2255838" cy="523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14" cstate="print"/>
          <a:srcRect b="11473"/>
          <a:stretch>
            <a:fillRect/>
          </a:stretch>
        </p:blipFill>
        <p:spPr>
          <a:xfrm flipH="1">
            <a:off x="0" y="4387850"/>
            <a:ext cx="5257800" cy="2351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0" y="4808538"/>
            <a:ext cx="4687888" cy="2049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" descr="C:\Users\Administrator\Desktop\素材\素材中国 sccnn.png"/>
          <p:cNvPicPr>
            <a:picLocks noChangeAspect="1"/>
          </p:cNvPicPr>
          <p:nvPr userDrawn="1">
            <p:custDataLst>
              <p:tags r:id="rId5"/>
            </p:custDataLst>
          </p:nvPr>
        </p:nvPicPr>
        <p:blipFill>
          <a:blip r:embed="rId16"/>
          <a:stretch>
            <a:fillRect/>
          </a:stretch>
        </p:blipFill>
        <p:spPr>
          <a:xfrm flipH="1">
            <a:off x="1357313" y="3881438"/>
            <a:ext cx="987425" cy="790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17"/>
          <a:srcRect b="1430"/>
          <a:stretch>
            <a:fillRect/>
          </a:stretch>
        </p:blipFill>
        <p:spPr>
          <a:xfrm flipH="1">
            <a:off x="8326438" y="2867025"/>
            <a:ext cx="3865562" cy="3990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7938" y="425450"/>
            <a:ext cx="4679950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文本占位符"/>
          <p:cNvSpPr>
            <a:spLocks noGrp="1"/>
          </p:cNvSpPr>
          <p:nvPr>
            <p:ph type="body" sz="quarter" idx="13" hasCustomPrompt="1"/>
            <p:custDataLst>
              <p:tags r:id="rId8"/>
            </p:custDataLst>
          </p:nvPr>
        </p:nvSpPr>
        <p:spPr>
          <a:xfrm>
            <a:off x="4747476" y="1701182"/>
            <a:ext cx="6017132" cy="1477328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t">
            <a:spAutoFit/>
          </a:bodyPr>
          <a:lstStyle>
            <a:lvl1pPr marL="0" indent="539750" algn="l">
              <a:lnSpc>
                <a:spcPct val="150000"/>
              </a:lnSpc>
              <a:spcBef>
                <a:spcPct val="0"/>
              </a:spcBef>
              <a:buFont typeface="Wingdings" panose="05000000000000000000" pitchFamily="2" charset="2"/>
              <a:buNone/>
              <a:defRPr lang="zh-CN" altLang="en-US" sz="2000" b="1">
                <a:gradFill>
                  <a:gsLst>
                    <a:gs pos="80000">
                      <a:schemeClr val="accent1"/>
                    </a:gs>
                    <a:gs pos="30000">
                      <a:schemeClr val="accent5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pPr marL="0" lvl="0" algn="ctr" fontAlgn="auto">
              <a:spcBef>
                <a:spcPct val="0"/>
              </a:spcBef>
            </a:pPr>
            <a:r>
              <a:rPr lang="zh-CN" altLang="en-US" strike="noStrike" noProof="1" smtClean="0"/>
              <a:t>单击此处添加您的文字内容，或复制文本粘贴至此，字间距和行间距均可自行调节。本模板的所有文字和图片素材，均可自由编辑替换和移动。</a:t>
            </a:r>
          </a:p>
        </p:txBody>
      </p:sp>
      <p:sp>
        <p:nvSpPr>
          <p:cNvPr id="17" name="文本占位符"/>
          <p:cNvSpPr>
            <a:spLocks noGrp="1"/>
          </p:cNvSpPr>
          <p:nvPr>
            <p:ph type="body" sz="quarter" idx="12" hasCustomPrompt="1"/>
            <p:custDataLst>
              <p:tags r:id="rId9"/>
            </p:custDataLst>
          </p:nvPr>
        </p:nvSpPr>
        <p:spPr>
          <a:xfrm>
            <a:off x="4663219" y="938473"/>
            <a:ext cx="6185646" cy="6186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>
              <a:buNone/>
              <a:defRPr lang="zh-CN" altLang="en-US" sz="3800" b="1">
                <a:gradFill>
                  <a:gsLst>
                    <a:gs pos="80000">
                      <a:schemeClr val="accent1"/>
                    </a:gs>
                    <a:gs pos="30000">
                      <a:schemeClr val="accent5"/>
                    </a:gs>
                  </a:gsLst>
                  <a:lin ang="5400000" scaled="1"/>
                </a:gradFill>
                <a:latin typeface="+mn-ea"/>
              </a:defRPr>
            </a:lvl1pPr>
          </a:lstStyle>
          <a:p>
            <a:pPr marL="0" lvl="0" algn="ctr" fontAlgn="auto">
              <a:spcBef>
                <a:spcPct val="0"/>
              </a:spcBef>
            </a:pPr>
            <a:r>
              <a:rPr lang="zh-CN" altLang="en-US" strike="noStrike" noProof="1" smtClean="0"/>
              <a:t>单击此处添加您的文字内容</a:t>
            </a:r>
            <a:endParaRPr lang="zh-CN" altLang="en-US" strike="noStrike" noProof="1"/>
          </a:p>
        </p:txBody>
      </p:sp>
      <p:sp>
        <p:nvSpPr>
          <p:cNvPr id="16" name="标题占位符"/>
          <p:cNvSpPr>
            <a:spLocks noGrp="1"/>
          </p:cNvSpPr>
          <p:nvPr>
            <p:ph type="body" sz="quarter" idx="11" hasCustomPrompt="1"/>
            <p:custDataLst>
              <p:tags r:id="rId10"/>
            </p:custDataLst>
          </p:nvPr>
        </p:nvSpPr>
        <p:spPr>
          <a:xfrm>
            <a:off x="177459" y="1641222"/>
            <a:ext cx="4216973" cy="7848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>
              <a:buNone/>
              <a:defRPr lang="zh-CN" altLang="en-US" sz="5000" b="1">
                <a:gradFill>
                  <a:gsLst>
                    <a:gs pos="80000">
                      <a:schemeClr val="accent6">
                        <a:lumMod val="60000"/>
                        <a:lumOff val="40000"/>
                      </a:schemeClr>
                    </a:gs>
                    <a:gs pos="30000">
                      <a:schemeClr val="accent6">
                        <a:lumMod val="60000"/>
                        <a:lumOff val="40000"/>
                        <a:alpha val="80000"/>
                      </a:schemeClr>
                    </a:gs>
                  </a:gsLst>
                  <a:lin ang="5400000" scaled="1"/>
                </a:gradFill>
                <a:latin typeface="+mj-ea"/>
                <a:ea typeface="+mj-ea"/>
              </a:defRPr>
            </a:lvl1pPr>
          </a:lstStyle>
          <a:p>
            <a:pPr marL="0" lvl="0" algn="ctr" fontAlgn="auto">
              <a:spcBef>
                <a:spcPct val="0"/>
              </a:spcBef>
            </a:pPr>
            <a:r>
              <a:rPr lang="zh-CN" altLang="en-US" strike="noStrike" noProof="1" smtClean="0"/>
              <a:t>标题</a:t>
            </a:r>
            <a:endParaRPr lang="zh-CN" altLang="en-US" strike="noStrike" noProof="1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介绍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solidFill>
          <a:srgbClr val="FFF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>
            <p:custDataLst>
              <p:tags r:id="rId1"/>
            </p:custDataLst>
          </p:nvPr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lum bright="30000"/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>
          <a:xfrm>
            <a:off x="0" y="5524176"/>
            <a:ext cx="12192000" cy="1333824"/>
          </a:xfrm>
          <a:prstGeom prst="rect">
            <a:avLst/>
          </a:prstGeom>
          <a:effectLst/>
        </p:spPr>
      </p:pic>
      <p:pic>
        <p:nvPicPr>
          <p:cNvPr id="56324" name="图片 1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681538" y="6113463"/>
            <a:ext cx="3074987" cy="744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5" name="图片 1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8770938" y="0"/>
            <a:ext cx="3436937" cy="1581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 userDrawn="1">
            <p:custDataLst>
              <p:tags r:id="rId4"/>
            </p:custDataLst>
          </p:nvPr>
        </p:nvSpPr>
        <p:spPr>
          <a:xfrm>
            <a:off x="0" y="736600"/>
            <a:ext cx="12225338" cy="587692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8000">
                <a:schemeClr val="bg1">
                  <a:alpha val="68000"/>
                </a:schemeClr>
              </a:gs>
              <a:gs pos="50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 fontAlgn="auto"/>
            <a:endParaRPr lang="zh-CN" altLang="en-US" strike="noStrike" noProof="1"/>
          </a:p>
        </p:txBody>
      </p:sp>
      <p:sp>
        <p:nvSpPr>
          <p:cNvPr id="16" name="五边形 15"/>
          <p:cNvSpPr/>
          <p:nvPr userDrawn="1">
            <p:custDataLst>
              <p:tags r:id="rId5"/>
            </p:custDataLst>
          </p:nvPr>
        </p:nvSpPr>
        <p:spPr>
          <a:xfrm>
            <a:off x="0" y="317500"/>
            <a:ext cx="8210550" cy="882650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685800" fontAlgn="auto">
              <a:defRPr/>
            </a:pPr>
            <a:endParaRPr lang="zh-CN" altLang="en-US" sz="4000" b="1" strike="noStrike" noProof="1" smtClean="0">
              <a:solidFill>
                <a:prstClr val="white"/>
              </a:solidFill>
              <a:latin typeface="Calibri"/>
            </a:endParaRP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1F717314-F61F-4E43-8DFE-B1AEEE0AFA59}" type="datetimeFigureOut">
              <a:rPr lang="zh-CN" altLang="en-US" smtClean="0"/>
              <a:pPr/>
              <a:t>2022-07-27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E71BCE1-4FB0-4F01-9DD5-FA50574529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1F717314-F61F-4E43-8DFE-B1AEEE0AFA59}" type="datetimeFigureOut">
              <a:rPr lang="zh-CN" altLang="en-US" smtClean="0"/>
              <a:pPr/>
              <a:t>2022-07-27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3E71BCE1-4FB0-4F01-9DD5-FA50574529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F717314-F61F-4E43-8DFE-B1AEEE0AFA59}" type="datetimeFigureOut">
              <a:rPr lang="zh-CN" altLang="en-US" smtClean="0"/>
              <a:pPr/>
              <a:t>2022-07-27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E71BCE1-4FB0-4F01-9DD5-FA50574529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1F717314-F61F-4E43-8DFE-B1AEEE0AFA59}" type="datetimeFigureOut">
              <a:rPr lang="zh-CN" altLang="en-US" smtClean="0"/>
              <a:pPr/>
              <a:t>2022-07-27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3E71BCE1-4FB0-4F01-9DD5-FA50574529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1F717314-F61F-4E43-8DFE-B1AEEE0AFA59}" type="datetimeFigureOut">
              <a:rPr lang="zh-CN" altLang="en-US" smtClean="0"/>
              <a:pPr/>
              <a:t>2022-07-27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3E71BCE1-4FB0-4F01-9DD5-FA50574529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214183" y="148281"/>
            <a:ext cx="11763633" cy="6499654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xmlns:p159="http://schemas.microsoft.com/office/powerpoint/2015/09/main" xmlns:p15="http://schemas.microsoft.com/office/powerpoint/2012/main" xmlns:p14="http://schemas.microsoft.com/office/powerpoint/2010/main" xmlns:mc="http://schemas.openxmlformats.org/markup-compatibility/2006" xmlns:wp="http://schemas.openxmlformats.org/drawingml/2006/wordprocessingDrawing" xmlns:w="http://schemas.openxmlformats.org/wordprocessingml/2006/main" xmlns:m="http://schemas.openxmlformats.org/officeDocument/2006/math" xmlns="" val="0"/>
              </a:ext>
            </a:extLst>
          </a:blip>
          <a:stretch>
            <a:fillRect/>
          </a:stretch>
        </p:blipFill>
        <p:spPr>
          <a:xfrm>
            <a:off x="214183" y="5988734"/>
            <a:ext cx="1861752" cy="6592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F717314-F61F-4E43-8DFE-B1AEEE0AFA59}" type="datetimeFigureOut">
              <a:rPr lang="zh-CN" altLang="en-US" smtClean="0"/>
              <a:pPr/>
              <a:t>2022-07-27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E71BCE1-4FB0-4F01-9DD5-FA50574529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1F717314-F61F-4E43-8DFE-B1AEEE0AFA59}" type="datetimeFigureOut">
              <a:rPr lang="zh-CN" altLang="en-US" smtClean="0"/>
              <a:pPr/>
              <a:t>2022-07-27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E71BCE1-4FB0-4F01-9DD5-FA50574529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20" Type="http://schemas.openxmlformats.org/officeDocument/2006/relationships/image" Target="file:///D:\qq&#25991;&#20214;\712321467\Image\C2C\Image2\%7b75232B38-A165-1FB7-499C-2E1C792CACB5%7d.png" TargetMode="Externa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ags" Target="../tags/tag70.xml"/><Relationship Id="rId3" Type="http://schemas.openxmlformats.org/officeDocument/2006/relationships/theme" Target="../theme/theme2.xml"/><Relationship Id="rId7" Type="http://schemas.openxmlformats.org/officeDocument/2006/relationships/tags" Target="../tags/tag69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ags" Target="../tags/tag68.xml"/><Relationship Id="rId11" Type="http://schemas.openxmlformats.org/officeDocument/2006/relationships/image" Target="file:///D:\qq&#25991;&#20214;\712321467\Image\C2C\Image2\%7b75232B38-A165-1FB7-499C-2E1C792CACB5%7d.png" TargetMode="External"/><Relationship Id="rId5" Type="http://schemas.openxmlformats.org/officeDocument/2006/relationships/tags" Target="../tags/tag67.xml"/><Relationship Id="rId10" Type="http://schemas.openxmlformats.org/officeDocument/2006/relationships/image" Target="../media/image1.png"/><Relationship Id="rId4" Type="http://schemas.openxmlformats.org/officeDocument/2006/relationships/tags" Target="../tags/tag66.xml"/><Relationship Id="rId9" Type="http://schemas.openxmlformats.org/officeDocument/2006/relationships/tags" Target="../tags/tag7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ags" Target="../tags/tag81.xml"/><Relationship Id="rId3" Type="http://schemas.openxmlformats.org/officeDocument/2006/relationships/slideLayout" Target="../slideLayouts/slideLayout16.xml"/><Relationship Id="rId7" Type="http://schemas.openxmlformats.org/officeDocument/2006/relationships/tags" Target="../tags/tag80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theme" Target="../theme/theme3.xml"/><Relationship Id="rId11" Type="http://schemas.openxmlformats.org/officeDocument/2006/relationships/image" Target="file:///D:\qq&#25991;&#20214;\712321467\Image\C2C\Image2\%7b75232B38-A165-1FB7-499C-2E1C792CACB5%7d.png" TargetMode="External"/><Relationship Id="rId5" Type="http://schemas.openxmlformats.org/officeDocument/2006/relationships/slideLayout" Target="../slideLayouts/slideLayout18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17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2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17314-F61F-4E43-8DFE-B1AEEE0AFA59}" type="datetimeFigureOut">
              <a:rPr lang="zh-CN" altLang="en-US" smtClean="0"/>
              <a:pPr/>
              <a:t>2022-07-27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71BCE1-4FB0-4F01-9DD5-FA505745299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18"/>
            </p:custDataLst>
          </p:nvPr>
        </p:nvPicPr>
        <p:blipFill>
          <a:blip r:embed="rId19" r:link="rId20" cstate="print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838389" y="365781"/>
            <a:ext cx="10515224" cy="132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838389" y="1825890"/>
            <a:ext cx="10515224" cy="43517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6"/>
            </p:custDataLst>
          </p:nvPr>
        </p:nvSpPr>
        <p:spPr>
          <a:xfrm>
            <a:off x="838389" y="6356746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15DFD-8505-4C7B-90FE-F45A3565472F}" type="datetimeFigureOut">
              <a:rPr lang="zh-CN" altLang="en-US" smtClean="0"/>
              <a:pPr/>
              <a:t>2022-07-27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7"/>
            </p:custDataLst>
          </p:nvPr>
        </p:nvSpPr>
        <p:spPr>
          <a:xfrm>
            <a:off x="4038412" y="6356746"/>
            <a:ext cx="4115176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8"/>
            </p:custDataLst>
          </p:nvPr>
        </p:nvSpPr>
        <p:spPr>
          <a:xfrm>
            <a:off x="8611165" y="6356746"/>
            <a:ext cx="2742447" cy="3642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406F3C-FA24-4A80-8CD4-EE5698C541FD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 r:link="rId11" cstate="print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l" defTabSz="866775" rtl="0" eaLnBrk="1" latinLnBrk="0" hangingPunct="1">
        <a:lnSpc>
          <a:spcPct val="90000"/>
        </a:lnSpc>
        <a:spcBef>
          <a:spcPct val="0"/>
        </a:spcBef>
        <a:buNone/>
        <a:defRPr sz="417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535" indent="-216535" algn="l" defTabSz="866775" rtl="0" eaLnBrk="1" latinLnBrk="0" hangingPunct="1">
        <a:lnSpc>
          <a:spcPct val="90000"/>
        </a:lnSpc>
        <a:spcBef>
          <a:spcPct val="190000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4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94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895" kern="1200">
          <a:solidFill>
            <a:schemeClr val="tx1"/>
          </a:solidFill>
          <a:latin typeface="+mn-lt"/>
          <a:ea typeface="+mn-ea"/>
          <a:cs typeface="+mn-cs"/>
        </a:defRPr>
      </a:lvl3pPr>
      <a:lvl4pPr marL="151701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95072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38442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81749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251200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684905" indent="-216535" algn="l" defTabSz="866775" rtl="0" eaLnBrk="1" latinLnBrk="0" hangingPunct="1">
        <a:lnSpc>
          <a:spcPct val="90000"/>
        </a:lnSpc>
        <a:spcBef>
          <a:spcPct val="95000"/>
        </a:spcBef>
        <a:buFont typeface="Arial" panose="020B0604020202020204" pitchFamily="34" charset="0"/>
        <a:buChar char="•"/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1pPr>
      <a:lvl2pPr marL="43370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2pPr>
      <a:lvl3pPr marL="86677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3pPr>
      <a:lvl4pPr marL="130048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4pPr>
      <a:lvl5pPr marL="173418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5pPr>
      <a:lvl6pPr marL="216725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6pPr>
      <a:lvl7pPr marL="2600960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7pPr>
      <a:lvl8pPr marL="303466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8pPr>
      <a:lvl9pPr marL="3467735" algn="l" defTabSz="866775" rtl="0" eaLnBrk="1" latinLnBrk="0" hangingPunct="1">
        <a:defRPr sz="170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A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图片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19" name="图片 1073743875" descr="学科网 zxxk.com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0" r:link="rId11" cstate="print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114.xml"/><Relationship Id="rId13" Type="http://schemas.openxmlformats.org/officeDocument/2006/relationships/tags" Target="../tags/tag119.xml"/><Relationship Id="rId18" Type="http://schemas.openxmlformats.org/officeDocument/2006/relationships/image" Target="../media/image14.png"/><Relationship Id="rId3" Type="http://schemas.openxmlformats.org/officeDocument/2006/relationships/tags" Target="../tags/tag109.xml"/><Relationship Id="rId21" Type="http://schemas.openxmlformats.org/officeDocument/2006/relationships/image" Target="../media/image17.jpeg"/><Relationship Id="rId7" Type="http://schemas.openxmlformats.org/officeDocument/2006/relationships/tags" Target="../tags/tag113.xml"/><Relationship Id="rId12" Type="http://schemas.openxmlformats.org/officeDocument/2006/relationships/tags" Target="../tags/tag118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108.xml"/><Relationship Id="rId16" Type="http://schemas.openxmlformats.org/officeDocument/2006/relationships/tags" Target="../tags/tag122.xml"/><Relationship Id="rId20" Type="http://schemas.openxmlformats.org/officeDocument/2006/relationships/image" Target="../media/image16.png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11" Type="http://schemas.openxmlformats.org/officeDocument/2006/relationships/tags" Target="../tags/tag117.xml"/><Relationship Id="rId5" Type="http://schemas.openxmlformats.org/officeDocument/2006/relationships/tags" Target="../tags/tag111.xml"/><Relationship Id="rId15" Type="http://schemas.openxmlformats.org/officeDocument/2006/relationships/tags" Target="../tags/tag121.xml"/><Relationship Id="rId23" Type="http://schemas.openxmlformats.org/officeDocument/2006/relationships/image" Target="../media/image19.jpeg"/><Relationship Id="rId10" Type="http://schemas.openxmlformats.org/officeDocument/2006/relationships/tags" Target="../tags/tag116.xml"/><Relationship Id="rId19" Type="http://schemas.openxmlformats.org/officeDocument/2006/relationships/image" Target="../media/image15.png"/><Relationship Id="rId4" Type="http://schemas.openxmlformats.org/officeDocument/2006/relationships/tags" Target="../tags/tag110.xml"/><Relationship Id="rId9" Type="http://schemas.openxmlformats.org/officeDocument/2006/relationships/tags" Target="../tags/tag115.xml"/><Relationship Id="rId14" Type="http://schemas.openxmlformats.org/officeDocument/2006/relationships/tags" Target="../tags/tag120.xml"/><Relationship Id="rId22" Type="http://schemas.openxmlformats.org/officeDocument/2006/relationships/image" Target="../media/image18.jpe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media" Target="../media/media3.mp4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video" Target="NULL" TargetMode="Externa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91.xml"/><Relationship Id="rId10" Type="http://schemas.openxmlformats.org/officeDocument/2006/relationships/image" Target="../media/image14.png"/><Relationship Id="rId4" Type="http://schemas.openxmlformats.org/officeDocument/2006/relationships/tags" Target="../tags/tag190.xml"/><Relationship Id="rId9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tags" Target="../tags/tag194.xml"/><Relationship Id="rId7" Type="http://schemas.openxmlformats.org/officeDocument/2006/relationships/image" Target="../media/image14.png"/><Relationship Id="rId2" Type="http://schemas.openxmlformats.org/officeDocument/2006/relationships/tags" Target="../tags/tag193.xml"/><Relationship Id="rId1" Type="http://schemas.openxmlformats.org/officeDocument/2006/relationships/tags" Target="../tags/tag19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96.xml"/><Relationship Id="rId4" Type="http://schemas.openxmlformats.org/officeDocument/2006/relationships/tags" Target="../tags/tag19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99.xml"/><Relationship Id="rId2" Type="http://schemas.openxmlformats.org/officeDocument/2006/relationships/tags" Target="../tags/tag198.xml"/><Relationship Id="rId1" Type="http://schemas.openxmlformats.org/officeDocument/2006/relationships/tags" Target="../tags/tag197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00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208.xml"/><Relationship Id="rId13" Type="http://schemas.openxmlformats.org/officeDocument/2006/relationships/image" Target="../media/image39.jpeg"/><Relationship Id="rId3" Type="http://schemas.openxmlformats.org/officeDocument/2006/relationships/tags" Target="../tags/tag203.xml"/><Relationship Id="rId7" Type="http://schemas.openxmlformats.org/officeDocument/2006/relationships/tags" Target="../tags/tag207.xml"/><Relationship Id="rId12" Type="http://schemas.openxmlformats.org/officeDocument/2006/relationships/image" Target="../media/image38.jpeg"/><Relationship Id="rId2" Type="http://schemas.openxmlformats.org/officeDocument/2006/relationships/tags" Target="../tags/tag202.xml"/><Relationship Id="rId1" Type="http://schemas.openxmlformats.org/officeDocument/2006/relationships/tags" Target="../tags/tag201.xml"/><Relationship Id="rId6" Type="http://schemas.openxmlformats.org/officeDocument/2006/relationships/tags" Target="../tags/tag206.xml"/><Relationship Id="rId11" Type="http://schemas.openxmlformats.org/officeDocument/2006/relationships/image" Target="../media/image37.jpeg"/><Relationship Id="rId5" Type="http://schemas.openxmlformats.org/officeDocument/2006/relationships/tags" Target="../tags/tag205.xml"/><Relationship Id="rId10" Type="http://schemas.openxmlformats.org/officeDocument/2006/relationships/image" Target="../media/image14.png"/><Relationship Id="rId4" Type="http://schemas.openxmlformats.org/officeDocument/2006/relationships/tags" Target="../tags/tag204.xml"/><Relationship Id="rId9" Type="http://schemas.openxmlformats.org/officeDocument/2006/relationships/slideLayout" Target="../slideLayouts/slideLayout7.xml"/><Relationship Id="rId1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211.xml"/><Relationship Id="rId7" Type="http://schemas.openxmlformats.org/officeDocument/2006/relationships/slideLayout" Target="../slideLayouts/slideLayout7.xml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10" Type="http://schemas.openxmlformats.org/officeDocument/2006/relationships/image" Target="../media/image42.jpeg"/><Relationship Id="rId4" Type="http://schemas.openxmlformats.org/officeDocument/2006/relationships/tags" Target="../tags/tag212.xml"/><Relationship Id="rId9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22.xml"/><Relationship Id="rId13" Type="http://schemas.openxmlformats.org/officeDocument/2006/relationships/image" Target="../media/image14.png"/><Relationship Id="rId3" Type="http://schemas.openxmlformats.org/officeDocument/2006/relationships/tags" Target="../tags/tag217.xml"/><Relationship Id="rId7" Type="http://schemas.openxmlformats.org/officeDocument/2006/relationships/tags" Target="../tags/tag221.xml"/><Relationship Id="rId12" Type="http://schemas.openxmlformats.org/officeDocument/2006/relationships/slideLayout" Target="../slideLayouts/slideLayout7.xml"/><Relationship Id="rId17" Type="http://schemas.openxmlformats.org/officeDocument/2006/relationships/image" Target="../media/image46.jpeg"/><Relationship Id="rId2" Type="http://schemas.openxmlformats.org/officeDocument/2006/relationships/tags" Target="../tags/tag216.xml"/><Relationship Id="rId16" Type="http://schemas.openxmlformats.org/officeDocument/2006/relationships/image" Target="../media/image45.jpeg"/><Relationship Id="rId1" Type="http://schemas.openxmlformats.org/officeDocument/2006/relationships/tags" Target="../tags/tag215.xml"/><Relationship Id="rId6" Type="http://schemas.openxmlformats.org/officeDocument/2006/relationships/tags" Target="../tags/tag220.xml"/><Relationship Id="rId11" Type="http://schemas.openxmlformats.org/officeDocument/2006/relationships/tags" Target="../tags/tag225.xml"/><Relationship Id="rId5" Type="http://schemas.openxmlformats.org/officeDocument/2006/relationships/tags" Target="../tags/tag219.xml"/><Relationship Id="rId15" Type="http://schemas.openxmlformats.org/officeDocument/2006/relationships/image" Target="../media/image44.jpeg"/><Relationship Id="rId10" Type="http://schemas.openxmlformats.org/officeDocument/2006/relationships/tags" Target="../tags/tag224.xml"/><Relationship Id="rId4" Type="http://schemas.openxmlformats.org/officeDocument/2006/relationships/tags" Target="../tags/tag218.xml"/><Relationship Id="rId9" Type="http://schemas.openxmlformats.org/officeDocument/2006/relationships/tags" Target="../tags/tag223.xml"/><Relationship Id="rId1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233.xml"/><Relationship Id="rId3" Type="http://schemas.openxmlformats.org/officeDocument/2006/relationships/tags" Target="../tags/tag228.xml"/><Relationship Id="rId7" Type="http://schemas.openxmlformats.org/officeDocument/2006/relationships/tags" Target="../tags/tag232.xml"/><Relationship Id="rId2" Type="http://schemas.openxmlformats.org/officeDocument/2006/relationships/tags" Target="../tags/tag227.xml"/><Relationship Id="rId1" Type="http://schemas.openxmlformats.org/officeDocument/2006/relationships/tags" Target="../tags/tag226.xml"/><Relationship Id="rId6" Type="http://schemas.openxmlformats.org/officeDocument/2006/relationships/tags" Target="../tags/tag231.xml"/><Relationship Id="rId11" Type="http://schemas.openxmlformats.org/officeDocument/2006/relationships/image" Target="../media/image47.png"/><Relationship Id="rId5" Type="http://schemas.openxmlformats.org/officeDocument/2006/relationships/tags" Target="../tags/tag230.xml"/><Relationship Id="rId10" Type="http://schemas.openxmlformats.org/officeDocument/2006/relationships/image" Target="../media/image14.png"/><Relationship Id="rId4" Type="http://schemas.openxmlformats.org/officeDocument/2006/relationships/tags" Target="../tags/tag229.xml"/><Relationship Id="rId9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41.xml"/><Relationship Id="rId13" Type="http://schemas.openxmlformats.org/officeDocument/2006/relationships/image" Target="../media/image14.png"/><Relationship Id="rId3" Type="http://schemas.openxmlformats.org/officeDocument/2006/relationships/tags" Target="../tags/tag236.xml"/><Relationship Id="rId7" Type="http://schemas.openxmlformats.org/officeDocument/2006/relationships/tags" Target="../tags/tag240.xml"/><Relationship Id="rId12" Type="http://schemas.openxmlformats.org/officeDocument/2006/relationships/notesSlide" Target="../notesSlides/notesSlide3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tags" Target="../tags/tag239.xml"/><Relationship Id="rId11" Type="http://schemas.openxmlformats.org/officeDocument/2006/relationships/slideLayout" Target="../slideLayouts/slideLayout7.xml"/><Relationship Id="rId5" Type="http://schemas.openxmlformats.org/officeDocument/2006/relationships/tags" Target="../tags/tag238.xml"/><Relationship Id="rId10" Type="http://schemas.openxmlformats.org/officeDocument/2006/relationships/tags" Target="../tags/tag243.xml"/><Relationship Id="rId4" Type="http://schemas.openxmlformats.org/officeDocument/2006/relationships/tags" Target="../tags/tag237.xml"/><Relationship Id="rId9" Type="http://schemas.openxmlformats.org/officeDocument/2006/relationships/tags" Target="../tags/tag24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7" Type="http://schemas.openxmlformats.org/officeDocument/2006/relationships/image" Target="../media/image14.png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6" Type="http://schemas.openxmlformats.org/officeDocument/2006/relationships/image" Target="../media/image20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microsoft.com/office/2007/relationships/media" Target="../media/media1.mp4"/><Relationship Id="rId3" Type="http://schemas.openxmlformats.org/officeDocument/2006/relationships/tags" Target="../tags/tag131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32.xml"/><Relationship Id="rId4" Type="http://schemas.openxmlformats.org/officeDocument/2006/relationships/video" Target="NULL" TargetMode="External"/><Relationship Id="rId1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41.xml"/><Relationship Id="rId13" Type="http://schemas.openxmlformats.org/officeDocument/2006/relationships/tags" Target="../tags/tag146.xml"/><Relationship Id="rId18" Type="http://schemas.openxmlformats.org/officeDocument/2006/relationships/notesSlide" Target="../notesSlides/notesSlide2.xml"/><Relationship Id="rId3" Type="http://schemas.openxmlformats.org/officeDocument/2006/relationships/tags" Target="../tags/tag137.xml"/><Relationship Id="rId21" Type="http://schemas.microsoft.com/office/2007/relationships/media" Target="../media/media2.mp3"/><Relationship Id="rId7" Type="http://schemas.openxmlformats.org/officeDocument/2006/relationships/tags" Target="../tags/tag140.xml"/><Relationship Id="rId12" Type="http://schemas.openxmlformats.org/officeDocument/2006/relationships/tags" Target="../tags/tag145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136.xml"/><Relationship Id="rId16" Type="http://schemas.openxmlformats.org/officeDocument/2006/relationships/tags" Target="../tags/tag149.xml"/><Relationship Id="rId1" Type="http://schemas.openxmlformats.org/officeDocument/2006/relationships/tags" Target="../tags/tag135.xml"/><Relationship Id="rId6" Type="http://schemas.openxmlformats.org/officeDocument/2006/relationships/tags" Target="../tags/tag139.xml"/><Relationship Id="rId11" Type="http://schemas.openxmlformats.org/officeDocument/2006/relationships/tags" Target="../tags/tag144.xml"/><Relationship Id="rId24" Type="http://schemas.openxmlformats.org/officeDocument/2006/relationships/image" Target="../media/image27.png"/><Relationship Id="rId5" Type="http://schemas.openxmlformats.org/officeDocument/2006/relationships/video" Target="NULL" TargetMode="External"/><Relationship Id="rId15" Type="http://schemas.openxmlformats.org/officeDocument/2006/relationships/tags" Target="../tags/tag148.xml"/><Relationship Id="rId23" Type="http://schemas.openxmlformats.org/officeDocument/2006/relationships/image" Target="../media/image26.png"/><Relationship Id="rId10" Type="http://schemas.openxmlformats.org/officeDocument/2006/relationships/tags" Target="../tags/tag143.xml"/><Relationship Id="rId19" Type="http://schemas.openxmlformats.org/officeDocument/2006/relationships/image" Target="../media/image24.jpeg"/><Relationship Id="rId4" Type="http://schemas.openxmlformats.org/officeDocument/2006/relationships/tags" Target="../tags/tag138.xml"/><Relationship Id="rId9" Type="http://schemas.openxmlformats.org/officeDocument/2006/relationships/tags" Target="../tags/tag142.xml"/><Relationship Id="rId14" Type="http://schemas.openxmlformats.org/officeDocument/2006/relationships/tags" Target="../tags/tag147.xml"/><Relationship Id="rId22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59.xml"/><Relationship Id="rId13" Type="http://schemas.openxmlformats.org/officeDocument/2006/relationships/tags" Target="../tags/tag164.xml"/><Relationship Id="rId18" Type="http://schemas.openxmlformats.org/officeDocument/2006/relationships/image" Target="../media/image14.png"/><Relationship Id="rId3" Type="http://schemas.openxmlformats.org/officeDocument/2006/relationships/tags" Target="../tags/tag154.xml"/><Relationship Id="rId21" Type="http://schemas.openxmlformats.org/officeDocument/2006/relationships/image" Target="../media/image30.jpeg"/><Relationship Id="rId7" Type="http://schemas.openxmlformats.org/officeDocument/2006/relationships/tags" Target="../tags/tag158.xml"/><Relationship Id="rId12" Type="http://schemas.openxmlformats.org/officeDocument/2006/relationships/tags" Target="../tags/tag163.xml"/><Relationship Id="rId17" Type="http://schemas.openxmlformats.org/officeDocument/2006/relationships/slideLayout" Target="../slideLayouts/slideLayout7.xml"/><Relationship Id="rId2" Type="http://schemas.openxmlformats.org/officeDocument/2006/relationships/tags" Target="../tags/tag153.xml"/><Relationship Id="rId16" Type="http://schemas.openxmlformats.org/officeDocument/2006/relationships/tags" Target="../tags/tag167.xml"/><Relationship Id="rId20" Type="http://schemas.openxmlformats.org/officeDocument/2006/relationships/image" Target="../media/image29.jpeg"/><Relationship Id="rId1" Type="http://schemas.openxmlformats.org/officeDocument/2006/relationships/tags" Target="../tags/tag152.xml"/><Relationship Id="rId6" Type="http://schemas.openxmlformats.org/officeDocument/2006/relationships/tags" Target="../tags/tag157.xml"/><Relationship Id="rId11" Type="http://schemas.openxmlformats.org/officeDocument/2006/relationships/tags" Target="../tags/tag162.xml"/><Relationship Id="rId5" Type="http://schemas.openxmlformats.org/officeDocument/2006/relationships/tags" Target="../tags/tag156.xml"/><Relationship Id="rId15" Type="http://schemas.openxmlformats.org/officeDocument/2006/relationships/tags" Target="../tags/tag166.xml"/><Relationship Id="rId10" Type="http://schemas.openxmlformats.org/officeDocument/2006/relationships/tags" Target="../tags/tag161.xml"/><Relationship Id="rId19" Type="http://schemas.openxmlformats.org/officeDocument/2006/relationships/image" Target="../media/image28.jpeg"/><Relationship Id="rId4" Type="http://schemas.openxmlformats.org/officeDocument/2006/relationships/tags" Target="../tags/tag155.xml"/><Relationship Id="rId9" Type="http://schemas.openxmlformats.org/officeDocument/2006/relationships/tags" Target="../tags/tag160.xml"/><Relationship Id="rId14" Type="http://schemas.openxmlformats.org/officeDocument/2006/relationships/tags" Target="../tags/tag165.xml"/><Relationship Id="rId22" Type="http://schemas.openxmlformats.org/officeDocument/2006/relationships/image" Target="../media/image3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70.xml"/><Relationship Id="rId7" Type="http://schemas.openxmlformats.org/officeDocument/2006/relationships/image" Target="../media/image14.png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6" Type="http://schemas.openxmlformats.org/officeDocument/2006/relationships/image" Target="../media/image32.jpe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7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79.xml"/><Relationship Id="rId13" Type="http://schemas.openxmlformats.org/officeDocument/2006/relationships/slideLayout" Target="../slideLayouts/slideLayout7.xml"/><Relationship Id="rId3" Type="http://schemas.openxmlformats.org/officeDocument/2006/relationships/tags" Target="../tags/tag174.xml"/><Relationship Id="rId7" Type="http://schemas.openxmlformats.org/officeDocument/2006/relationships/tags" Target="../tags/tag178.xml"/><Relationship Id="rId12" Type="http://schemas.openxmlformats.org/officeDocument/2006/relationships/tags" Target="../tags/tag183.xml"/><Relationship Id="rId2" Type="http://schemas.openxmlformats.org/officeDocument/2006/relationships/tags" Target="../tags/tag173.xml"/><Relationship Id="rId1" Type="http://schemas.openxmlformats.org/officeDocument/2006/relationships/tags" Target="../tags/tag172.xml"/><Relationship Id="rId6" Type="http://schemas.openxmlformats.org/officeDocument/2006/relationships/tags" Target="../tags/tag177.xml"/><Relationship Id="rId11" Type="http://schemas.openxmlformats.org/officeDocument/2006/relationships/tags" Target="../tags/tag182.xml"/><Relationship Id="rId5" Type="http://schemas.openxmlformats.org/officeDocument/2006/relationships/tags" Target="../tags/tag176.xml"/><Relationship Id="rId15" Type="http://schemas.openxmlformats.org/officeDocument/2006/relationships/image" Target="../media/image33.jpeg"/><Relationship Id="rId10" Type="http://schemas.openxmlformats.org/officeDocument/2006/relationships/tags" Target="../tags/tag181.xml"/><Relationship Id="rId4" Type="http://schemas.openxmlformats.org/officeDocument/2006/relationships/tags" Target="../tags/tag175.xml"/><Relationship Id="rId9" Type="http://schemas.openxmlformats.org/officeDocument/2006/relationships/tags" Target="../tags/tag180.xml"/><Relationship Id="rId1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86.xml"/><Relationship Id="rId7" Type="http://schemas.openxmlformats.org/officeDocument/2006/relationships/image" Target="../media/image34.jpeg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6" Type="http://schemas.openxmlformats.org/officeDocument/2006/relationships/image" Target="../media/image14.png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18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>
            <p:custDataLst>
              <p:tags r:id="rId1"/>
            </p:custDataLst>
          </p:nvPr>
        </p:nvSpPr>
        <p:spPr>
          <a:xfrm>
            <a:off x="1243965" y="1052195"/>
            <a:ext cx="10426065" cy="13430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just" fontAlgn="auto">
              <a:lnSpc>
                <a:spcPct val="115000"/>
              </a:lnSpc>
            </a:pPr>
            <a:r>
              <a:rPr lang="zh-CN" sz="2400" b="1">
                <a:solidFill>
                  <a:schemeClr val="tx1"/>
                </a:solidFill>
                <a:latin typeface="+mn-ea"/>
                <a:cs typeface="+mn-ea"/>
              </a:rPr>
              <a:t>在七年级教材阐述</a:t>
            </a:r>
            <a:r>
              <a:rPr lang="zh-CN" sz="2400" b="1">
                <a:solidFill>
                  <a:srgbClr val="0000FE"/>
                </a:solidFill>
                <a:latin typeface="+mn-ea"/>
                <a:cs typeface="+mn-ea"/>
              </a:rPr>
              <a:t>家庭</a:t>
            </a:r>
            <a:r>
              <a:rPr lang="zh-CN" sz="2400" b="1">
                <a:solidFill>
                  <a:schemeClr val="tx1"/>
                </a:solidFill>
                <a:latin typeface="+mn-ea"/>
                <a:cs typeface="+mn-ea"/>
              </a:rPr>
              <a:t>和</a:t>
            </a:r>
            <a:r>
              <a:rPr lang="zh-CN" sz="2400" b="1">
                <a:solidFill>
                  <a:srgbClr val="0000FE"/>
                </a:solidFill>
                <a:latin typeface="+mn-ea"/>
                <a:cs typeface="+mn-ea"/>
              </a:rPr>
              <a:t>学校</a:t>
            </a:r>
            <a:r>
              <a:rPr lang="zh-CN" sz="2400" b="1">
                <a:solidFill>
                  <a:schemeClr val="tx1"/>
                </a:solidFill>
                <a:latin typeface="+mn-ea"/>
                <a:cs typeface="+mn-ea"/>
              </a:rPr>
              <a:t>空间的基础上，本册教材以学生的</a:t>
            </a:r>
            <a:r>
              <a:rPr lang="zh-CN" sz="2400" b="1">
                <a:solidFill>
                  <a:srgbClr val="0000FE"/>
                </a:solidFill>
                <a:latin typeface="+mn-ea"/>
                <a:cs typeface="+mn-ea"/>
              </a:rPr>
              <a:t>社会</a:t>
            </a:r>
            <a:r>
              <a:rPr lang="zh-CN" sz="2400" b="1">
                <a:solidFill>
                  <a:schemeClr val="tx1"/>
                </a:solidFill>
                <a:latin typeface="+mn-ea"/>
                <a:cs typeface="+mn-ea"/>
              </a:rPr>
              <a:t>生活为基本场域，以</a:t>
            </a:r>
            <a:r>
              <a:rPr lang="zh-CN" sz="2400" b="1">
                <a:solidFill>
                  <a:srgbClr val="FF0000"/>
                </a:solidFill>
                <a:latin typeface="+mn-ea"/>
                <a:cs typeface="+mn-ea"/>
              </a:rPr>
              <a:t>社会生活</a:t>
            </a:r>
            <a:r>
              <a:rPr lang="zh-CN" sz="2400" b="1">
                <a:solidFill>
                  <a:schemeClr val="tx1"/>
                </a:solidFill>
                <a:latin typeface="+mn-ea"/>
                <a:cs typeface="+mn-ea"/>
              </a:rPr>
              <a:t>、</a:t>
            </a:r>
            <a:r>
              <a:rPr lang="zh-CN" sz="2400" b="1">
                <a:solidFill>
                  <a:srgbClr val="FF0000"/>
                </a:solidFill>
                <a:latin typeface="+mn-ea"/>
                <a:cs typeface="+mn-ea"/>
              </a:rPr>
              <a:t>社会规则</a:t>
            </a:r>
            <a:r>
              <a:rPr lang="zh-CN" sz="2400" b="1">
                <a:solidFill>
                  <a:schemeClr val="tx1"/>
                </a:solidFill>
                <a:latin typeface="+mn-ea"/>
                <a:cs typeface="+mn-ea"/>
              </a:rPr>
              <a:t>、</a:t>
            </a:r>
            <a:r>
              <a:rPr lang="zh-CN" sz="2400" b="1">
                <a:solidFill>
                  <a:srgbClr val="FF0000"/>
                </a:solidFill>
                <a:latin typeface="+mn-ea"/>
                <a:cs typeface="+mn-ea"/>
              </a:rPr>
              <a:t>责任奉献</a:t>
            </a:r>
            <a:r>
              <a:rPr lang="zh-CN" sz="2400" b="1">
                <a:solidFill>
                  <a:schemeClr val="tx1"/>
                </a:solidFill>
                <a:latin typeface="+mn-ea"/>
                <a:cs typeface="+mn-ea"/>
              </a:rPr>
              <a:t>和家</a:t>
            </a:r>
            <a:r>
              <a:rPr lang="zh-CN" sz="2400" b="1">
                <a:solidFill>
                  <a:srgbClr val="FF0000"/>
                </a:solidFill>
                <a:latin typeface="+mn-ea"/>
                <a:cs typeface="+mn-ea"/>
              </a:rPr>
              <a:t>国情怀</a:t>
            </a:r>
            <a:r>
              <a:rPr lang="zh-CN" sz="2400" b="1">
                <a:solidFill>
                  <a:schemeClr val="tx1"/>
                </a:solidFill>
                <a:latin typeface="+mn-ea"/>
                <a:cs typeface="+mn-ea"/>
              </a:rPr>
              <a:t>为主题，四个单元的层次循序渐进。</a:t>
            </a:r>
          </a:p>
        </p:txBody>
      </p:sp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244600" y="308610"/>
            <a:ext cx="10424795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/>
        </p:spPr>
        <p:txBody>
          <a:bodyPr wrap="square" rtlCol="0">
            <a:spAutoFit/>
          </a:bodyPr>
          <a:lstStyle/>
          <a:p>
            <a:pPr algn="l" fontAlgn="auto">
              <a:buClrTx/>
              <a:buSzTx/>
              <a:buFontTx/>
            </a:pPr>
            <a:r>
              <a:rPr lang="en-US" sz="3200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3200" b="1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整书领航：</a:t>
            </a:r>
            <a:r>
              <a:rPr lang="en-US" altLang="zh-CN" sz="3200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sz="3200" kern="0" smtClean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高屋建瓴理思路，整书领航渡迷津</a:t>
            </a:r>
          </a:p>
        </p:txBody>
      </p:sp>
      <p:pic>
        <p:nvPicPr>
          <p:cNvPr id="9" name="图片 8" descr="国徽102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8" cstate="print"/>
          <a:stretch>
            <a:fillRect/>
          </a:stretch>
        </p:blipFill>
        <p:spPr>
          <a:xfrm>
            <a:off x="392430" y="241935"/>
            <a:ext cx="716915" cy="716915"/>
          </a:xfrm>
          <a:prstGeom prst="rect">
            <a:avLst/>
          </a:prstGeom>
          <a:effectLst/>
        </p:spPr>
      </p:pic>
      <p:pic>
        <p:nvPicPr>
          <p:cNvPr id="27" name="图片 26" descr="八年级上册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9" cstate="print"/>
          <a:stretch>
            <a:fillRect/>
          </a:stretch>
        </p:blipFill>
        <p:spPr>
          <a:xfrm>
            <a:off x="2007326" y="2383155"/>
            <a:ext cx="7565390" cy="209169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5"/>
            </p:custDataLst>
          </p:nvPr>
        </p:nvSpPr>
        <p:spPr>
          <a:xfrm>
            <a:off x="7958636" y="5965825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</a:rPr>
              <a:t>心系家国</a:t>
            </a:r>
          </a:p>
        </p:txBody>
      </p:sp>
      <p:pic>
        <p:nvPicPr>
          <p:cNvPr id="35" name="图片 34" descr="87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0" cstate="print"/>
          <a:stretch>
            <a:fillRect/>
          </a:stretch>
        </p:blipFill>
        <p:spPr>
          <a:xfrm>
            <a:off x="7885248" y="4785813"/>
            <a:ext cx="1620520" cy="1137920"/>
          </a:xfrm>
          <a:prstGeom prst="rect">
            <a:avLst/>
          </a:prstGeom>
          <a:ln w="12700">
            <a:solidFill>
              <a:srgbClr val="030000"/>
            </a:solidFill>
          </a:ln>
        </p:spPr>
      </p:pic>
      <p:pic>
        <p:nvPicPr>
          <p:cNvPr id="36" name="图片 35" descr="src=http___www.shennongjia.org_uploadfiles_news_2017_0808_20170808043028940.jpg&amp;refer=http___www.shennongjia.webp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1" cstate="print"/>
          <a:stretch>
            <a:fillRect/>
          </a:stretch>
        </p:blipFill>
        <p:spPr>
          <a:xfrm>
            <a:off x="5998300" y="4800328"/>
            <a:ext cx="1620520" cy="1137920"/>
          </a:xfrm>
          <a:prstGeom prst="rect">
            <a:avLst/>
          </a:prstGeom>
          <a:ln w="12700">
            <a:solidFill>
              <a:srgbClr val="030000"/>
            </a:solidFill>
          </a:ln>
        </p:spPr>
      </p:pic>
      <p:sp>
        <p:nvSpPr>
          <p:cNvPr id="37" name="文本框 36"/>
          <p:cNvSpPr txBox="1"/>
          <p:nvPr>
            <p:custDataLst>
              <p:tags r:id="rId8"/>
            </p:custDataLst>
          </p:nvPr>
        </p:nvSpPr>
        <p:spPr>
          <a:xfrm>
            <a:off x="6185353" y="5965825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</a:rPr>
              <a:t>学会担当</a:t>
            </a:r>
          </a:p>
        </p:txBody>
      </p:sp>
      <p:sp>
        <p:nvSpPr>
          <p:cNvPr id="42" name="文本框 41"/>
          <p:cNvSpPr txBox="1"/>
          <p:nvPr>
            <p:custDataLst>
              <p:tags r:id="rId9"/>
            </p:custDataLst>
          </p:nvPr>
        </p:nvSpPr>
        <p:spPr>
          <a:xfrm>
            <a:off x="4259671" y="5980339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</a:rPr>
              <a:t>遵德守法</a:t>
            </a:r>
          </a:p>
        </p:txBody>
      </p:sp>
      <p:pic>
        <p:nvPicPr>
          <p:cNvPr id="43" name="图片 42" descr="src=http___hbimg.b0.upaiyun.com_3eaa016ccd4094ea9b64029a80809f0b60597aa75557-s4uyMF_fw658&amp;refer=http___hbimg.b0.upaiyun.webp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22" cstate="print"/>
          <a:srcRect l="11650"/>
          <a:stretch>
            <a:fillRect/>
          </a:stretch>
        </p:blipFill>
        <p:spPr>
          <a:xfrm>
            <a:off x="4096204" y="4793071"/>
            <a:ext cx="1617980" cy="1139825"/>
          </a:xfrm>
          <a:prstGeom prst="rect">
            <a:avLst/>
          </a:prstGeom>
          <a:ln w="12700">
            <a:solidFill>
              <a:srgbClr val="030000"/>
            </a:solidFill>
          </a:ln>
        </p:spPr>
      </p:pic>
      <p:pic>
        <p:nvPicPr>
          <p:cNvPr id="44" name="图片 43" descr="C:\Users\Administrator\Desktop\存图1.1\8f7817e3702b4f47a7bb3d92e064d36b.jpg8f7817e3702b4f47a7bb3d92e064d36b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23" cstate="print"/>
          <a:srcRect l="11064"/>
          <a:stretch>
            <a:fillRect/>
          </a:stretch>
        </p:blipFill>
        <p:spPr>
          <a:xfrm>
            <a:off x="2197826" y="4843871"/>
            <a:ext cx="1640205" cy="1137920"/>
          </a:xfrm>
          <a:prstGeom prst="rect">
            <a:avLst/>
          </a:prstGeom>
          <a:ln w="12700">
            <a:solidFill>
              <a:srgbClr val="030000"/>
            </a:solidFill>
          </a:ln>
        </p:spPr>
      </p:pic>
      <p:sp>
        <p:nvSpPr>
          <p:cNvPr id="45" name="文本框 44"/>
          <p:cNvSpPr txBox="1"/>
          <p:nvPr>
            <p:custDataLst>
              <p:tags r:id="rId12"/>
            </p:custDataLst>
          </p:nvPr>
        </p:nvSpPr>
        <p:spPr>
          <a:xfrm>
            <a:off x="2412456" y="6009367"/>
            <a:ext cx="14071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</a:rPr>
              <a:t>亲近社会</a:t>
            </a:r>
          </a:p>
        </p:txBody>
      </p:sp>
      <p:cxnSp>
        <p:nvCxnSpPr>
          <p:cNvPr id="48" name="直接箭头连接符 47"/>
          <p:cNvCxnSpPr>
            <a:endCxn id="44" idx="0"/>
          </p:cNvCxnSpPr>
          <p:nvPr>
            <p:custDataLst>
              <p:tags r:id="rId13"/>
            </p:custDataLst>
          </p:nvPr>
        </p:nvCxnSpPr>
        <p:spPr>
          <a:xfrm>
            <a:off x="3013166" y="4356191"/>
            <a:ext cx="5080" cy="487680"/>
          </a:xfrm>
          <a:prstGeom prst="straightConnector1">
            <a:avLst/>
          </a:prstGeom>
          <a:ln w="12700">
            <a:solidFill>
              <a:srgbClr val="03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箭头连接符 52"/>
          <p:cNvCxnSpPr/>
          <p:nvPr>
            <p:custDataLst>
              <p:tags r:id="rId14"/>
            </p:custDataLst>
          </p:nvPr>
        </p:nvCxnSpPr>
        <p:spPr>
          <a:xfrm>
            <a:off x="6957060" y="4269105"/>
            <a:ext cx="5080" cy="487680"/>
          </a:xfrm>
          <a:prstGeom prst="straightConnector1">
            <a:avLst/>
          </a:prstGeom>
          <a:ln w="12700">
            <a:solidFill>
              <a:srgbClr val="03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箭头连接符 61"/>
          <p:cNvCxnSpPr/>
          <p:nvPr>
            <p:custDataLst>
              <p:tags r:id="rId15"/>
            </p:custDataLst>
          </p:nvPr>
        </p:nvCxnSpPr>
        <p:spPr>
          <a:xfrm>
            <a:off x="8849360" y="4269105"/>
            <a:ext cx="5080" cy="487680"/>
          </a:xfrm>
          <a:prstGeom prst="straightConnector1">
            <a:avLst/>
          </a:prstGeom>
          <a:ln w="12700">
            <a:solidFill>
              <a:srgbClr val="03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箭头连接符 62"/>
          <p:cNvCxnSpPr/>
          <p:nvPr>
            <p:custDataLst>
              <p:tags r:id="rId16"/>
            </p:custDataLst>
          </p:nvPr>
        </p:nvCxnSpPr>
        <p:spPr>
          <a:xfrm>
            <a:off x="4847409" y="4305391"/>
            <a:ext cx="5080" cy="487680"/>
          </a:xfrm>
          <a:prstGeom prst="straightConnector1">
            <a:avLst/>
          </a:prstGeom>
          <a:ln w="12700">
            <a:solidFill>
              <a:srgbClr val="03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1条宅男宅女的日常">
            <a:hlinkClick r:id="" action="ppaction://media"/>
          </p:cNvPr>
          <p:cNvPicPr/>
          <p:nvPr>
            <a:videoFile r:link="rId1"/>
            <p:custDataLst>
              <p:tags r:id="rId2"/>
            </p:custDataLst>
            <p:extLst>
              <p:ext uri="{DAA4B4D4-6D71-4841-9C94-3DE7FCFB9230}">
                <p14:media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8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2742747" y="1755774"/>
            <a:ext cx="6909435" cy="3886835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3"/>
            </p:custDataLst>
          </p:nvPr>
        </p:nvSpPr>
        <p:spPr>
          <a:xfrm>
            <a:off x="1244600" y="308610"/>
            <a:ext cx="10424795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/>
        </p:spPr>
        <p:txBody>
          <a:bodyPr wrap="square" rtlCol="0">
            <a:spAutoFit/>
          </a:bodyPr>
          <a:lstStyle/>
          <a:p>
            <a:pPr algn="l" fontAlgn="auto">
              <a:buClrTx/>
              <a:buSzTx/>
              <a:buFontTx/>
            </a:pPr>
            <a:r>
              <a:rPr lang="en-US" altLang="zh-CN" sz="3200" b="1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3200" b="1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课堂探究：</a:t>
            </a:r>
            <a:r>
              <a:rPr lang="en-US" altLang="zh-CN" sz="3200" kern="0" smtClean="0">
                <a:solidFill>
                  <a:srgbClr val="00206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你</a:t>
            </a:r>
            <a:r>
              <a:rPr lang="zh-CN" altLang="en-US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</a:t>
            </a:r>
            <a:r>
              <a:rPr lang="en-US" altLang="zh-CN" sz="3200" b="1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b="1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宅一族</a:t>
            </a:r>
            <a:r>
              <a:rPr lang="en-US" altLang="zh-CN" sz="3200" b="1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吗？</a:t>
            </a:r>
          </a:p>
        </p:txBody>
      </p:sp>
      <p:pic>
        <p:nvPicPr>
          <p:cNvPr id="38" name="图片 37" descr="国徽102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392430" y="241935"/>
            <a:ext cx="716915" cy="716915"/>
          </a:xfrm>
          <a:prstGeom prst="rect">
            <a:avLst/>
          </a:prstGeom>
          <a:effectLst/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1244600" y="5944235"/>
            <a:ext cx="10728325" cy="4972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lvl="0" indent="-342900" algn="just" fontAlgn="auto">
              <a:lnSpc>
                <a:spcPct val="110000"/>
              </a:lnSpc>
              <a:spcBef>
                <a:spcPts val="60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2400" b="1" smtClean="0">
                <a:solidFill>
                  <a:srgbClr val="0000F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思考讨论：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疫情</a:t>
            </a:r>
            <a:r>
              <a:rPr lang="zh-CN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期间，不少人都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宅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过。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“宅”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是否意味</a:t>
            </a:r>
            <a:r>
              <a:rPr lang="en-US" alt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脱离社会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了呢？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 fullScrn="1"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国徽102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392430" y="241935"/>
            <a:ext cx="716915" cy="716915"/>
          </a:xfrm>
          <a:prstGeom prst="rect">
            <a:avLst/>
          </a:prstGeom>
          <a:effectLst/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245235" y="308610"/>
            <a:ext cx="10424795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/>
        </p:spPr>
        <p:txBody>
          <a:bodyPr wrap="square" rtlCol="0">
            <a:spAutoFit/>
          </a:bodyPr>
          <a:lstStyle/>
          <a:p>
            <a:pPr fontAlgn="auto">
              <a:buClrTx/>
              <a:buSzTx/>
              <a:buFontTx/>
            </a:pPr>
            <a:r>
              <a:rPr lang="en-US" sz="3200" b="1" kern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3200" b="1" kern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课堂笔记：</a:t>
            </a:r>
            <a:r>
              <a:rPr lang="zh-CN" sz="32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1</a:t>
            </a:r>
            <a:r>
              <a:rPr lang="zh-CN" sz="32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．个人的成长和社会有什么关系？</a:t>
            </a: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45235" y="1062355"/>
            <a:ext cx="10424795" cy="1444625"/>
          </a:xfrm>
          <a:prstGeom prst="rect">
            <a:avLst/>
          </a:prstGeom>
          <a:noFill/>
          <a:ln w="12700">
            <a:noFill/>
            <a:prstDash val="dash"/>
          </a:ln>
          <a:effectLst/>
        </p:spPr>
        <p:txBody>
          <a:bodyPr wrap="square" rtlCol="0">
            <a:spAutoFit/>
          </a:bodyPr>
          <a:lstStyle/>
          <a:p>
            <a:pPr marL="514350" indent="-514350" algn="just" fontAlgn="auto">
              <a:lnSpc>
                <a:spcPct val="110000"/>
              </a:lnSpc>
              <a:spcBef>
                <a:spcPts val="600"/>
              </a:spcBef>
              <a:buClr>
                <a:srgbClr val="070915"/>
              </a:buClr>
              <a:buSzTx/>
              <a:buFont typeface="+mj-ea"/>
              <a:buAutoNum type="circleNumDbPlain" startAt="2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人的</a:t>
            </a:r>
            <a:r>
              <a:rPr lang="zh-CN" altLang="en-US" sz="2800" b="1">
                <a:solidFill>
                  <a:srgbClr val="0000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生存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</a:t>
            </a:r>
            <a:r>
              <a:rPr lang="zh-CN" altLang="en-US" sz="2800" b="1">
                <a:solidFill>
                  <a:srgbClr val="0000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发展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也离不开社会，每个人都从社会中获得</a:t>
            </a:r>
            <a:r>
              <a:rPr lang="zh-CN" altLang="en-US" sz="2800" b="1">
                <a:solidFill>
                  <a:srgbClr val="0000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物质支持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</a:t>
            </a:r>
            <a:r>
              <a:rPr lang="zh-CN" altLang="en-US" sz="2800" b="1">
                <a:solidFill>
                  <a:srgbClr val="0000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精神滋养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（我们的衣食住行、学习和娱乐等都与社会的方方面面发生着千丝万缕的联系。如同植物生长需要阳光、空气和水一样。）</a:t>
            </a:r>
          </a:p>
        </p:txBody>
      </p:sp>
      <p:pic>
        <p:nvPicPr>
          <p:cNvPr id="7" name="图片 6" descr="图片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481727" y="2854597"/>
            <a:ext cx="9881870" cy="3542030"/>
          </a:xfrm>
          <a:prstGeom prst="rect">
            <a:avLst/>
          </a:prstGeom>
        </p:spPr>
      </p:pic>
      <p:cxnSp>
        <p:nvCxnSpPr>
          <p:cNvPr id="8" name="直接连接符 7"/>
          <p:cNvCxnSpPr/>
          <p:nvPr>
            <p:custDataLst>
              <p:tags r:id="rId5"/>
            </p:custDataLst>
          </p:nvPr>
        </p:nvCxnSpPr>
        <p:spPr>
          <a:xfrm>
            <a:off x="1880870" y="2677160"/>
            <a:ext cx="9732010" cy="0"/>
          </a:xfrm>
          <a:prstGeom prst="line">
            <a:avLst/>
          </a:prstGeom>
          <a:ln w="38100">
            <a:solidFill>
              <a:srgbClr val="D4C29E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>
            <p:custDataLst>
              <p:tags r:id="rId1"/>
            </p:custDataLst>
          </p:nvPr>
        </p:nvSpPr>
        <p:spPr>
          <a:xfrm>
            <a:off x="1244600" y="308610"/>
            <a:ext cx="10424795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/>
        </p:spPr>
        <p:txBody>
          <a:bodyPr wrap="square" rtlCol="0">
            <a:spAutoFit/>
          </a:bodyPr>
          <a:lstStyle/>
          <a:p>
            <a:pPr algn="l" fontAlgn="auto">
              <a:buClrTx/>
              <a:buSzTx/>
              <a:buFontTx/>
            </a:pPr>
            <a:r>
              <a:rPr lang="en-US" altLang="zh-CN" sz="3200" b="1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3200" b="1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课堂探究：</a:t>
            </a:r>
            <a:r>
              <a:rPr lang="en-US" altLang="zh-CN" sz="3200" kern="0" smtClean="0">
                <a:solidFill>
                  <a:srgbClr val="00206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疫情无情</a:t>
            </a:r>
            <a:r>
              <a:rPr lang="en-US" altLang="zh-CN" sz="3200" b="1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人有情</a:t>
            </a:r>
            <a:r>
              <a:rPr lang="zh-CN" altLang="en-US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</a:t>
            </a:r>
            <a:r>
              <a:rPr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上海邻里</a:t>
            </a:r>
            <a:r>
              <a:rPr sz="3200" b="1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互相“投喂”</a:t>
            </a:r>
            <a:endParaRPr sz="3200" kern="0" smtClean="0">
              <a:solidFill>
                <a:schemeClr val="accent5">
                  <a:lumMod val="50000"/>
                </a:schemeClr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38" name="图片 37" descr="国徽102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392430" y="241935"/>
            <a:ext cx="716915" cy="716915"/>
          </a:xfrm>
          <a:prstGeom prst="rect">
            <a:avLst/>
          </a:prstGeom>
          <a:effectLst/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244599" y="1074420"/>
            <a:ext cx="8886371" cy="3994940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3800000" scaled="0"/>
          </a:gradFill>
          <a:effectLst>
            <a:softEdge rad="63500"/>
          </a:effectLst>
        </p:spPr>
        <p:txBody>
          <a:bodyPr wrap="square" rtlCol="0" anchor="t">
            <a:spAutoFit/>
          </a:bodyPr>
          <a:lstStyle/>
          <a:p>
            <a:pPr marL="107950" indent="457200" algn="just" fontAlgn="auto">
              <a:lnSpc>
                <a:spcPct val="105000"/>
              </a:lnSpc>
              <a:spcBef>
                <a:spcPct val="0"/>
              </a:spcBef>
              <a:buNone/>
            </a:pPr>
            <a:endParaRPr lang="en-US" altLang="zh-CN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179705" indent="457200" algn="just" fontAlgn="auto">
              <a:lnSpc>
                <a:spcPct val="105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2022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年6月1日零点起：上海有序恢复住宅小区出入、公共交通运营和机动车通行！</a:t>
            </a:r>
          </a:p>
          <a:p>
            <a:pPr marL="179705" indent="457200" algn="just" fontAlgn="auto">
              <a:lnSpc>
                <a:spcPct val="105000"/>
              </a:lnSpc>
              <a:spcBef>
                <a:spcPts val="600"/>
              </a:spcBef>
              <a:buNone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在这场疫情阻击战中，有人</a:t>
            </a:r>
            <a:r>
              <a:rPr lang="zh-CN" altLang="en-US" sz="2400" b="1" dirty="0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白衣执甲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、驰援守“沪”；有人</a:t>
            </a:r>
            <a:r>
              <a:rPr lang="zh-CN" altLang="en-US" sz="2400" b="1" dirty="0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挺身而出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、逆向而行；有人</a:t>
            </a:r>
            <a:r>
              <a:rPr lang="zh-CN" altLang="en-US" sz="2400" b="1" dirty="0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互帮互助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、传递温暖……这一幕幕，暖心又感动。</a:t>
            </a:r>
          </a:p>
          <a:p>
            <a:pPr marL="179705" indent="457200" algn="just" fontAlgn="auto">
              <a:lnSpc>
                <a:spcPct val="105000"/>
              </a:lnSpc>
              <a:spcBef>
                <a:spcPts val="600"/>
              </a:spcBef>
              <a:buNone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上海封控小区里，原本不熟悉的</a:t>
            </a:r>
            <a:r>
              <a:rPr lang="zh-CN" altLang="en-US" sz="2400" b="1" dirty="0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街坊邻里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们，通过微信群里的</a:t>
            </a:r>
            <a:r>
              <a:rPr lang="zh-CN" altLang="en-US" sz="2400" b="1" dirty="0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互相鼓舞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</a:t>
            </a:r>
            <a:r>
              <a:rPr lang="zh-CN" altLang="en-US" sz="2400" b="1" dirty="0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物资共享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en-US" sz="2400" b="1" dirty="0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互相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投</a:t>
            </a:r>
            <a:r>
              <a:rPr lang="zh-CN" altLang="en-US" sz="2400" b="1" dirty="0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喂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，邻里街坊关系变近了。这种爱心和温情不断传递，共同守“沪”～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～</a:t>
            </a:r>
          </a:p>
          <a:p>
            <a:pPr marL="179705" indent="457200" algn="just" fontAlgn="auto">
              <a:lnSpc>
                <a:spcPct val="105000"/>
              </a:lnSpc>
              <a:spcBef>
                <a:spcPct val="0"/>
              </a:spcBef>
              <a:buNone/>
            </a:pPr>
            <a:endParaRPr lang="zh-CN" altLang="en-US" sz="20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1244599" y="5537200"/>
            <a:ext cx="9263743" cy="90297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lvl="0" indent="-342900" algn="just" fontAlgn="auto">
              <a:lnSpc>
                <a:spcPct val="110000"/>
              </a:lnSpc>
              <a:spcBef>
                <a:spcPts val="60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2400" b="1" dirty="0" smtClean="0">
                <a:solidFill>
                  <a:srgbClr val="0000F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思考讨论：</a:t>
            </a: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疫情期间的</a:t>
            </a:r>
            <a:r>
              <a:rPr 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相互守护</a:t>
            </a: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有怎样的</a:t>
            </a:r>
            <a:r>
              <a:rPr 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意义</a:t>
            </a:r>
            <a:r>
              <a:rPr 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和</a:t>
            </a:r>
            <a:r>
              <a:rPr 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价值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？你还知道哪些</a:t>
            </a:r>
            <a:r>
              <a:rPr 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社会温情故事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国徽102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392430" y="241935"/>
            <a:ext cx="716915" cy="716915"/>
          </a:xfrm>
          <a:prstGeom prst="rect">
            <a:avLst/>
          </a:prstGeom>
          <a:effectLst/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245235" y="308610"/>
            <a:ext cx="10424795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/>
        </p:spPr>
        <p:txBody>
          <a:bodyPr wrap="square" rtlCol="0">
            <a:spAutoFit/>
          </a:bodyPr>
          <a:lstStyle/>
          <a:p>
            <a:pPr fontAlgn="auto">
              <a:buClrTx/>
              <a:buSzTx/>
              <a:buFontTx/>
            </a:pPr>
            <a:r>
              <a:rPr lang="en-US" sz="3200" b="1" kern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3200" b="1" kern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课堂笔记：</a:t>
            </a:r>
            <a:r>
              <a:rPr lang="zh-CN" sz="32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2</a:t>
            </a:r>
            <a:r>
              <a:rPr lang="zh-CN" sz="32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．养成亲社会行为的意义？</a:t>
            </a: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45235" y="1062355"/>
            <a:ext cx="10424795" cy="2063750"/>
          </a:xfrm>
          <a:prstGeom prst="rect">
            <a:avLst/>
          </a:prstGeom>
          <a:noFill/>
          <a:ln w="12700">
            <a:noFill/>
            <a:prstDash val="dash"/>
          </a:ln>
          <a:effectLst/>
        </p:spPr>
        <p:txBody>
          <a:bodyPr wrap="square" rtlCol="0">
            <a:spAutoFit/>
          </a:bodyPr>
          <a:lstStyle/>
          <a:p>
            <a:pPr marL="514350" indent="-514350" algn="just" fontAlgn="auto">
              <a:lnSpc>
                <a:spcPct val="110000"/>
              </a:lnSpc>
              <a:spcBef>
                <a:spcPts val="600"/>
              </a:spcBef>
              <a:buClr>
                <a:srgbClr val="070915"/>
              </a:buClr>
              <a:buSzTx/>
              <a:buFont typeface="+mj-ea"/>
              <a:buAutoNum type="circleNumDbPlain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有利于我们养成良好的</a:t>
            </a:r>
            <a:r>
              <a:rPr lang="zh-CN" altLang="en-US" sz="2800" b="1">
                <a:solidFill>
                  <a:srgbClr val="0000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行为习惯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，塑造健康的</a:t>
            </a:r>
            <a:r>
              <a:rPr lang="zh-CN" altLang="en-US" sz="2800" b="1">
                <a:solidFill>
                  <a:srgbClr val="0000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人格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，形成正确的</a:t>
            </a:r>
            <a:r>
              <a:rPr lang="zh-CN" altLang="en-US" sz="2800" b="1">
                <a:solidFill>
                  <a:srgbClr val="0000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价值观念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，获得他人和社会的</a:t>
            </a:r>
            <a:r>
              <a:rPr lang="zh-CN" altLang="en-US" sz="2800" b="1">
                <a:solidFill>
                  <a:srgbClr val="0000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接纳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与</a:t>
            </a:r>
            <a:r>
              <a:rPr lang="zh-CN" altLang="en-US" sz="2800" b="1">
                <a:solidFill>
                  <a:srgbClr val="0000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认可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</a:p>
          <a:p>
            <a:pPr marL="514350" indent="-514350" algn="just" fontAlgn="auto">
              <a:lnSpc>
                <a:spcPct val="110000"/>
              </a:lnSpc>
              <a:spcBef>
                <a:spcPts val="600"/>
              </a:spcBef>
              <a:buClr>
                <a:srgbClr val="070915"/>
              </a:buClr>
              <a:buSzTx/>
              <a:buFont typeface="+mj-ea"/>
              <a:buAutoNum type="circleNumDbPlain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我们只有主动关心社会,积极融入社会,倾力奉献社会，才能实现自己的</a:t>
            </a:r>
            <a:r>
              <a:rPr lang="zh-CN" altLang="en-US" sz="2800" b="1">
                <a:solidFill>
                  <a:srgbClr val="0000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人生价值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</a:p>
        </p:txBody>
      </p:sp>
      <p:pic>
        <p:nvPicPr>
          <p:cNvPr id="6" name="图片 5" descr="src=http___inews.gtimg.com_newsapp_bt_0_14589746258_1000&amp;refer=http___inews.gtimg.webp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9370060" y="3296285"/>
            <a:ext cx="2299970" cy="2176780"/>
          </a:xfrm>
          <a:prstGeom prst="rect">
            <a:avLst/>
          </a:prstGeom>
        </p:spPr>
      </p:pic>
      <p:pic>
        <p:nvPicPr>
          <p:cNvPr id="8" name="图片 7" descr="u=4031924491,145774393&amp;fm=253&amp;fmt=auto.webp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4332605" y="3296285"/>
            <a:ext cx="2299970" cy="2179320"/>
          </a:xfrm>
          <a:prstGeom prst="rect">
            <a:avLst/>
          </a:prstGeom>
        </p:spPr>
      </p:pic>
      <p:pic>
        <p:nvPicPr>
          <p:cNvPr id="7" name="图片 6" descr="src=http___img.mp.itc.cn_upload_20161001_661622eef12a47f9972aa20f779fb076_th.jpeg&amp;refer=http___img.mp.itc.webp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6851015" y="3296285"/>
            <a:ext cx="2300605" cy="2171700"/>
          </a:xfrm>
          <a:prstGeom prst="rect">
            <a:avLst/>
          </a:prstGeom>
        </p:spPr>
      </p:pic>
      <p:pic>
        <p:nvPicPr>
          <p:cNvPr id="9" name="图片 8" descr="47d375cabe858287553edbd60c7d2ee.webp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817370" y="3296285"/>
            <a:ext cx="2299970" cy="2178050"/>
          </a:xfrm>
          <a:prstGeom prst="rect">
            <a:avLst/>
          </a:prstGeom>
        </p:spPr>
      </p:pic>
      <p:sp>
        <p:nvSpPr>
          <p:cNvPr id="11" name="文本框 10"/>
          <p:cNvSpPr txBox="1"/>
          <p:nvPr>
            <p:custDataLst>
              <p:tags r:id="rId8"/>
            </p:custDataLst>
          </p:nvPr>
        </p:nvSpPr>
        <p:spPr>
          <a:xfrm>
            <a:off x="1817370" y="5645785"/>
            <a:ext cx="9874250" cy="829945"/>
          </a:xfrm>
          <a:prstGeom prst="rect">
            <a:avLst/>
          </a:prstGeom>
          <a:solidFill>
            <a:srgbClr val="D4C29E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▲"/>
            </a:pP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在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父母的支持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同伴的鼓励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、老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师的肯定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社会的接纳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以及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自我的认同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中不断挖掘和实现自己的人生价值。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>
            <p:custDataLst>
              <p:tags r:id="rId1"/>
            </p:custDataLst>
          </p:nvPr>
        </p:nvSpPr>
        <p:spPr>
          <a:xfrm>
            <a:off x="1244600" y="308610"/>
            <a:ext cx="10424795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/>
        </p:spPr>
        <p:txBody>
          <a:bodyPr wrap="square" rtlCol="0">
            <a:spAutoFit/>
          </a:bodyPr>
          <a:lstStyle/>
          <a:p>
            <a:pPr algn="l" fontAlgn="auto">
              <a:buClrTx/>
              <a:buSzTx/>
              <a:buFontTx/>
            </a:pPr>
            <a:r>
              <a:rPr lang="en-US" altLang="zh-CN" sz="3200" b="1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3200" b="1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相关链接：</a:t>
            </a:r>
            <a:r>
              <a:rPr lang="en-US" altLang="zh-CN" sz="3200" kern="0" smtClean="0">
                <a:solidFill>
                  <a:srgbClr val="00206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</a:t>
            </a:r>
            <a:r>
              <a:rPr 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什么是亲社会行为？</a:t>
            </a:r>
          </a:p>
        </p:txBody>
      </p:sp>
      <p:pic>
        <p:nvPicPr>
          <p:cNvPr id="38" name="图片 37" descr="国徽102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392430" y="241935"/>
            <a:ext cx="716915" cy="716915"/>
          </a:xfrm>
          <a:prstGeom prst="rect">
            <a:avLst/>
          </a:prstGeom>
          <a:effectLst/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44600" y="1079500"/>
            <a:ext cx="10425430" cy="1512570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3800000" scaled="0"/>
          </a:gradFill>
          <a:effectLst>
            <a:softEdge rad="63500"/>
          </a:effectLst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ct val="110000"/>
              </a:lnSpc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亲社会行为又叫利社会行为，是指符合社会希望并对行为者本身无明显好处，而行为者却自觉自愿给行为的受体带来利益的一类行为。一般亲社会行为可以分为</a:t>
            </a:r>
            <a:r>
              <a:rPr lang="zh-CN" altLang="en-US" sz="28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</a:rPr>
              <a:t>利他行为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和</a:t>
            </a:r>
            <a:r>
              <a:rPr lang="zh-CN" altLang="en-US" sz="28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</a:rPr>
              <a:t>助人行为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sp>
        <p:nvSpPr>
          <p:cNvPr id="11" name="文本框 10"/>
          <p:cNvSpPr txBox="1"/>
          <p:nvPr>
            <p:custDataLst>
              <p:tags r:id="rId4"/>
            </p:custDataLst>
          </p:nvPr>
        </p:nvSpPr>
        <p:spPr>
          <a:xfrm>
            <a:off x="1244600" y="5750560"/>
            <a:ext cx="10425430" cy="4972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lvl="0" indent="-342900" algn="just" fontAlgn="auto">
              <a:lnSpc>
                <a:spcPct val="110000"/>
              </a:lnSpc>
              <a:spcBef>
                <a:spcPts val="60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2400" b="1" smtClean="0">
                <a:solidFill>
                  <a:srgbClr val="0000F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思考讨论：</a:t>
            </a:r>
            <a:r>
              <a:rPr lang="zh-CN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结合你参加过的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社会实践活动</a:t>
            </a:r>
            <a:r>
              <a:rPr lang="zh-CN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，谈谈如何</a:t>
            </a:r>
            <a:r>
              <a:rPr lang="zh-CN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养成亲社会行为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？</a:t>
            </a:r>
          </a:p>
        </p:txBody>
      </p:sp>
      <p:pic>
        <p:nvPicPr>
          <p:cNvPr id="12" name="图片 11" descr="src=http___img3.doubanio.com_view_note_l_public_p56396061.jpg&amp;refer=http___img3.doubanio.webp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/>
          <a:srcRect l="9583" r="10730"/>
          <a:stretch>
            <a:fillRect/>
          </a:stretch>
        </p:blipFill>
        <p:spPr>
          <a:xfrm>
            <a:off x="1429657" y="2764881"/>
            <a:ext cx="4013200" cy="2830830"/>
          </a:xfrm>
          <a:prstGeom prst="rect">
            <a:avLst/>
          </a:prstGeom>
        </p:spPr>
      </p:pic>
      <p:pic>
        <p:nvPicPr>
          <p:cNvPr id="15" name="http://photo-static-api.fotomore.com/creative/vcg/veer/400/new/VCG41N174849576.jpg" descr="&amp;pky240_sjzg_VCG41N174849576&amp;2&amp;src_toppic_inpsrchzd1&amp;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0" cstate="print"/>
          <a:srcRect r="23460"/>
          <a:stretch>
            <a:fillRect/>
          </a:stretch>
        </p:blipFill>
        <p:spPr>
          <a:xfrm>
            <a:off x="6572704" y="2728595"/>
            <a:ext cx="3884839" cy="28390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国徽102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392430" y="241935"/>
            <a:ext cx="716915" cy="716915"/>
          </a:xfrm>
          <a:prstGeom prst="rect">
            <a:avLst/>
          </a:prstGeom>
          <a:effectLst/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245235" y="308610"/>
            <a:ext cx="10424795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/>
        </p:spPr>
        <p:txBody>
          <a:bodyPr wrap="square" rtlCol="0">
            <a:spAutoFit/>
          </a:bodyPr>
          <a:lstStyle/>
          <a:p>
            <a:pPr fontAlgn="auto">
              <a:buClrTx/>
              <a:buSzTx/>
              <a:buFontTx/>
            </a:pPr>
            <a:r>
              <a:rPr lang="en-US" sz="3200" b="1" kern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3200" b="1" kern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课堂笔记：</a:t>
            </a:r>
            <a:r>
              <a:rPr lang="zh-CN" sz="32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3</a:t>
            </a:r>
            <a:r>
              <a:rPr lang="zh-CN" sz="32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．如何养成亲社会行为？</a:t>
            </a: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45235" y="1062355"/>
            <a:ext cx="10424795" cy="2691130"/>
          </a:xfrm>
          <a:prstGeom prst="rect">
            <a:avLst/>
          </a:prstGeom>
          <a:noFill/>
          <a:ln w="12700">
            <a:noFill/>
            <a:prstDash val="dash"/>
          </a:ln>
          <a:effectLst/>
        </p:spPr>
        <p:txBody>
          <a:bodyPr wrap="square" rtlCol="0">
            <a:spAutoFit/>
          </a:bodyPr>
          <a:lstStyle/>
          <a:p>
            <a:pPr marL="514350" indent="-514350" algn="just" fontAlgn="auto">
              <a:lnSpc>
                <a:spcPct val="110000"/>
              </a:lnSpc>
              <a:spcBef>
                <a:spcPts val="600"/>
              </a:spcBef>
              <a:buClr>
                <a:srgbClr val="070915"/>
              </a:buClr>
              <a:buSzTx/>
              <a:buFont typeface="+mj-ea"/>
              <a:buAutoNum type="circleNumDbPlain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亲社会行为在</a:t>
            </a:r>
            <a:r>
              <a:rPr lang="zh-CN" altLang="en-US" sz="2800" b="1">
                <a:solidFill>
                  <a:srgbClr val="0000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人际交往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</a:t>
            </a:r>
            <a:r>
              <a:rPr lang="zh-CN" altLang="en-US" sz="2800" b="1">
                <a:solidFill>
                  <a:srgbClr val="0000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社会实践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中养成。</a:t>
            </a:r>
          </a:p>
          <a:p>
            <a:pPr marL="514350" indent="-514350" algn="just" fontAlgn="auto">
              <a:lnSpc>
                <a:spcPct val="110000"/>
              </a:lnSpc>
              <a:spcBef>
                <a:spcPts val="600"/>
              </a:spcBef>
              <a:buClr>
                <a:srgbClr val="070915"/>
              </a:buClr>
              <a:buSzTx/>
              <a:buFont typeface="+mj-ea"/>
              <a:buAutoNum type="circleNumDbPlain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我们要主动</a:t>
            </a:r>
            <a:r>
              <a:rPr lang="zh-CN" altLang="en-US" sz="2800" b="1">
                <a:solidFill>
                  <a:srgbClr val="0000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了解社会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，关注社会发展变化，积极投身社会实践。</a:t>
            </a:r>
          </a:p>
          <a:p>
            <a:pPr marL="514350" indent="-514350" algn="just" fontAlgn="auto">
              <a:lnSpc>
                <a:spcPct val="110000"/>
              </a:lnSpc>
              <a:spcBef>
                <a:spcPts val="600"/>
              </a:spcBef>
              <a:buClr>
                <a:srgbClr val="070915"/>
              </a:buClr>
              <a:buSzTx/>
              <a:buFont typeface="+mj-ea"/>
              <a:buAutoNum type="circleNumDbPlain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我们要</a:t>
            </a:r>
            <a:r>
              <a:rPr lang="zh-CN" altLang="en-US" sz="2800" b="1">
                <a:solidFill>
                  <a:srgbClr val="0000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遵守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社会</a:t>
            </a:r>
            <a:r>
              <a:rPr lang="zh-CN" altLang="en-US" sz="2800" b="1">
                <a:solidFill>
                  <a:srgbClr val="0000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规则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和</a:t>
            </a:r>
            <a:r>
              <a:rPr lang="zh-CN" altLang="en-US" sz="2800" b="1">
                <a:solidFill>
                  <a:srgbClr val="0000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习俗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，热心</a:t>
            </a:r>
            <a:r>
              <a:rPr lang="zh-CN" altLang="en-US" sz="2800" b="1">
                <a:solidFill>
                  <a:srgbClr val="0000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帮助他人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，想他人之所想，急他人之所急。</a:t>
            </a:r>
          </a:p>
          <a:p>
            <a:pPr marL="514350" indent="-514350" algn="just" fontAlgn="auto">
              <a:lnSpc>
                <a:spcPct val="110000"/>
              </a:lnSpc>
              <a:spcBef>
                <a:spcPts val="600"/>
              </a:spcBef>
              <a:buClr>
                <a:srgbClr val="070915"/>
              </a:buClr>
              <a:buSzTx/>
              <a:buFont typeface="+mj-ea"/>
              <a:buAutoNum type="circleNumDbPlain"/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 descr="src=http___inews.gtimg.com_newsapp_bt_0_13932799874_641&amp;refer=http___inews.gtimg.webp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4"/>
          <a:srcRect r="15382"/>
          <a:stretch>
            <a:fillRect/>
          </a:stretch>
        </p:blipFill>
        <p:spPr>
          <a:xfrm>
            <a:off x="1812290" y="3382645"/>
            <a:ext cx="2298700" cy="2402840"/>
          </a:xfrm>
          <a:prstGeom prst="rect">
            <a:avLst/>
          </a:prstGeom>
        </p:spPr>
      </p:pic>
      <p:pic>
        <p:nvPicPr>
          <p:cNvPr id="5" name="图片 4" descr="u=494717706,3699753901&amp;fm=253&amp;fmt=auto&amp;app=138&amp;f=JPEG.webp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5"/>
          <a:srcRect t="11644"/>
          <a:stretch>
            <a:fillRect/>
          </a:stretch>
        </p:blipFill>
        <p:spPr>
          <a:xfrm>
            <a:off x="4333875" y="3386455"/>
            <a:ext cx="2315210" cy="2403475"/>
          </a:xfrm>
          <a:prstGeom prst="rect">
            <a:avLst/>
          </a:prstGeom>
        </p:spPr>
      </p:pic>
      <p:pic>
        <p:nvPicPr>
          <p:cNvPr id="6" name="图片 5" descr="d073572d10489d1fd47f5cb113dbf953.webp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16" cstate="print"/>
          <a:stretch>
            <a:fillRect/>
          </a:stretch>
        </p:blipFill>
        <p:spPr>
          <a:xfrm>
            <a:off x="6871970" y="3386455"/>
            <a:ext cx="2286635" cy="2403475"/>
          </a:xfrm>
          <a:prstGeom prst="rect">
            <a:avLst/>
          </a:prstGeom>
        </p:spPr>
      </p:pic>
      <p:pic>
        <p:nvPicPr>
          <p:cNvPr id="7" name="图片 6" descr="C:\Users\Administrator\Desktop\src=http___img.mp.sohu.com_q_70,c_zoom,w_640_upload_20170710_cc7de8e9e744433e8a29289763dd2f93_th.jpg&amp;refer=http___img.mp.sohu.webp.jpgsrc=http___img.mp.sohu.com_q_70,c_zoom,w_640_upload_20170710_cc7de8e9e744433e8a29289763dd2f93_th.jpg&amp;refer=http___img.mp.sohu.webp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17"/>
          <a:stretch>
            <a:fillRect/>
          </a:stretch>
        </p:blipFill>
        <p:spPr>
          <a:xfrm>
            <a:off x="9371330" y="3382645"/>
            <a:ext cx="2298700" cy="2407285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2392680" y="5930900"/>
            <a:ext cx="11379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Times New Roman" panose="02020603050405020304" charset="0"/>
              <a:buChar char="▲"/>
            </a:pPr>
            <a:r>
              <a:rPr lang="zh-CN" altLang="en-US" sz="2400" b="1">
                <a:solidFill>
                  <a:srgbClr val="FF0000"/>
                </a:solidFill>
              </a:rPr>
              <a:t>谦让</a:t>
            </a: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4932045" y="5930900"/>
            <a:ext cx="11379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Times New Roman" panose="02020603050405020304" charset="0"/>
              <a:buChar char="▲"/>
            </a:pPr>
            <a:r>
              <a:rPr lang="zh-CN" altLang="en-US" sz="2400" b="1">
                <a:solidFill>
                  <a:srgbClr val="FF0000"/>
                </a:solidFill>
              </a:rPr>
              <a:t>分享</a:t>
            </a: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7140575" y="5930900"/>
            <a:ext cx="175006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Times New Roman" panose="02020603050405020304" charset="0"/>
              <a:buChar char="▲"/>
            </a:pPr>
            <a:r>
              <a:rPr lang="zh-CN" altLang="en-US" sz="2400" b="1">
                <a:solidFill>
                  <a:srgbClr val="FF0000"/>
                </a:solidFill>
              </a:rPr>
              <a:t>帮助他人</a:t>
            </a:r>
          </a:p>
        </p:txBody>
      </p:sp>
      <p:sp>
        <p:nvSpPr>
          <p:cNvPr id="15" name="文本框 14"/>
          <p:cNvSpPr txBox="1"/>
          <p:nvPr>
            <p:custDataLst>
              <p:tags r:id="rId11"/>
            </p:custDataLst>
          </p:nvPr>
        </p:nvSpPr>
        <p:spPr>
          <a:xfrm>
            <a:off x="9339580" y="5930900"/>
            <a:ext cx="236220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Times New Roman" panose="02020603050405020304" charset="0"/>
              <a:buChar char="▲"/>
            </a:pPr>
            <a:r>
              <a:rPr lang="zh-CN" altLang="en-US" sz="2400" b="1">
                <a:solidFill>
                  <a:srgbClr val="FF0000"/>
                </a:solidFill>
              </a:rPr>
              <a:t>关心社会发展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>
            <p:custDataLst>
              <p:tags r:id="rId1"/>
            </p:custDataLst>
          </p:nvPr>
        </p:nvSpPr>
        <p:spPr>
          <a:xfrm>
            <a:off x="1244600" y="308610"/>
            <a:ext cx="10424795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/>
        </p:spPr>
        <p:txBody>
          <a:bodyPr wrap="square" rtlCol="0">
            <a:spAutoFit/>
          </a:bodyPr>
          <a:lstStyle/>
          <a:p>
            <a:pPr algn="l" fontAlgn="auto">
              <a:buClrTx/>
              <a:buSzTx/>
              <a:buFontTx/>
            </a:pPr>
            <a:r>
              <a:rPr lang="en-US" altLang="zh-CN" sz="3200" b="1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3200" b="1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拓展空间：</a:t>
            </a:r>
            <a:r>
              <a:rPr lang="en-US" altLang="zh-CN" sz="3200" kern="0" smtClean="0">
                <a:solidFill>
                  <a:srgbClr val="00206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</a:t>
            </a:r>
            <a:r>
              <a:rPr lang="zh-CN" altLang="en-US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追寻</a:t>
            </a:r>
            <a:r>
              <a:rPr 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榜样的足迹</a:t>
            </a:r>
          </a:p>
        </p:txBody>
      </p:sp>
      <p:pic>
        <p:nvPicPr>
          <p:cNvPr id="38" name="图片 37" descr="国徽102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392430" y="241935"/>
            <a:ext cx="716915" cy="716915"/>
          </a:xfrm>
          <a:prstGeom prst="rect">
            <a:avLst/>
          </a:prstGeom>
          <a:effectLst/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44600" y="1079500"/>
            <a:ext cx="10425430" cy="5303520"/>
          </a:xfrm>
          <a:prstGeom prst="rect">
            <a:avLst/>
          </a:prstGeom>
          <a:gradFill>
            <a:gsLst>
              <a:gs pos="50000">
                <a:schemeClr val="accent1">
                  <a:lumMod val="5000"/>
                  <a:lumOff val="9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13800000" scaled="0"/>
          </a:gradFill>
          <a:effectLst>
            <a:softEdge rad="63500"/>
          </a:effectLst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ct val="110000"/>
              </a:lnSpc>
            </a:pP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从小到大，我们读过很多成功人物的故事。以你感兴趣的一个人为例，参考下面的提示，探究其成长过程。</a:t>
            </a:r>
          </a:p>
          <a:p>
            <a:pPr indent="457200" algn="just" fontAlgn="auto">
              <a:lnSpc>
                <a:spcPct val="11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ct val="11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ct val="11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ct val="11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ct val="11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ct val="11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ct val="11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ct val="11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indent="457200" algn="just" fontAlgn="auto">
              <a:lnSpc>
                <a:spcPct val="110000"/>
              </a:lnSpc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矩形 3"/>
          <p:cNvSpPr/>
          <p:nvPr>
            <p:custDataLst>
              <p:tags r:id="rId4"/>
            </p:custDataLst>
          </p:nvPr>
        </p:nvSpPr>
        <p:spPr>
          <a:xfrm>
            <a:off x="1244600" y="2296160"/>
            <a:ext cx="7468870" cy="7112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Wingdings" panose="05000000000000000000" charset="0"/>
              <a:buChar char="²"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主人公对成长环境有怎样的认识和判断？</a:t>
            </a:r>
          </a:p>
        </p:txBody>
      </p: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1244600" y="3129280"/>
            <a:ext cx="7468870" cy="71120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Wingdings" panose="05000000000000000000" charset="0"/>
              <a:buChar char="²"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主人公是怎样确立自己人生志向的？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1244600" y="3962400"/>
            <a:ext cx="7468870" cy="7112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Wingdings" panose="05000000000000000000" charset="0"/>
              <a:buChar char="²"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主人公是如何利用社会条件实现人生目标的？</a:t>
            </a: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1243330" y="4795520"/>
            <a:ext cx="7468870" cy="71120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Wingdings" panose="05000000000000000000" charset="0"/>
              <a:buChar char="²"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主人公为社会作出了哪些贡献？</a:t>
            </a:r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1244600" y="5628640"/>
            <a:ext cx="7468870" cy="711200"/>
          </a:xfrm>
          <a:prstGeom prst="rect">
            <a:avLst/>
          </a:prstGeom>
          <a:solidFill>
            <a:srgbClr val="26CA8A"/>
          </a:solidFill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Wingdings" panose="05000000000000000000" charset="0"/>
              <a:buChar char="²"/>
            </a:pP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社会对主人公作出了怎样的评价？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8827407" y="1830388"/>
            <a:ext cx="2781300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>
            <p:custDataLst>
              <p:tags r:id="rId1"/>
            </p:custDataLst>
          </p:nvPr>
        </p:nvSpPr>
        <p:spPr>
          <a:xfrm>
            <a:off x="1244600" y="308610"/>
            <a:ext cx="10424795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/>
        </p:spPr>
        <p:txBody>
          <a:bodyPr wrap="square" rtlCol="0">
            <a:spAutoFit/>
          </a:bodyPr>
          <a:lstStyle/>
          <a:p>
            <a:pPr algn="l" fontAlgn="auto">
              <a:buClrTx/>
              <a:buSzTx/>
              <a:buFontTx/>
            </a:pPr>
            <a:r>
              <a:rPr lang="en-US" sz="3200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3200" b="1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课堂小结：</a:t>
            </a:r>
            <a:r>
              <a:rPr lang="en-US" altLang="zh-CN" sz="3200" b="1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参与</a:t>
            </a:r>
            <a:r>
              <a:rPr lang="zh-CN" sz="3200" kern="0" smtClean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社会生活</a:t>
            </a:r>
            <a:r>
              <a:rPr lang="en-US" alt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关心</a:t>
            </a:r>
            <a:r>
              <a:rPr lang="zh-CN" sz="3200" kern="0" smtClean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社会发展</a:t>
            </a:r>
          </a:p>
        </p:txBody>
      </p:sp>
      <p:pic>
        <p:nvPicPr>
          <p:cNvPr id="38" name="图片 37" descr="国徽102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 cstate="print"/>
          <a:stretch>
            <a:fillRect/>
          </a:stretch>
        </p:blipFill>
        <p:spPr>
          <a:xfrm>
            <a:off x="392430" y="241935"/>
            <a:ext cx="716915" cy="716915"/>
          </a:xfrm>
          <a:prstGeom prst="rect">
            <a:avLst/>
          </a:prstGeom>
          <a:effectLst/>
        </p:spPr>
      </p:pic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44600" y="2090738"/>
            <a:ext cx="548005" cy="2676525"/>
          </a:xfrm>
          <a:prstGeom prst="rect">
            <a:avLst/>
          </a:prstGeom>
          <a:solidFill>
            <a:srgbClr val="C00000"/>
          </a:solidFill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2800" b="1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在社会中成长</a:t>
            </a:r>
            <a:endParaRPr lang="zh-CN" altLang="en-US" sz="2800" b="1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2536825" y="1925308"/>
            <a:ext cx="3187700" cy="582954"/>
          </a:xfrm>
          <a:prstGeom prst="roundRect">
            <a:avLst/>
          </a:prstGeom>
          <a:solidFill>
            <a:srgbClr val="FF0000"/>
          </a:solidFill>
        </p:spPr>
        <p:txBody>
          <a:bodyPr wrap="square" rtlCol="0" anchor="ctr" anchorCtr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在社会课堂中成长</a:t>
            </a:r>
          </a:p>
        </p:txBody>
      </p:sp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6468110" y="1922145"/>
            <a:ext cx="5337175" cy="52197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514350" lvl="0" indent="-514350" algn="just" fontAlgn="auto">
              <a:lnSpc>
                <a:spcPct val="100000"/>
              </a:lnSpc>
              <a:spcBef>
                <a:spcPts val="1800"/>
              </a:spcBef>
              <a:buClrTx/>
              <a:buSzTx/>
              <a:buFont typeface="+mj-ea"/>
              <a:buAutoNum type="arabicPeriod"/>
            </a:pPr>
            <a:r>
              <a:rPr lang="zh-CN" altLang="en-US" sz="2800">
                <a:latin typeface="Arial" panose="020B0604020202020204" pitchFamily="34" charset="0"/>
                <a:ea typeface="黑体" panose="02010609060101010101" charset="-122"/>
                <a:sym typeface="+mn-ea"/>
              </a:rPr>
              <a:t>个人成长与社会生活的关系？</a:t>
            </a:r>
            <a:endParaRPr lang="zh-CN" altLang="en-US" sz="2800">
              <a:solidFill>
                <a:schemeClr val="tx1"/>
              </a:solidFill>
              <a:latin typeface="Arial" panose="020B0604020202020204" pitchFamily="34" charset="0"/>
              <a:ea typeface="黑体" panose="02010609060101010101" charset="-122"/>
              <a:sym typeface="+mn-ea"/>
            </a:endParaRPr>
          </a:p>
        </p:txBody>
      </p:sp>
      <p:sp>
        <p:nvSpPr>
          <p:cNvPr id="19" name="左大括号 18"/>
          <p:cNvSpPr/>
          <p:nvPr>
            <p:custDataLst>
              <p:tags r:id="rId6"/>
            </p:custDataLst>
          </p:nvPr>
        </p:nvSpPr>
        <p:spPr>
          <a:xfrm>
            <a:off x="2118360" y="1925320"/>
            <a:ext cx="227330" cy="3007360"/>
          </a:xfrm>
          <a:prstGeom prst="leftBrac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>
            <p:custDataLst>
              <p:tags r:id="rId7"/>
            </p:custDataLst>
          </p:nvPr>
        </p:nvSpPr>
        <p:spPr>
          <a:xfrm>
            <a:off x="6468110" y="3721100"/>
            <a:ext cx="5199380" cy="18453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514350" indent="-514350" fontAlgn="ctr">
              <a:spcBef>
                <a:spcPct val="0"/>
              </a:spcBef>
              <a:buFont typeface="+mj-lt"/>
              <a:buAutoNum type="arabicPeriod" startAt="2"/>
            </a:pPr>
            <a:r>
              <a:rPr lang="zh-CN" altLang="en-US" sz="2800">
                <a:latin typeface="Arial" panose="020B0604020202020204" pitchFamily="34" charset="0"/>
                <a:ea typeface="黑体" panose="02010609060101010101" charset="-122"/>
                <a:sym typeface="+mn-ea"/>
              </a:rPr>
              <a:t>为什么养成亲社会行为？</a:t>
            </a:r>
          </a:p>
          <a:p>
            <a:pPr marL="514350" indent="-514350" fontAlgn="ctr">
              <a:spcBef>
                <a:spcPts val="1800"/>
              </a:spcBef>
              <a:buAutoNum type="arabicPeriod" startAt="2"/>
            </a:pP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514350" indent="-514350" fontAlgn="ctr">
              <a:spcBef>
                <a:spcPts val="1800"/>
              </a:spcBef>
              <a:buAutoNum type="arabicPeriod" startAt="2"/>
            </a:pPr>
            <a:r>
              <a:rPr lang="zh-CN" altLang="en-US" sz="2800">
                <a:latin typeface="Arial" panose="020B0604020202020204" pitchFamily="34" charset="0"/>
                <a:ea typeface="黑体" panose="02010609060101010101" charset="-122"/>
                <a:sym typeface="+mn-ea"/>
              </a:rPr>
              <a:t>如何养成亲社会行为？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8"/>
            </p:custDataLst>
          </p:nvPr>
        </p:nvSpPr>
        <p:spPr>
          <a:xfrm>
            <a:off x="2536825" y="4352478"/>
            <a:ext cx="3187065" cy="582554"/>
          </a:xfrm>
          <a:prstGeom prst="roundRect">
            <a:avLst/>
          </a:prstGeom>
          <a:solidFill>
            <a:srgbClr val="FF0000"/>
          </a:solidFill>
        </p:spPr>
        <p:txBody>
          <a:bodyPr wrap="square" rtlCol="0" anchor="ctr" anchorCtr="0">
            <a:spAutoFit/>
          </a:bodyPr>
          <a:lstStyle/>
          <a:p>
            <a:pPr lvl="0" algn="ctr">
              <a:buClrTx/>
              <a:buSzTx/>
              <a:buFontTx/>
            </a:pPr>
            <a:r>
              <a:rPr lang="zh-CN" altLang="en-US" sz="28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养成亲社会行为</a:t>
            </a:r>
          </a:p>
        </p:txBody>
      </p:sp>
      <p:sp>
        <p:nvSpPr>
          <p:cNvPr id="8" name="左大括号 7"/>
          <p:cNvSpPr/>
          <p:nvPr>
            <p:custDataLst>
              <p:tags r:id="rId9"/>
            </p:custDataLst>
          </p:nvPr>
        </p:nvSpPr>
        <p:spPr>
          <a:xfrm>
            <a:off x="6080760" y="3720465"/>
            <a:ext cx="201295" cy="1845945"/>
          </a:xfrm>
          <a:prstGeom prst="leftBrac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箭头连接符 8"/>
          <p:cNvCxnSpPr/>
          <p:nvPr>
            <p:custDataLst>
              <p:tags r:id="rId10"/>
            </p:custDataLst>
          </p:nvPr>
        </p:nvCxnSpPr>
        <p:spPr>
          <a:xfrm flipH="1">
            <a:off x="5941695" y="2226310"/>
            <a:ext cx="480060" cy="3175"/>
          </a:xfrm>
          <a:prstGeom prst="straightConnector1">
            <a:avLst/>
          </a:prstGeom>
          <a:ln w="28575">
            <a:solidFill>
              <a:srgbClr val="C00000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C:\Users\Administrator\Desktop\人民当家作主.png人民当家作主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5938520" y="1848803"/>
            <a:ext cx="5858510" cy="316103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244600" y="308610"/>
            <a:ext cx="10424795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/>
        </p:spPr>
        <p:txBody>
          <a:bodyPr wrap="square" rtlCol="0">
            <a:spAutoFit/>
          </a:bodyPr>
          <a:lstStyle/>
          <a:p>
            <a:pPr algn="l" fontAlgn="auto">
              <a:buClrTx/>
              <a:buSzTx/>
              <a:buFontTx/>
            </a:pPr>
            <a:r>
              <a:rPr lang="en-US" sz="3200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sz="3200" b="1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sz="3200" b="1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单元主旨：</a:t>
            </a:r>
            <a:r>
              <a:rPr lang="en-US" altLang="zh-CN" sz="3200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sz="3200" kern="0" smtClean="0">
                <a:solidFill>
                  <a:srgbClr val="FF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大处着手抓重点，小处发轫破疑难</a:t>
            </a:r>
          </a:p>
        </p:txBody>
      </p:sp>
      <p:pic>
        <p:nvPicPr>
          <p:cNvPr id="9" name="图片 8" descr="国徽102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392430" y="241935"/>
            <a:ext cx="716915" cy="716915"/>
          </a:xfrm>
          <a:prstGeom prst="rect">
            <a:avLst/>
          </a:prstGeom>
          <a:effectLst/>
        </p:spPr>
      </p:pic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244600" y="1096010"/>
            <a:ext cx="4692650" cy="53676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ct val="110000"/>
              </a:lnSpc>
            </a:pP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本单元引导学生基于自己的</a:t>
            </a:r>
            <a:r>
              <a:rPr sz="2400" b="1">
                <a:solidFill>
                  <a:srgbClr val="0000F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生活经验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sz="2400" b="1">
                <a:solidFill>
                  <a:srgbClr val="0000F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情感体验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，将其对社会生活的认识由</a:t>
            </a:r>
            <a:r>
              <a:rPr sz="2400" b="1">
                <a:solidFill>
                  <a:srgbClr val="0000F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感性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上升到</a:t>
            </a:r>
            <a:r>
              <a:rPr sz="2400" b="1">
                <a:solidFill>
                  <a:srgbClr val="0000FE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理性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，理解个人与社会的</a:t>
            </a: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相互依存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关系，引导青少年</a:t>
            </a: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养成亲社会行为</a:t>
            </a:r>
            <a:r>
              <a:rPr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，以积极人世的态度参与社会事务、实现人生价值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</a:p>
          <a:p>
            <a:pPr indent="457200" algn="just" fontAlgn="auto">
              <a:lnSpc>
                <a:spcPct val="11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带领学生深入了解</a:t>
            </a: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网络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</a:t>
            </a: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丰富日常生活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和</a:t>
            </a: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推动社会进步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的同时，也给人们的生活</a:t>
            </a: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带来一些问题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，由此引导学生</a:t>
            </a:r>
            <a:r>
              <a:rPr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合理利用网络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，做守法、理性、负责的信息化时代的公民。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475537" y="878840"/>
            <a:ext cx="4950006" cy="2188210"/>
          </a:xfrm>
          <a:prstGeom prst="rect">
            <a:avLst/>
          </a:prstGeom>
        </p:spPr>
      </p:pic>
      <p:pic>
        <p:nvPicPr>
          <p:cNvPr id="8" name="图片 7" descr="图片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613421" y="3331935"/>
            <a:ext cx="4746807" cy="28651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框 36"/>
          <p:cNvSpPr txBox="1"/>
          <p:nvPr>
            <p:custDataLst>
              <p:tags r:id="rId1"/>
            </p:custDataLst>
          </p:nvPr>
        </p:nvSpPr>
        <p:spPr>
          <a:xfrm>
            <a:off x="1244600" y="308610"/>
            <a:ext cx="10424795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/>
        </p:spPr>
        <p:txBody>
          <a:bodyPr wrap="square" rtlCol="0">
            <a:spAutoFit/>
          </a:bodyPr>
          <a:lstStyle/>
          <a:p>
            <a:pPr algn="l" fontAlgn="auto">
              <a:buClrTx/>
              <a:buSzTx/>
              <a:buFontTx/>
            </a:pPr>
            <a:r>
              <a:rPr lang="en-US" altLang="zh-CN" sz="3200" b="1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3200" b="1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课前交流：</a:t>
            </a:r>
            <a:r>
              <a:rPr lang="en-US" altLang="zh-CN" sz="3200" kern="0" smtClean="0">
                <a:solidFill>
                  <a:srgbClr val="00206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你有</a:t>
            </a:r>
            <a:r>
              <a:rPr lang="en-US" altLang="zh-CN" sz="3200" b="1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“社交恐惧症”</a:t>
            </a:r>
            <a:r>
              <a:rPr lang="en-US" alt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吗</a:t>
            </a:r>
            <a:r>
              <a:rPr lang="zh-CN" altLang="en-US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？</a:t>
            </a:r>
          </a:p>
        </p:txBody>
      </p:sp>
      <p:pic>
        <p:nvPicPr>
          <p:cNvPr id="38" name="图片 37" descr="国徽102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392430" y="241935"/>
            <a:ext cx="716915" cy="716915"/>
          </a:xfrm>
          <a:prstGeom prst="rect">
            <a:avLst/>
          </a:prstGeom>
          <a:effectLst/>
        </p:spPr>
      </p:pic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244600" y="5944235"/>
            <a:ext cx="10728325" cy="49720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marL="342900" lvl="0" indent="-342900" algn="just" fontAlgn="auto">
              <a:lnSpc>
                <a:spcPct val="110000"/>
              </a:lnSpc>
              <a:spcBef>
                <a:spcPts val="600"/>
              </a:spcBef>
              <a:buClrTx/>
              <a:buSzTx/>
              <a:buFont typeface="Wingdings" panose="05000000000000000000" charset="0"/>
              <a:buChar char="Ø"/>
            </a:pPr>
            <a:r>
              <a:rPr lang="zh-CN" altLang="en-US" sz="2400" b="1" smtClean="0">
                <a:solidFill>
                  <a:srgbClr val="0000FE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说一说：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你的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社恐</a:t>
            </a:r>
            <a:r>
              <a:rPr lang="en-US" altLang="zh-CN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表现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在哪里？给你带来哪些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影响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？你是否渴望</a:t>
            </a:r>
            <a:r>
              <a:rPr lang="zh-CN" altLang="en-US" sz="240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改变</a:t>
            </a:r>
            <a:r>
              <a:rPr lang="zh-CN" altLang="en-US" sz="240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？</a:t>
            </a:r>
          </a:p>
        </p:txBody>
      </p:sp>
      <p:pic>
        <p:nvPicPr>
          <p:cNvPr id="9" name="你有社交恐惧症吗？“对不起，我可能对人过敏”">
            <a:hlinkClick r:id="" action="ppaction://media"/>
          </p:cNvPr>
          <p:cNvPicPr/>
          <p:nvPr>
            <a:videoFile r:link="rId4"/>
            <p:custDataLst>
              <p:tags r:id="rId5"/>
            </p:custDataLst>
            <p:extLst>
              <p:ext uri="{DAA4B4D4-6D71-4841-9C94-3DE7FCFB9230}">
                <p14:media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13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2812869" y="1612900"/>
            <a:ext cx="6885305" cy="387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 fullScrn="1"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W02019030521209053430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9"/>
          <a:srcRect b="18427"/>
          <a:stretch>
            <a:fillRect/>
          </a:stretch>
        </p:blipFill>
        <p:spPr>
          <a:xfrm>
            <a:off x="0" y="1049020"/>
            <a:ext cx="12192635" cy="5807075"/>
          </a:xfrm>
          <a:prstGeom prst="rect">
            <a:avLst/>
          </a:prstGeom>
        </p:spPr>
      </p:pic>
      <p:grpSp>
        <p:nvGrpSpPr>
          <p:cNvPr id="25" name="组合 24"/>
          <p:cNvGrpSpPr/>
          <p:nvPr>
            <p:custDataLst>
              <p:tags r:id="rId2"/>
            </p:custDataLst>
          </p:nvPr>
        </p:nvGrpSpPr>
        <p:grpSpPr>
          <a:xfrm>
            <a:off x="0" y="0"/>
            <a:ext cx="12192000" cy="3096895"/>
            <a:chOff x="-4" y="-2"/>
            <a:chExt cx="12192004" cy="4454436"/>
          </a:xfrm>
        </p:grpSpPr>
        <p:sp>
          <p:nvSpPr>
            <p:cNvPr id="3" name="任意多边形 2"/>
            <p:cNvSpPr/>
            <p:nvPr>
              <p:custDataLst>
                <p:tags r:id="rId15"/>
              </p:custDataLst>
            </p:nvPr>
          </p:nvSpPr>
          <p:spPr>
            <a:xfrm rot="5400000">
              <a:off x="3868781" y="-3868785"/>
              <a:ext cx="4454435" cy="12192004"/>
            </a:xfrm>
            <a:custGeom>
              <a:avLst/>
              <a:gdLst>
                <a:gd name="connsiteX0" fmla="*/ 0 w 4454435"/>
                <a:gd name="connsiteY0" fmla="*/ 12192000 h 12192004"/>
                <a:gd name="connsiteX1" fmla="*/ 0 w 4454435"/>
                <a:gd name="connsiteY1" fmla="*/ 0 h 12192004"/>
                <a:gd name="connsiteX2" fmla="*/ 1201783 w 4454435"/>
                <a:gd name="connsiteY2" fmla="*/ 0 h 12192004"/>
                <a:gd name="connsiteX3" fmla="*/ 1201783 w 4454435"/>
                <a:gd name="connsiteY3" fmla="*/ 2 h 12192004"/>
                <a:gd name="connsiteX4" fmla="*/ 3223809 w 4454435"/>
                <a:gd name="connsiteY4" fmla="*/ 2 h 12192004"/>
                <a:gd name="connsiteX5" fmla="*/ 4454435 w 4454435"/>
                <a:gd name="connsiteY5" fmla="*/ 6096003 h 12192004"/>
                <a:gd name="connsiteX6" fmla="*/ 3223809 w 4454435"/>
                <a:gd name="connsiteY6" fmla="*/ 12192004 h 12192004"/>
                <a:gd name="connsiteX7" fmla="*/ 1110343 w 4454435"/>
                <a:gd name="connsiteY7" fmla="*/ 12192004 h 12192004"/>
                <a:gd name="connsiteX8" fmla="*/ 1110343 w 4454435"/>
                <a:gd name="connsiteY8" fmla="*/ 12192000 h 12192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454435" h="12192004">
                  <a:moveTo>
                    <a:pt x="0" y="12192000"/>
                  </a:moveTo>
                  <a:lnTo>
                    <a:pt x="0" y="0"/>
                  </a:lnTo>
                  <a:lnTo>
                    <a:pt x="1201783" y="0"/>
                  </a:lnTo>
                  <a:lnTo>
                    <a:pt x="1201783" y="2"/>
                  </a:lnTo>
                  <a:lnTo>
                    <a:pt x="3223809" y="2"/>
                  </a:lnTo>
                  <a:lnTo>
                    <a:pt x="4454435" y="6096003"/>
                  </a:lnTo>
                  <a:lnTo>
                    <a:pt x="3223809" y="12192004"/>
                  </a:lnTo>
                  <a:lnTo>
                    <a:pt x="1110343" y="12192004"/>
                  </a:lnTo>
                  <a:lnTo>
                    <a:pt x="1110343" y="121920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>
              <p:custDataLst>
                <p:tags r:id="rId16"/>
              </p:custDataLst>
            </p:nvPr>
          </p:nvSpPr>
          <p:spPr>
            <a:xfrm rot="5400000">
              <a:off x="3983406" y="-3983412"/>
              <a:ext cx="4225184" cy="12192004"/>
            </a:xfrm>
            <a:custGeom>
              <a:avLst/>
              <a:gdLst>
                <a:gd name="connsiteX0" fmla="*/ 0 w 4019007"/>
                <a:gd name="connsiteY0" fmla="*/ 12192000 h 12192002"/>
                <a:gd name="connsiteX1" fmla="*/ 0 w 4019007"/>
                <a:gd name="connsiteY1" fmla="*/ 0 h 12192002"/>
                <a:gd name="connsiteX2" fmla="*/ 1110343 w 4019007"/>
                <a:gd name="connsiteY2" fmla="*/ 0 h 12192002"/>
                <a:gd name="connsiteX3" fmla="*/ 1306286 w 4019007"/>
                <a:gd name="connsiteY3" fmla="*/ 0 h 12192002"/>
                <a:gd name="connsiteX4" fmla="*/ 2788381 w 4019007"/>
                <a:gd name="connsiteY4" fmla="*/ 0 h 12192002"/>
                <a:gd name="connsiteX5" fmla="*/ 4019007 w 4019007"/>
                <a:gd name="connsiteY5" fmla="*/ 6096001 h 12192002"/>
                <a:gd name="connsiteX6" fmla="*/ 2788381 w 4019007"/>
                <a:gd name="connsiteY6" fmla="*/ 12192002 h 12192002"/>
                <a:gd name="connsiteX7" fmla="*/ 1110343 w 4019007"/>
                <a:gd name="connsiteY7" fmla="*/ 12192002 h 12192002"/>
                <a:gd name="connsiteX8" fmla="*/ 1110343 w 4019007"/>
                <a:gd name="connsiteY8" fmla="*/ 12192000 h 12192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019007" h="12192002">
                  <a:moveTo>
                    <a:pt x="0" y="12192000"/>
                  </a:moveTo>
                  <a:lnTo>
                    <a:pt x="0" y="0"/>
                  </a:lnTo>
                  <a:lnTo>
                    <a:pt x="1110343" y="0"/>
                  </a:lnTo>
                  <a:lnTo>
                    <a:pt x="1306286" y="0"/>
                  </a:lnTo>
                  <a:lnTo>
                    <a:pt x="2788381" y="0"/>
                  </a:lnTo>
                  <a:lnTo>
                    <a:pt x="4019007" y="6096001"/>
                  </a:lnTo>
                  <a:lnTo>
                    <a:pt x="2788381" y="12192002"/>
                  </a:lnTo>
                  <a:lnTo>
                    <a:pt x="1110343" y="12192002"/>
                  </a:lnTo>
                  <a:lnTo>
                    <a:pt x="1110343" y="1219200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3610610" y="1048385"/>
            <a:ext cx="4970780" cy="10147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>
            <a:defPPr>
              <a:defRPr lang="zh-CN"/>
            </a:defPPr>
            <a:lvl1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5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6000">
                <a:solidFill>
                  <a:schemeClr val="accent5">
                    <a:lumMod val="50000"/>
                  </a:schemeClr>
                </a:solidFill>
              </a:rPr>
              <a:t>在社会中成长</a:t>
            </a:r>
          </a:p>
        </p:txBody>
      </p:sp>
      <p:sp>
        <p:nvSpPr>
          <p:cNvPr id="16" name="矩形 15"/>
          <p:cNvSpPr/>
          <p:nvPr>
            <p:custDataLst>
              <p:tags r:id="rId4"/>
            </p:custDataLst>
          </p:nvPr>
        </p:nvSpPr>
        <p:spPr>
          <a:xfrm>
            <a:off x="0" y="6692900"/>
            <a:ext cx="12197080" cy="1651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音乐">
            <a:hlinkClick r:id="" action="ppaction://media"/>
          </p:cNvPr>
          <p:cNvPicPr>
            <a:picLocks noChangeAspect="1"/>
          </p:cNvPicPr>
          <p:nvPr>
            <a:videoFile r:link="rId5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xmlns:p159="http://schemas.microsoft.com/office/powerpoint/2015/09/main" xmlns:p15="http://schemas.microsoft.com/office/powerpoint/2012/main" xmlns:mc="http://schemas.openxmlformats.org/markup-compatibility/2006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:embed="rId21"/>
              </p:ext>
            </p:extLst>
          </p:nvPr>
        </p:nvPicPr>
        <p:blipFill>
          <a:blip r:embed="rId22" cstate="print"/>
          <a:stretch>
            <a:fillRect/>
          </a:stretch>
        </p:blipFill>
        <p:spPr>
          <a:xfrm>
            <a:off x="5791200" y="-1651000"/>
            <a:ext cx="609600" cy="609600"/>
          </a:xfrm>
          <a:prstGeom prst="rect">
            <a:avLst/>
          </a:prstGeom>
        </p:spPr>
      </p:pic>
      <p:sp>
        <p:nvSpPr>
          <p:cNvPr id="22" name="任意多边形 21"/>
          <p:cNvSpPr/>
          <p:nvPr>
            <p:custDataLst>
              <p:tags r:id="rId7"/>
            </p:custDataLst>
          </p:nvPr>
        </p:nvSpPr>
        <p:spPr>
          <a:xfrm>
            <a:off x="3459480" y="1206500"/>
            <a:ext cx="150813" cy="698500"/>
          </a:xfrm>
          <a:custGeom>
            <a:avLst/>
            <a:gdLst>
              <a:gd name="connsiteX0" fmla="*/ 0 w 241300"/>
              <a:gd name="connsiteY0" fmla="*/ 0 h 1117600"/>
              <a:gd name="connsiteX1" fmla="*/ 241300 w 241300"/>
              <a:gd name="connsiteY1" fmla="*/ 0 h 1117600"/>
              <a:gd name="connsiteX2" fmla="*/ 241300 w 241300"/>
              <a:gd name="connsiteY2" fmla="*/ 139700 h 1117600"/>
              <a:gd name="connsiteX3" fmla="*/ 152400 w 241300"/>
              <a:gd name="connsiteY3" fmla="*/ 139700 h 1117600"/>
              <a:gd name="connsiteX4" fmla="*/ 152400 w 241300"/>
              <a:gd name="connsiteY4" fmla="*/ 977900 h 1117600"/>
              <a:gd name="connsiteX5" fmla="*/ 241300 w 241300"/>
              <a:gd name="connsiteY5" fmla="*/ 977900 h 1117600"/>
              <a:gd name="connsiteX6" fmla="*/ 241300 w 241300"/>
              <a:gd name="connsiteY6" fmla="*/ 1117600 h 1117600"/>
              <a:gd name="connsiteX7" fmla="*/ 0 w 241300"/>
              <a:gd name="connsiteY7" fmla="*/ 1117600 h 11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1300" h="1117600">
                <a:moveTo>
                  <a:pt x="0" y="0"/>
                </a:moveTo>
                <a:lnTo>
                  <a:pt x="241300" y="0"/>
                </a:lnTo>
                <a:lnTo>
                  <a:pt x="241300" y="139700"/>
                </a:lnTo>
                <a:lnTo>
                  <a:pt x="152400" y="139700"/>
                </a:lnTo>
                <a:lnTo>
                  <a:pt x="152400" y="977900"/>
                </a:lnTo>
                <a:lnTo>
                  <a:pt x="241300" y="977900"/>
                </a:lnTo>
                <a:lnTo>
                  <a:pt x="241300" y="1117600"/>
                </a:lnTo>
                <a:lnTo>
                  <a:pt x="0" y="111760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>
            <p:custDataLst>
              <p:tags r:id="rId8"/>
            </p:custDataLst>
          </p:nvPr>
        </p:nvSpPr>
        <p:spPr>
          <a:xfrm flipH="1">
            <a:off x="8581390" y="1206500"/>
            <a:ext cx="150813" cy="698500"/>
          </a:xfrm>
          <a:custGeom>
            <a:avLst/>
            <a:gdLst>
              <a:gd name="connsiteX0" fmla="*/ 0 w 241300"/>
              <a:gd name="connsiteY0" fmla="*/ 0 h 1117600"/>
              <a:gd name="connsiteX1" fmla="*/ 241300 w 241300"/>
              <a:gd name="connsiteY1" fmla="*/ 0 h 1117600"/>
              <a:gd name="connsiteX2" fmla="*/ 241300 w 241300"/>
              <a:gd name="connsiteY2" fmla="*/ 139700 h 1117600"/>
              <a:gd name="connsiteX3" fmla="*/ 152400 w 241300"/>
              <a:gd name="connsiteY3" fmla="*/ 139700 h 1117600"/>
              <a:gd name="connsiteX4" fmla="*/ 152400 w 241300"/>
              <a:gd name="connsiteY4" fmla="*/ 977900 h 1117600"/>
              <a:gd name="connsiteX5" fmla="*/ 241300 w 241300"/>
              <a:gd name="connsiteY5" fmla="*/ 977900 h 1117600"/>
              <a:gd name="connsiteX6" fmla="*/ 241300 w 241300"/>
              <a:gd name="connsiteY6" fmla="*/ 1117600 h 1117600"/>
              <a:gd name="connsiteX7" fmla="*/ 0 w 241300"/>
              <a:gd name="connsiteY7" fmla="*/ 1117600 h 111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1300" h="1117600">
                <a:moveTo>
                  <a:pt x="0" y="0"/>
                </a:moveTo>
                <a:lnTo>
                  <a:pt x="241300" y="0"/>
                </a:lnTo>
                <a:lnTo>
                  <a:pt x="241300" y="139700"/>
                </a:lnTo>
                <a:lnTo>
                  <a:pt x="152400" y="139700"/>
                </a:lnTo>
                <a:lnTo>
                  <a:pt x="152400" y="977900"/>
                </a:lnTo>
                <a:lnTo>
                  <a:pt x="241300" y="977900"/>
                </a:lnTo>
                <a:lnTo>
                  <a:pt x="241300" y="1117600"/>
                </a:lnTo>
                <a:lnTo>
                  <a:pt x="0" y="1117600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 descr="C:\Users\Administrator\Desktop\图片1.png图片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23"/>
          <a:stretch>
            <a:fillRect/>
          </a:stretch>
        </p:blipFill>
        <p:spPr>
          <a:xfrm>
            <a:off x="-142557" y="5249545"/>
            <a:ext cx="1752600" cy="1880235"/>
          </a:xfrm>
          <a:prstGeom prst="rect">
            <a:avLst/>
          </a:prstGeom>
        </p:spPr>
      </p:pic>
      <p:grpSp>
        <p:nvGrpSpPr>
          <p:cNvPr id="12" name="组合 11"/>
          <p:cNvGrpSpPr/>
          <p:nvPr>
            <p:custDataLst>
              <p:tags r:id="rId10"/>
            </p:custDataLst>
          </p:nvPr>
        </p:nvGrpSpPr>
        <p:grpSpPr>
          <a:xfrm>
            <a:off x="-12700" y="0"/>
            <a:ext cx="12205335" cy="908050"/>
            <a:chOff x="-20" y="0"/>
            <a:chExt cx="19221" cy="1430"/>
          </a:xfrm>
        </p:grpSpPr>
        <p:pic>
          <p:nvPicPr>
            <p:cNvPr id="5" name="图片 4" descr="C:\Users\Administrator\Desktop\图片1.png图片1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24"/>
            <a:stretch>
              <a:fillRect/>
            </a:stretch>
          </p:blipFill>
          <p:spPr>
            <a:xfrm>
              <a:off x="6959" y="0"/>
              <a:ext cx="5242" cy="1430"/>
            </a:xfrm>
            <a:prstGeom prst="rect">
              <a:avLst/>
            </a:prstGeom>
          </p:spPr>
        </p:pic>
        <p:sp>
          <p:nvSpPr>
            <p:cNvPr id="11" name="矩形 10"/>
            <p:cNvSpPr/>
            <p:nvPr>
              <p:custDataLst>
                <p:tags r:id="rId14"/>
              </p:custDataLst>
            </p:nvPr>
          </p:nvSpPr>
          <p:spPr>
            <a:xfrm>
              <a:off x="-20" y="0"/>
              <a:ext cx="19221" cy="260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>
            <p:custDataLst>
              <p:tags r:id="rId11"/>
            </p:custDataLst>
          </p:nvPr>
        </p:nvSpPr>
        <p:spPr>
          <a:xfrm>
            <a:off x="941705" y="224155"/>
            <a:ext cx="378968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第一单元  走进社会生活</a:t>
            </a:r>
          </a:p>
        </p:txBody>
      </p:sp>
      <p:sp>
        <p:nvSpPr>
          <p:cNvPr id="2" name="文本框 1"/>
          <p:cNvSpPr txBox="1"/>
          <p:nvPr>
            <p:custDataLst>
              <p:tags r:id="rId12"/>
            </p:custDataLst>
          </p:nvPr>
        </p:nvSpPr>
        <p:spPr>
          <a:xfrm>
            <a:off x="7422515" y="223520"/>
            <a:ext cx="3923030" cy="46037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algn="ctr"/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第一课  丰富的社会生活</a:t>
            </a:r>
            <a:endParaRPr lang="en-US" altLang="zh-CN" sz="2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>
        <p:fade/>
      </p:transition>
    </mc:Choice>
    <mc:Fallback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6" presetClass="entr" presetSubtype="37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750"/>
                            </p:stCondLst>
                            <p:childTnLst>
                              <p:par>
                                <p:cTn id="4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</p:childTnLst>
        </p:cTn>
      </p:par>
    </p:tnLst>
    <p:bldLst>
      <p:bldP spid="10" grpId="0"/>
      <p:bldP spid="16" grpId="0" animBg="1"/>
      <p:bldP spid="22" grpId="0" animBg="1"/>
      <p:bldP spid="23" grpId="0" animBg="1"/>
      <p:bldP spid="13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国徽102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8" cstate="print"/>
          <a:stretch>
            <a:fillRect/>
          </a:stretch>
        </p:blipFill>
        <p:spPr>
          <a:xfrm>
            <a:off x="392430" y="241935"/>
            <a:ext cx="716915" cy="716915"/>
          </a:xfrm>
          <a:prstGeom prst="rect">
            <a:avLst/>
          </a:prstGeom>
          <a:effectLst/>
        </p:spPr>
      </p:pic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1245235" y="308610"/>
            <a:ext cx="10424795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/>
        </p:spPr>
        <p:txBody>
          <a:bodyPr wrap="square" rtlCol="0">
            <a:spAutoFit/>
          </a:bodyPr>
          <a:lstStyle/>
          <a:p>
            <a:pPr fontAlgn="auto">
              <a:buClrTx/>
              <a:buSzTx/>
              <a:buFontTx/>
            </a:pPr>
            <a:r>
              <a:rPr lang="en-US" sz="3200" b="1" kern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3200" b="1" kern="0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课堂笔记：</a:t>
            </a:r>
            <a:r>
              <a:rPr lang="zh-CN" sz="32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1</a:t>
            </a:r>
            <a:r>
              <a:rPr lang="zh-CN" sz="3200" kern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．个人的成长和社会有什么关系？</a:t>
            </a:r>
          </a:p>
        </p:txBody>
      </p:sp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1245235" y="1062355"/>
            <a:ext cx="10424795" cy="565150"/>
          </a:xfrm>
          <a:prstGeom prst="rect">
            <a:avLst/>
          </a:prstGeom>
          <a:noFill/>
          <a:ln w="12700">
            <a:noFill/>
            <a:prstDash val="dash"/>
          </a:ln>
          <a:effectLst/>
        </p:spPr>
        <p:txBody>
          <a:bodyPr wrap="square" rtlCol="0">
            <a:spAutoFit/>
          </a:bodyPr>
          <a:lstStyle/>
          <a:p>
            <a:pPr marL="514350" indent="-514350" algn="just" fontAlgn="auto">
              <a:lnSpc>
                <a:spcPct val="110000"/>
              </a:lnSpc>
              <a:spcBef>
                <a:spcPts val="600"/>
              </a:spcBef>
              <a:buClr>
                <a:srgbClr val="070915"/>
              </a:buClr>
              <a:buSzTx/>
              <a:buFont typeface="+mj-ea"/>
              <a:buAutoNum type="circleNumDbPlain"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人的成长是</a:t>
            </a:r>
            <a:r>
              <a:rPr lang="zh-CN" altLang="en-US" sz="2800" b="1">
                <a:solidFill>
                  <a:srgbClr val="0000FE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不断社会化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的过程。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1245235" y="1627505"/>
            <a:ext cx="10424795" cy="1868805"/>
          </a:xfrm>
          <a:prstGeom prst="rect">
            <a:avLst/>
          </a:prstGeom>
          <a:noFill/>
          <a:ln w="12700">
            <a:noFill/>
            <a:prstDash val="dash"/>
          </a:ln>
          <a:effectLst/>
        </p:spPr>
        <p:txBody>
          <a:bodyPr wrap="square" rtlCol="0">
            <a:spAutoFit/>
          </a:bodyPr>
          <a:lstStyle/>
          <a:p>
            <a:pPr marL="514350" indent="-514350" algn="just" fontAlgn="auto">
              <a:lnSpc>
                <a:spcPct val="110000"/>
              </a:lnSpc>
              <a:spcBef>
                <a:spcPts val="600"/>
              </a:spcBef>
              <a:buClr>
                <a:srgbClr val="070915"/>
              </a:buClr>
              <a:buSzTx/>
              <a:buFont typeface="+mj-lt"/>
              <a:buAutoNum type="alphaUcPeriod"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途径：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通过</a:t>
            </a:r>
            <a:r>
              <a:rPr lang="zh-CN" altLang="en-US" sz="24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父母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的抚育、</a:t>
            </a:r>
            <a:r>
              <a:rPr lang="zh-CN" altLang="en-US" sz="24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同伴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的帮助、</a:t>
            </a:r>
            <a:r>
              <a:rPr lang="zh-CN" altLang="en-US" sz="24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老师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的教诲和</a:t>
            </a:r>
            <a:r>
              <a:rPr lang="zh-CN" altLang="en-US" sz="24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社会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的关爱等；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514350" indent="-514350" algn="just" fontAlgn="auto">
              <a:lnSpc>
                <a:spcPct val="110000"/>
              </a:lnSpc>
              <a:spcBef>
                <a:spcPts val="600"/>
              </a:spcBef>
              <a:buClr>
                <a:srgbClr val="070915"/>
              </a:buClr>
              <a:buSzTx/>
              <a:buFont typeface="+mj-lt"/>
              <a:buAutoNum type="alphaUcPeriod"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表现：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我们的</a:t>
            </a:r>
            <a:r>
              <a:rPr lang="zh-CN" altLang="en-US" sz="24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知识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不断丰富，</a:t>
            </a:r>
            <a:r>
              <a:rPr lang="zh-CN" altLang="en-US" sz="24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能力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不断提高，</a:t>
            </a:r>
            <a:r>
              <a:rPr lang="zh-CN" altLang="en-US" sz="24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规则意识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不断增强，</a:t>
            </a:r>
            <a:r>
              <a:rPr lang="zh-CN" altLang="en-US" sz="24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价值观念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日渐养成；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514350" indent="-514350" algn="just" fontAlgn="auto">
              <a:lnSpc>
                <a:spcPct val="110000"/>
              </a:lnSpc>
              <a:spcBef>
                <a:spcPts val="600"/>
              </a:spcBef>
              <a:buClr>
                <a:srgbClr val="070915"/>
              </a:buClr>
              <a:buSzTx/>
              <a:buFont typeface="+mj-lt"/>
              <a:buAutoNum type="alphaUcPeriod"/>
            </a:pPr>
            <a:r>
              <a:rPr lang="zh-CN" altLang="en-US" sz="24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结果：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我们逐步成长为一名</a:t>
            </a:r>
            <a:r>
              <a:rPr lang="zh-CN" altLang="en-US" sz="24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合格的社会成员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</a:p>
        </p:txBody>
      </p:sp>
      <p:grpSp>
        <p:nvGrpSpPr>
          <p:cNvPr id="15" name="组合 14"/>
          <p:cNvGrpSpPr/>
          <p:nvPr>
            <p:custDataLst>
              <p:tags r:id="rId5"/>
            </p:custDataLst>
          </p:nvPr>
        </p:nvGrpSpPr>
        <p:grpSpPr>
          <a:xfrm>
            <a:off x="1549400" y="3672205"/>
            <a:ext cx="2386330" cy="2793365"/>
            <a:chOff x="2440" y="5783"/>
            <a:chExt cx="3758" cy="4399"/>
          </a:xfrm>
        </p:grpSpPr>
        <p:pic>
          <p:nvPicPr>
            <p:cNvPr id="14" name="图片 13" descr="C:\Users\lenovo\Desktop\u=3344052780,1751013042&amp;fm=26&amp;gp=0.jpgu=3344052780,1751013042&amp;fm=26&amp;gp=0"/>
            <p:cNvPicPr>
              <a:picLocks noChangeAspect="1"/>
            </p:cNvPicPr>
            <p:nvPr>
              <p:custDataLst>
                <p:tags r:id="rId15"/>
              </p:custDataLst>
            </p:nvPr>
          </p:nvPicPr>
          <p:blipFill>
            <a:blip r:embed="rId19"/>
            <a:srcRect l="12186" r="3501"/>
            <a:stretch>
              <a:fillRect/>
            </a:stretch>
          </p:blipFill>
          <p:spPr>
            <a:xfrm>
              <a:off x="2440" y="5783"/>
              <a:ext cx="3759" cy="3560"/>
            </a:xfrm>
            <a:prstGeom prst="rect">
              <a:avLst/>
            </a:prstGeom>
            <a:effectLst/>
          </p:spPr>
        </p:pic>
        <p:sp>
          <p:nvSpPr>
            <p:cNvPr id="10" name="文本框 9"/>
            <p:cNvSpPr txBox="1"/>
            <p:nvPr>
              <p:custDataLst>
                <p:tags r:id="rId16"/>
              </p:custDataLst>
            </p:nvPr>
          </p:nvSpPr>
          <p:spPr>
            <a:xfrm>
              <a:off x="3049" y="9360"/>
              <a:ext cx="2540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父爱无声</a:t>
              </a:r>
            </a:p>
          </p:txBody>
        </p:sp>
      </p:grpSp>
      <p:grpSp>
        <p:nvGrpSpPr>
          <p:cNvPr id="16" name="组合 15"/>
          <p:cNvGrpSpPr/>
          <p:nvPr>
            <p:custDataLst>
              <p:tags r:id="rId6"/>
            </p:custDataLst>
          </p:nvPr>
        </p:nvGrpSpPr>
        <p:grpSpPr>
          <a:xfrm>
            <a:off x="4132580" y="3672205"/>
            <a:ext cx="2387600" cy="2793365"/>
            <a:chOff x="6508" y="5783"/>
            <a:chExt cx="3760" cy="4399"/>
          </a:xfrm>
        </p:grpSpPr>
        <p:pic>
          <p:nvPicPr>
            <p:cNvPr id="21" name="图片 14347" descr="src=http%3A%2F%2Fshcmty"/>
            <p:cNvPicPr>
              <a:picLocks noChangeAspect="1"/>
            </p:cNvPicPr>
            <p:nvPr>
              <p:custDataLst>
                <p:tags r:id="rId13"/>
              </p:custDataLst>
            </p:nvPr>
          </p:nvPicPr>
          <p:blipFill>
            <a:blip r:embed="rId20"/>
            <a:stretch>
              <a:fillRect/>
            </a:stretch>
          </p:blipFill>
          <p:spPr>
            <a:xfrm>
              <a:off x="6508" y="5783"/>
              <a:ext cx="3760" cy="35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" name="文本框 10"/>
            <p:cNvSpPr txBox="1"/>
            <p:nvPr>
              <p:custDataLst>
                <p:tags r:id="rId14"/>
              </p:custDataLst>
            </p:nvPr>
          </p:nvSpPr>
          <p:spPr>
            <a:xfrm>
              <a:off x="7118" y="9360"/>
              <a:ext cx="2540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同窗情谊</a:t>
              </a:r>
            </a:p>
          </p:txBody>
        </p:sp>
      </p:grpSp>
      <p:grpSp>
        <p:nvGrpSpPr>
          <p:cNvPr id="17" name="组合 16"/>
          <p:cNvGrpSpPr/>
          <p:nvPr>
            <p:custDataLst>
              <p:tags r:id="rId7"/>
            </p:custDataLst>
          </p:nvPr>
        </p:nvGrpSpPr>
        <p:grpSpPr>
          <a:xfrm>
            <a:off x="6706870" y="3672205"/>
            <a:ext cx="2387600" cy="2793365"/>
            <a:chOff x="10562" y="5783"/>
            <a:chExt cx="3760" cy="4399"/>
          </a:xfrm>
        </p:grpSpPr>
        <p:pic>
          <p:nvPicPr>
            <p:cNvPr id="6" name="http://photo-static-api.fotomore.com/creative/vcg/400/version23/VCG211385e6296.jpg" descr="&amp;pky140_sjzg_VCG211385e6296&amp;2&amp;src_toppic_inpsrchzd1&amp;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21" cstate="print"/>
            <a:srcRect l="9094" r="11387"/>
            <a:stretch>
              <a:fillRect/>
            </a:stretch>
          </p:blipFill>
          <p:spPr>
            <a:xfrm>
              <a:off x="10562" y="5783"/>
              <a:ext cx="3761" cy="3577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>
              <p:custDataLst>
                <p:tags r:id="rId12"/>
              </p:custDataLst>
            </p:nvPr>
          </p:nvSpPr>
          <p:spPr>
            <a:xfrm>
              <a:off x="11187" y="9360"/>
              <a:ext cx="2540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传道受业</a:t>
              </a:r>
            </a:p>
          </p:txBody>
        </p:sp>
      </p:grpSp>
      <p:grpSp>
        <p:nvGrpSpPr>
          <p:cNvPr id="18" name="组合 17"/>
          <p:cNvGrpSpPr/>
          <p:nvPr>
            <p:custDataLst>
              <p:tags r:id="rId8"/>
            </p:custDataLst>
          </p:nvPr>
        </p:nvGrpSpPr>
        <p:grpSpPr>
          <a:xfrm>
            <a:off x="9281795" y="3671570"/>
            <a:ext cx="2387600" cy="2794000"/>
            <a:chOff x="14617" y="5782"/>
            <a:chExt cx="3760" cy="4400"/>
          </a:xfrm>
        </p:grpSpPr>
        <p:pic>
          <p:nvPicPr>
            <p:cNvPr id="8" name="图片 7" descr="src=http___5b0988e595225.cdn.sohucs.com_images_20170905_f11636f9ac9a46d188b83d40e79d2254.jpeg&amp;refer=http___5b0988e595225.cdn.sohucs.webp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22" cstate="print"/>
            <a:stretch>
              <a:fillRect/>
            </a:stretch>
          </p:blipFill>
          <p:spPr>
            <a:xfrm>
              <a:off x="14617" y="5782"/>
              <a:ext cx="3761" cy="3561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>
              <p:custDataLst>
                <p:tags r:id="rId10"/>
              </p:custDataLst>
            </p:nvPr>
          </p:nvSpPr>
          <p:spPr>
            <a:xfrm>
              <a:off x="15256" y="9360"/>
              <a:ext cx="2540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b="1">
                  <a:latin typeface="楷体" panose="02010609060101010101" charset="-122"/>
                  <a:ea typeface="楷体" panose="02010609060101010101" charset="-122"/>
                </a:rPr>
                <a:t>安全宣传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ttp://photo-static-api.fotomore.com/creative/vcg/400/new/VCG211280038194.jpg" descr="&amp;pky270_sjzg_VCG211280038194&amp;2&amp;src_toppic_inpsrchzd1&amp;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245870" y="3146425"/>
            <a:ext cx="10423525" cy="3304540"/>
          </a:xfrm>
          <a:prstGeom prst="rect">
            <a:avLst/>
          </a:prstGeom>
        </p:spPr>
      </p:pic>
      <p:sp>
        <p:nvSpPr>
          <p:cNvPr id="37" name="文本框 36"/>
          <p:cNvSpPr txBox="1"/>
          <p:nvPr>
            <p:custDataLst>
              <p:tags r:id="rId2"/>
            </p:custDataLst>
          </p:nvPr>
        </p:nvSpPr>
        <p:spPr>
          <a:xfrm>
            <a:off x="1244600" y="308610"/>
            <a:ext cx="10424795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/>
        </p:spPr>
        <p:txBody>
          <a:bodyPr wrap="square" rtlCol="0">
            <a:spAutoFit/>
          </a:bodyPr>
          <a:lstStyle/>
          <a:p>
            <a:pPr algn="l" fontAlgn="auto">
              <a:buClrTx/>
              <a:buSzTx/>
              <a:buFontTx/>
            </a:pPr>
            <a:r>
              <a:rPr lang="en-US" altLang="zh-CN" sz="3200" b="1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3200" b="1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相关链接：</a:t>
            </a:r>
            <a:r>
              <a:rPr lang="en-US" altLang="zh-CN" sz="3200" kern="0" smtClean="0">
                <a:solidFill>
                  <a:srgbClr val="00206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</a:t>
            </a:r>
            <a:r>
              <a:rPr 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什么是</a:t>
            </a:r>
            <a:r>
              <a:rPr lang="en-US" alt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社会化</a:t>
            </a:r>
            <a:r>
              <a:rPr lang="en-US" alt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？</a:t>
            </a:r>
          </a:p>
        </p:txBody>
      </p:sp>
      <p:pic>
        <p:nvPicPr>
          <p:cNvPr id="38" name="图片 37" descr="国徽102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392430" y="241935"/>
            <a:ext cx="716915" cy="716915"/>
          </a:xfrm>
          <a:prstGeom prst="rect">
            <a:avLst/>
          </a:prstGeom>
          <a:effectLst/>
        </p:spPr>
      </p:pic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1243965" y="1094105"/>
            <a:ext cx="10425430" cy="23514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ct val="105000"/>
              </a:lnSpc>
              <a:spcBef>
                <a:spcPct val="0"/>
              </a:spcBef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人的社会化，是指个人在特定</a:t>
            </a:r>
            <a:r>
              <a:rPr lang="zh-CN" altLang="en-US" sz="28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</a:rPr>
              <a:t>社会文化环境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中，从</a:t>
            </a:r>
            <a:r>
              <a:rPr lang="zh-CN" altLang="en-US" sz="28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</a:rPr>
              <a:t>生物人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成长为</a:t>
            </a:r>
            <a:r>
              <a:rPr lang="zh-CN" altLang="en-US" sz="28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</a:rPr>
              <a:t>社会人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的过程，具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体包括：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认识社会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，并且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融入社会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影响社会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改造社会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这是一个</a:t>
            </a:r>
            <a:r>
              <a:rPr lang="zh-CN" altLang="en-US" sz="28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</a:rPr>
              <a:t>持续一生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的成长过程，成长的状况影响到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个人人格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的完善度，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心理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幸福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度，以及个人在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工作事业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上的发展等。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244600" y="1072515"/>
            <a:ext cx="10425430" cy="189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ct val="105000"/>
              </a:lnSpc>
              <a:spcBef>
                <a:spcPts val="1200"/>
              </a:spcBef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刚出生的婴儿不具备这些认知，因此TA必须渡过一个特定的</a:t>
            </a:r>
            <a:r>
              <a:rPr lang="zh-CN" altLang="en-US" sz="28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</a:rPr>
              <a:t>社会化期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，以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熟悉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各种生活技能，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发展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个性，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学习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社会或群体的各种习惯，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接受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社会的教化，慢慢成人。这是个必须的过程，否则就会造成各种的</a:t>
            </a:r>
            <a:r>
              <a:rPr lang="zh-CN" altLang="en-US" sz="2800" b="1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</a:rPr>
              <a:t>人格缺陷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，影响自我的发展。</a:t>
            </a:r>
          </a:p>
        </p:txBody>
      </p:sp>
      <p:sp>
        <p:nvSpPr>
          <p:cNvPr id="37" name="文本框 36"/>
          <p:cNvSpPr txBox="1"/>
          <p:nvPr>
            <p:custDataLst>
              <p:tags r:id="rId2"/>
            </p:custDataLst>
          </p:nvPr>
        </p:nvSpPr>
        <p:spPr>
          <a:xfrm>
            <a:off x="1244600" y="308610"/>
            <a:ext cx="10424795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/>
        </p:spPr>
        <p:txBody>
          <a:bodyPr wrap="square" rtlCol="0">
            <a:spAutoFit/>
          </a:bodyPr>
          <a:lstStyle/>
          <a:p>
            <a:pPr algn="l" fontAlgn="auto">
              <a:buClrTx/>
              <a:buSzTx/>
              <a:buFontTx/>
            </a:pPr>
            <a:r>
              <a:rPr lang="en-US" altLang="zh-CN" sz="3200" b="1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3200" b="1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相关链接：</a:t>
            </a:r>
            <a:r>
              <a:rPr lang="en-US" altLang="zh-CN" sz="3200" kern="0" smtClean="0">
                <a:solidFill>
                  <a:srgbClr val="00206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</a:t>
            </a:r>
            <a:r>
              <a:rPr 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什么是</a:t>
            </a:r>
            <a:r>
              <a:rPr lang="en-US" alt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社会化</a:t>
            </a:r>
            <a:r>
              <a:rPr lang="en-US" alt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？</a:t>
            </a:r>
          </a:p>
        </p:txBody>
      </p:sp>
      <p:pic>
        <p:nvPicPr>
          <p:cNvPr id="38" name="图片 37" descr="国徽102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4" cstate="print"/>
          <a:stretch>
            <a:fillRect/>
          </a:stretch>
        </p:blipFill>
        <p:spPr>
          <a:xfrm>
            <a:off x="392430" y="241935"/>
            <a:ext cx="716915" cy="716915"/>
          </a:xfrm>
          <a:prstGeom prst="rect">
            <a:avLst/>
          </a:prstGeom>
          <a:effectLst/>
        </p:spPr>
      </p:pic>
      <p:grpSp>
        <p:nvGrpSpPr>
          <p:cNvPr id="8" name="组合 7"/>
          <p:cNvGrpSpPr/>
          <p:nvPr>
            <p:custDataLst>
              <p:tags r:id="rId4"/>
            </p:custDataLst>
          </p:nvPr>
        </p:nvGrpSpPr>
        <p:grpSpPr>
          <a:xfrm>
            <a:off x="1244600" y="3152775"/>
            <a:ext cx="10425430" cy="3291840"/>
            <a:chOff x="1960" y="4965"/>
            <a:chExt cx="16418" cy="5184"/>
          </a:xfrm>
        </p:grpSpPr>
        <p:sp>
          <p:nvSpPr>
            <p:cNvPr id="7" name="矩形 6"/>
            <p:cNvSpPr/>
            <p:nvPr>
              <p:custDataLst>
                <p:tags r:id="rId11"/>
              </p:custDataLst>
            </p:nvPr>
          </p:nvSpPr>
          <p:spPr>
            <a:xfrm>
              <a:off x="1960" y="4965"/>
              <a:ext cx="16419" cy="5184"/>
            </a:xfrm>
            <a:prstGeom prst="rect">
              <a:avLst/>
            </a:prstGeom>
            <a:solidFill>
              <a:srgbClr val="0B1D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http://photo-static-api.fotomore.com/creative/vcg/400/new/VCG41N865863628.jpg" descr="&amp;pky250_sjzg_VCG41N865863628&amp;2&amp;src_toppic_inpsrchzd1&amp;"/>
            <p:cNvPicPr>
              <a:picLocks noChangeAspect="1"/>
            </p:cNvPicPr>
            <p:nvPr>
              <p:custDataLst>
                <p:tags r:id="rId12"/>
              </p:custDataLst>
            </p:nvPr>
          </p:nvPicPr>
          <p:blipFill>
            <a:blip r:embed="rId15" cstate="print"/>
            <a:stretch>
              <a:fillRect/>
            </a:stretch>
          </p:blipFill>
          <p:spPr>
            <a:xfrm>
              <a:off x="2412" y="5052"/>
              <a:ext cx="7512" cy="5006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 rot="21000000">
            <a:off x="4387850" y="3585210"/>
            <a:ext cx="170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方正公文黑体" panose="02000500000000000000" charset="-122"/>
                <a:ea typeface="方正公文黑体" panose="02000500000000000000" charset="-122"/>
              </a:rPr>
              <a:t>自私</a:t>
            </a: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 rot="1080000">
            <a:off x="6416675" y="3579495"/>
            <a:ext cx="170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92D050"/>
                </a:solidFill>
                <a:latin typeface="方正公文黑体" panose="02000500000000000000" charset="-122"/>
                <a:ea typeface="方正公文黑体" panose="02000500000000000000" charset="-122"/>
              </a:rPr>
              <a:t>依赖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 rot="21120000">
            <a:off x="8812530" y="3514725"/>
            <a:ext cx="170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FFC000"/>
                </a:solidFill>
                <a:latin typeface="方正公文黑体" panose="02000500000000000000" charset="-122"/>
                <a:ea typeface="方正公文黑体" panose="02000500000000000000" charset="-122"/>
              </a:rPr>
              <a:t>傲慢</a:t>
            </a:r>
          </a:p>
        </p:txBody>
      </p: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 rot="1920000">
            <a:off x="4957445" y="4837430"/>
            <a:ext cx="170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00B0F0"/>
                </a:solidFill>
                <a:latin typeface="方正公文黑体" panose="02000500000000000000" charset="-122"/>
                <a:ea typeface="方正公文黑体" panose="02000500000000000000" charset="-122"/>
              </a:rPr>
              <a:t>偏执</a:t>
            </a:r>
          </a:p>
        </p:txBody>
      </p: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 rot="600000">
            <a:off x="6851650" y="4919980"/>
            <a:ext cx="170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AA73D5"/>
                </a:solidFill>
                <a:latin typeface="方正公文黑体" panose="02000500000000000000" charset="-122"/>
                <a:ea typeface="方正公文黑体" panose="02000500000000000000" charset="-122"/>
              </a:rPr>
              <a:t>逃避</a:t>
            </a: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 rot="780000">
            <a:off x="8842375" y="4837430"/>
            <a:ext cx="1706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  <a:latin typeface="方正公文黑体" panose="02000500000000000000" charset="-122"/>
                <a:ea typeface="方正公文黑体" panose="02000500000000000000" charset="-122"/>
              </a:rPr>
              <a:t>野蛮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1244600" y="1226820"/>
            <a:ext cx="6881495" cy="48298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 algn="just" fontAlgn="auto">
              <a:lnSpc>
                <a:spcPct val="110000"/>
              </a:lnSpc>
              <a:spcBef>
                <a:spcPts val="1200"/>
              </a:spcBef>
            </a:pP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随着一个人社会化的完善，TA会逐步形成正确的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价值观人生观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格局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会逐步提高。TA会更加清晰的</a:t>
            </a:r>
            <a:r>
              <a:rPr lang="zh-CN" altLang="en-US" sz="28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</a:rPr>
              <a:t>了解社会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</a:rPr>
              <a:t>了解人性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，并且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去接纳，去协作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。TA会更加的</a:t>
            </a:r>
            <a:r>
              <a:rPr lang="zh-CN" altLang="en-US" sz="28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</a:rPr>
              <a:t>认识自我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28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</a:rPr>
              <a:t>肯定自我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28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</a:rPr>
              <a:t>接纳自我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，原则明确，界限清晰，从而让自己内心更自由、幸福，使自己无论在顺境之中还是逆境之中，都能很好的</a:t>
            </a:r>
            <a:r>
              <a:rPr lang="zh-CN" altLang="en-US" sz="28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</a:rPr>
              <a:t>驾驭自己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的情绪，</a:t>
            </a:r>
            <a:r>
              <a:rPr lang="zh-CN" altLang="en-US" sz="28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</a:rPr>
              <a:t>把控自己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的方向，容易</a:t>
            </a:r>
            <a:r>
              <a:rPr lang="zh-CN" altLang="en-US" sz="28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</a:rPr>
              <a:t>走出困境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>
                <a:solidFill>
                  <a:srgbClr val="0000FE"/>
                </a:solidFill>
                <a:latin typeface="楷体" panose="02010609060101010101" charset="-122"/>
                <a:ea typeface="楷体" panose="02010609060101010101" charset="-122"/>
              </a:rPr>
              <a:t>突破局面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，走到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更高的人生境地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益于自己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益于他人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益于社会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。</a:t>
            </a:r>
          </a:p>
        </p:txBody>
      </p:sp>
      <p:sp>
        <p:nvSpPr>
          <p:cNvPr id="37" name="文本框 36"/>
          <p:cNvSpPr txBox="1"/>
          <p:nvPr>
            <p:custDataLst>
              <p:tags r:id="rId2"/>
            </p:custDataLst>
          </p:nvPr>
        </p:nvSpPr>
        <p:spPr>
          <a:xfrm>
            <a:off x="1244600" y="308610"/>
            <a:ext cx="10424795" cy="58356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/>
        </p:spPr>
        <p:txBody>
          <a:bodyPr wrap="square" rtlCol="0">
            <a:spAutoFit/>
          </a:bodyPr>
          <a:lstStyle/>
          <a:p>
            <a:pPr algn="l" fontAlgn="auto">
              <a:buClrTx/>
              <a:buSzTx/>
              <a:buFontTx/>
            </a:pPr>
            <a:r>
              <a:rPr lang="en-US" altLang="zh-CN" sz="3200" b="1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</a:t>
            </a:r>
            <a:r>
              <a:rPr lang="zh-CN" altLang="en-US" sz="3200" b="1" kern="0" smtClean="0">
                <a:solidFill>
                  <a:schemeClr val="tx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相关链接：</a:t>
            </a:r>
            <a:r>
              <a:rPr lang="en-US" altLang="zh-CN" sz="3200" kern="0" smtClean="0">
                <a:solidFill>
                  <a:srgbClr val="00206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</a:t>
            </a:r>
            <a:r>
              <a:rPr 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什么是</a:t>
            </a:r>
            <a:r>
              <a:rPr lang="en-US" alt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“</a:t>
            </a:r>
            <a:r>
              <a:rPr lang="zh-CN" altLang="en-US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社会化</a:t>
            </a:r>
            <a:r>
              <a:rPr lang="en-US" altLang="zh-CN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”</a:t>
            </a:r>
            <a:r>
              <a:rPr lang="zh-CN" altLang="en-US" sz="3200" kern="0" smtClean="0">
                <a:solidFill>
                  <a:schemeClr val="accent5">
                    <a:lumMod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？</a:t>
            </a:r>
          </a:p>
        </p:txBody>
      </p:sp>
      <p:pic>
        <p:nvPicPr>
          <p:cNvPr id="38" name="图片 37" descr="国徽102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392430" y="241935"/>
            <a:ext cx="716915" cy="716915"/>
          </a:xfrm>
          <a:prstGeom prst="rect">
            <a:avLst/>
          </a:prstGeom>
          <a:effectLst/>
        </p:spPr>
      </p:pic>
      <p:pic>
        <p:nvPicPr>
          <p:cNvPr id="2" name="图片 1" descr="src=http%3A%2F%2Fnews.youth.cn%2Fsz%2F201905%2FW020190531366010568320.jpg&amp;refer=http%3A%2F%2Fnews.youth.webp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418558" y="1336313"/>
            <a:ext cx="3294380" cy="49307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 Requires="p14">
      <p:transition p14:dur="10"/>
    </mc:Choice>
    <mc:Fallback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COMMONDATA" val="eyJoZGlkIjoiNzY2MGE3YjY4MTI1YjNhYTJiZmEyYjM4MWJiZjYzNjEifQ=="/>
  <p:tag name="ISPRING_PRESENTATION_TITLE" val="PowerPoint 演示文稿"/>
  <p:tag name="ISPRING_RESOURCE_PATHS_HASH_2" val="e11554bd23f2f6301ba4590b3d5d35a4cd38079"/>
  <p:tag name="KSO_WPP_MARK_KEY" val="92cc0a0a-e48a-4ffa-b0f7-2785b73e86a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7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4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5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6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8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9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0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1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3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4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8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7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8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9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0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3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4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5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9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7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8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9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3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4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7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8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7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0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4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3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9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2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7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0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8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5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1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2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4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5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6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7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7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4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5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8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49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7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8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59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0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3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8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5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6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8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69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4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69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9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0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1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2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3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5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6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7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8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3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19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0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1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2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8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9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0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1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2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4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4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5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6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37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5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2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6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7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78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8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6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6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9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7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8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0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0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1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2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29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2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3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7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8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3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8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0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3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4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5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6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56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8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59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4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5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6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002通用彩色">
      <a:dk1>
        <a:sysClr val="windowText" lastClr="000000"/>
      </a:dk1>
      <a:lt1>
        <a:sysClr val="window" lastClr="FFFFFF"/>
      </a:lt1>
      <a:dk2>
        <a:srgbClr val="E73E53"/>
      </a:dk2>
      <a:lt2>
        <a:srgbClr val="E7E6E6"/>
      </a:lt2>
      <a:accent1>
        <a:srgbClr val="58A527"/>
      </a:accent1>
      <a:accent2>
        <a:srgbClr val="4F50A0"/>
      </a:accent2>
      <a:accent3>
        <a:srgbClr val="27A0B3"/>
      </a:accent3>
      <a:accent4>
        <a:srgbClr val="E73E53"/>
      </a:accent4>
      <a:accent5>
        <a:srgbClr val="EAAE00"/>
      </a:accent5>
      <a:accent6>
        <a:srgbClr val="58A527"/>
      </a:accent6>
      <a:hlink>
        <a:srgbClr val="4F50A0"/>
      </a:hlink>
      <a:folHlink>
        <a:srgbClr val="27A0B3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（C）红+暗红+红+红+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70000"/>
      </a:accent1>
      <a:accent2>
        <a:srgbClr val="A10000"/>
      </a:accent2>
      <a:accent3>
        <a:srgbClr val="D70000"/>
      </a:accent3>
      <a:accent4>
        <a:srgbClr val="D70000"/>
      </a:accent4>
      <a:accent5>
        <a:srgbClr val="FF3300"/>
      </a:accent5>
      <a:accent6>
        <a:srgbClr val="FFFF00"/>
      </a:accent6>
      <a:hlink>
        <a:srgbClr val="0563C1"/>
      </a:hlink>
      <a:folHlink>
        <a:srgbClr val="954F72"/>
      </a:folHlink>
    </a:clrScheme>
    <a:fontScheme name="主题字体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xmlns:r="http://schemas.openxmlformats.org/officeDocument/2006/relationships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1141</Words>
  <Application>Aspose.Slides for Java</Application>
  <PresentationFormat>自定义</PresentationFormat>
  <Paragraphs>82</Paragraphs>
  <Slides>17</Slides>
  <Notes>3</Notes>
  <HiddenSlides>0</HiddenSlides>
  <MMClips>3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Arial</vt:lpstr>
      <vt:lpstr>宋体</vt:lpstr>
      <vt:lpstr>微软雅黑</vt:lpstr>
      <vt:lpstr>楷体</vt:lpstr>
      <vt:lpstr>Wingdings</vt:lpstr>
      <vt:lpstr>Calibri</vt:lpstr>
      <vt:lpstr>黑体</vt:lpstr>
      <vt:lpstr>方正公文黑体</vt:lpstr>
      <vt:lpstr>Times New Roman</vt:lpstr>
      <vt:lpstr>Calibri Light</vt:lpstr>
      <vt:lpstr>Office 主题</vt:lpstr>
      <vt:lpstr>自定义设计方案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Company>学科网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rbm.xkw.com</dc:creator>
  <cp:lastModifiedBy>1</cp:lastModifiedBy>
  <cp:revision>6</cp:revision>
  <cp:lastPrinted>2022-07-22T11:09:57Z</cp:lastPrinted>
  <dcterms:created xsi:type="dcterms:W3CDTF">2022-07-22T11:09:57Z</dcterms:created>
  <dcterms:modified xsi:type="dcterms:W3CDTF">2022-07-27T06:50:11Z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