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71" r:id="rId5"/>
    <p:sldId id="270" r:id="rId6"/>
    <p:sldId id="269" r:id="rId7"/>
    <p:sldId id="286" r:id="rId8"/>
    <p:sldId id="289" r:id="rId9"/>
    <p:sldId id="291" r:id="rId10"/>
    <p:sldId id="277" r:id="rId11"/>
    <p:sldId id="276" r:id="rId12"/>
    <p:sldId id="278" r:id="rId13"/>
    <p:sldId id="279" r:id="rId14"/>
    <p:sldId id="280" r:id="rId15"/>
    <p:sldId id="281" r:id="rId16"/>
    <p:sldId id="282" r:id="rId17"/>
    <p:sldId id="294" r:id="rId18"/>
    <p:sldId id="296" r:id="rId19"/>
    <p:sldId id="295" r:id="rId20"/>
    <p:sldId id="297" r:id="rId21"/>
    <p:sldId id="283" r:id="rId22"/>
    <p:sldId id="284" r:id="rId23"/>
    <p:sldId id="285" r:id="rId24"/>
    <p:sldId id="293" r:id="rId25"/>
    <p:sldId id="292" r:id="rId26"/>
    <p:sldId id="268" r:id="rId27"/>
    <p:sldId id="266" r:id="rId28"/>
    <p:sldId id="267" r:id="rId29"/>
    <p:sldId id="265" r:id="rId30"/>
    <p:sldId id="264" r:id="rId31"/>
    <p:sldId id="263" r:id="rId32"/>
    <p:sldId id="262" r:id="rId33"/>
    <p:sldId id="261" r:id="rId34"/>
    <p:sldId id="287" r:id="rId35"/>
    <p:sldId id="260" r:id="rId36"/>
    <p:sldId id="259" r:id="rId37"/>
    <p:sldId id="272" r:id="rId38"/>
    <p:sldId id="258" r:id="rId39"/>
    <p:sldId id="273" r:id="rId40"/>
    <p:sldId id="274" r:id="rId41"/>
    <p:sldId id="275" r:id="rId42"/>
    <p:sldId id="298" r:id="rId43"/>
  </p:sldIdLst>
  <p:sldSz cx="9144000" cy="6858000" type="screen4x3"/>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984" y="-3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34149A-22FF-49AB-9B68-690043BD7489}" type="datetimeFigureOut">
              <a:rPr lang="zh-CN" altLang="en-US" smtClean="0"/>
              <a:t>2020/9/2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6C505B-8CDB-4B10-BE3F-70D2983D49A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C6C505B-8CDB-4B10-BE3F-70D2983D49A7}" type="slidenum">
              <a:rPr lang="zh-CN" altLang="en-US" smtClean="0"/>
              <a:t>25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itchFamily="34" charset="0"/>
              </a:rPr>
              <a:pPr lvl="0"/>
              <a:t>‹#›</a:t>
            </a:fld>
            <a:endParaRPr lang="zh-CN" altLang="en-US">
              <a:latin typeface="Arial"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54D7CC-51FE-4F89-A84F-B3DD25F868DC}" type="datetimeFigureOut">
              <a:rPr lang="zh-CN" altLang="en-US" smtClean="0"/>
              <a:t>2020/9/2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3964EF-D668-4DC2-AE0B-316EB5EAA335}"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4D7CC-51FE-4F89-A84F-B3DD25F868DC}" type="datetimeFigureOut">
              <a:rPr lang="zh-CN" altLang="en-US" smtClean="0"/>
              <a:t>2020/9/2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964EF-D668-4DC2-AE0B-316EB5EAA33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image" Target="../media/image1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gif"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681646-721496.html" TargetMode="External" /><Relationship Id="rId3" Type="http://schemas.openxmlformats.org/officeDocument/2006/relationships/hyperlink" Target="https://baike.so.com/doc/6745348-6959893.html" TargetMode="External" /><Relationship Id="rId4" Type="http://schemas.openxmlformats.org/officeDocument/2006/relationships/hyperlink" Target="https://baike.so.com/doc/7867322-8141417.html" TargetMode="External" /><Relationship Id="rId5" Type="http://schemas.openxmlformats.org/officeDocument/2006/relationships/hyperlink" Target="https://baike.so.com/doc/23779111-24335138.html" TargetMode="External" /><Relationship Id="rId6" Type="http://schemas.openxmlformats.org/officeDocument/2006/relationships/hyperlink" Target="https://baike.so.com/doc/5374253-5610273.html" TargetMode="Ex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2.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3.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4.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6.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25105;&#26159;&#28436;&#35828;&#23478;&#31532;4&#23395;%20&#36797;&#23425;&#33328;&#36864;&#24441;&#22899;&#20853;&#65306;&#20891;&#35013;&#23545;&#25105;&#26469;&#35828;&#26377;&#19968;&#31181;&#31070;&#22855;&#30340;&#39764;&#21147;171021_&#39640;&#28165;.mp4" TargetMode="External" /><Relationship Id="rId3" Type="http://schemas.openxmlformats.org/officeDocument/2006/relationships/image" Target="../media/image27.jpeg" /><Relationship Id="rId4" Type="http://schemas.openxmlformats.org/officeDocument/2006/relationships/image" Target="../media/image2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hyperlink" Target="https://baike.so.com/doc/5805863-6018663.html" TargetMode="Ex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hyperlink" Target="https://baike.so.com/doc/952786-1007190.html" TargetMode="External" /><Relationship Id="rId4" Type="http://schemas.openxmlformats.org/officeDocument/2006/relationships/hyperlink" Target="https://baike.so.com/doc/6000405-6213380.html" TargetMode="Ex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hyperlink" Target="https://baike.so.com/doc/28835927-30301840.html"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
          <p:cNvSpPr txBox="1"/>
          <p:nvPr/>
        </p:nvSpPr>
        <p:spPr>
          <a:xfrm>
            <a:off x="1187624" y="908720"/>
            <a:ext cx="6480175" cy="1200329"/>
          </a:xfrm>
          <a:prstGeom prst="rect">
            <a:avLst/>
          </a:prstGeom>
          <a:noFill/>
          <a:ln w="9525">
            <a:noFill/>
          </a:ln>
        </p:spPr>
        <p:txBody>
          <a:bodyPr>
            <a:spAutoFit/>
          </a:bodyPr>
          <a:lstStyle/>
          <a:p>
            <a:pPr>
              <a:buFont typeface="Arial" pitchFamily="34" charset="0"/>
              <a:buNone/>
            </a:pPr>
            <a:r>
              <a:rPr lang="en-US" altLang="zh-CN" sz="7200" b="1">
                <a:solidFill>
                  <a:schemeClr val="bg1"/>
                </a:solidFill>
                <a:latin typeface="隶书" panose="02010509060101010101" pitchFamily="49" charset="-122"/>
                <a:ea typeface="隶书" panose="02010509060101010101" pitchFamily="49" charset="-122"/>
              </a:rPr>
              <a:t>4 </a:t>
            </a:r>
            <a:r>
              <a:rPr lang="en-US" altLang="en-US" sz="7200" b="1">
                <a:solidFill>
                  <a:schemeClr val="bg1"/>
                </a:solidFill>
                <a:latin typeface="隶书" panose="02010509060101010101" pitchFamily="49" charset="-122"/>
                <a:ea typeface="隶书" panose="02010509060101010101" pitchFamily="49" charset="-122"/>
              </a:rPr>
              <a:t>一着惊海天</a:t>
            </a:r>
          </a:p>
        </p:txBody>
      </p:sp>
      <p:sp>
        <p:nvSpPr>
          <p:cNvPr id="6" name="TextBox 5"/>
          <p:cNvSpPr txBox="1"/>
          <p:nvPr/>
        </p:nvSpPr>
        <p:spPr>
          <a:xfrm>
            <a:off x="800049" y="3356992"/>
            <a:ext cx="8343951" cy="1569660"/>
          </a:xfrm>
          <a:prstGeom prst="rect">
            <a:avLst/>
          </a:prstGeom>
          <a:noFill/>
        </p:spPr>
        <p:txBody>
          <a:bodyPr wrap="none" rtlCol="0">
            <a:spAutoFit/>
          </a:bodyPr>
          <a:lstStyle/>
          <a:p>
            <a:r>
              <a:rPr lang="en-US" altLang="zh-CN" sz="3200" b="1" smtClean="0">
                <a:solidFill>
                  <a:schemeClr val="bg1"/>
                </a:solidFill>
              </a:rPr>
              <a:t>——</a:t>
            </a:r>
            <a:r>
              <a:rPr lang="zh-CN" altLang="en-US" sz="3200" b="1" smtClean="0">
                <a:solidFill>
                  <a:schemeClr val="bg1"/>
                </a:solidFill>
              </a:rPr>
              <a:t>目击我国航母舰载战斗机首架次成功着舰</a:t>
            </a:r>
            <a:endParaRPr lang="en-US" altLang="zh-CN" sz="3200" b="1" smtClean="0">
              <a:solidFill>
                <a:schemeClr val="bg1"/>
              </a:solidFill>
            </a:endParaRPr>
          </a:p>
          <a:p>
            <a:r>
              <a:rPr lang="en-US" altLang="zh-CN" sz="3200" b="1">
                <a:solidFill>
                  <a:schemeClr val="bg1"/>
                </a:solidFill>
              </a:rPr>
              <a:t> </a:t>
            </a:r>
            <a:r>
              <a:rPr lang="en-US" altLang="zh-CN" sz="3200" b="1" smtClean="0">
                <a:solidFill>
                  <a:schemeClr val="bg1"/>
                </a:solidFill>
              </a:rPr>
              <a:t>                                       </a:t>
            </a:r>
          </a:p>
          <a:p>
            <a:r>
              <a:rPr lang="en-US" altLang="zh-CN" sz="3200" b="1">
                <a:solidFill>
                  <a:schemeClr val="bg1"/>
                </a:solidFill>
              </a:rPr>
              <a:t> </a:t>
            </a:r>
            <a:r>
              <a:rPr lang="en-US" altLang="zh-CN" sz="3200" b="1" smtClean="0">
                <a:solidFill>
                  <a:schemeClr val="bg1"/>
                </a:solidFill>
              </a:rPr>
              <a:t>                                                </a:t>
            </a:r>
            <a:r>
              <a:rPr lang="zh-CN" altLang="en-US" sz="3200" b="1" smtClean="0">
                <a:solidFill>
                  <a:srgbClr val="FFFF00"/>
                </a:solidFill>
              </a:rPr>
              <a:t>蔡年迟     蒲海洋</a:t>
            </a:r>
            <a:endParaRPr lang="zh-CN" altLang="en-US" sz="3200" b="1">
              <a:solidFill>
                <a:srgbClr val="FFFF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8308" name="图片 1"/>
          <p:cNvPicPr>
            <a:picLocks noChangeAspect="1"/>
          </p:cNvPicPr>
          <p:nvPr/>
        </p:nvPicPr>
        <p:blipFill>
          <a:blip r:embed="rId2"/>
          <a:stretch>
            <a:fillRect/>
          </a:stretch>
        </p:blipFill>
        <p:spPr>
          <a:xfrm>
            <a:off x="228600" y="1066800"/>
            <a:ext cx="8667750" cy="4875213"/>
          </a:xfrm>
          <a:prstGeom prst="rect">
            <a:avLst/>
          </a:prstGeom>
          <a:noFill/>
          <a:ln w="9525">
            <a:noFill/>
          </a:ln>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354" name="图片 1"/>
          <p:cNvPicPr>
            <a:picLocks noChangeAspect="1"/>
          </p:cNvPicPr>
          <p:nvPr/>
        </p:nvPicPr>
        <p:blipFill>
          <a:blip r:embed="rId2"/>
          <a:stretch>
            <a:fillRect/>
          </a:stretch>
        </p:blipFill>
        <p:spPr>
          <a:xfrm>
            <a:off x="798513" y="1054100"/>
            <a:ext cx="7142162" cy="3752850"/>
          </a:xfrm>
          <a:prstGeom prst="rect">
            <a:avLst/>
          </a:prstGeom>
          <a:noFill/>
          <a:ln w="9525">
            <a:noFill/>
          </a:ln>
        </p:spPr>
      </p:pic>
      <p:sp>
        <p:nvSpPr>
          <p:cNvPr id="100355" name="文本框 2"/>
          <p:cNvSpPr txBox="1"/>
          <p:nvPr/>
        </p:nvSpPr>
        <p:spPr>
          <a:xfrm>
            <a:off x="1676400" y="5181600"/>
            <a:ext cx="5192713" cy="519113"/>
          </a:xfrm>
          <a:prstGeom prst="rect">
            <a:avLst/>
          </a:prstGeom>
          <a:noFill/>
          <a:ln w="9525">
            <a:noFill/>
          </a:ln>
        </p:spPr>
        <p:txBody>
          <a:bodyPr wrap="none">
            <a:spAutoFit/>
          </a:bodyPr>
          <a:lstStyle/>
          <a:p>
            <a:pPr>
              <a:buFont typeface="Arial" pitchFamily="34" charset="0"/>
              <a:buNone/>
            </a:pPr>
            <a:r>
              <a:rPr lang="zh-CN" altLang="en-US" sz="2800" b="1">
                <a:latin typeface="宋体" panose="02010600030101010101" pitchFamily="2" charset="-122"/>
              </a:rPr>
              <a:t>成功着舰的歼</a:t>
            </a:r>
            <a:r>
              <a:rPr lang="en-US" altLang="zh-CN" sz="2800" b="1">
                <a:latin typeface="宋体" panose="02010600030101010101" pitchFamily="2" charset="-122"/>
              </a:rPr>
              <a:t>-15    552</a:t>
            </a:r>
            <a:r>
              <a:rPr lang="zh-CN" altLang="en-US" sz="2800" b="1">
                <a:latin typeface="宋体" panose="02010600030101010101" pitchFamily="2" charset="-122"/>
              </a:rPr>
              <a:t>号飞机</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9026" name="图片 129025" descr="view?ih=810&amp;o=jpg_6&amp;iw=1080&amp;ix=0&amp;iy=0&amp;aimw=1080&amp;rn=1&amp;doc_id=b5586b20b6360b4c2e3f5727a5e9856a561226bc&amp;pn=3&amp;sign=436b2f1b3fd901916820df344ca0ac74&amp;type=1&amp;app_ver=2"/>
          <p:cNvPicPr>
            <a:picLocks noChangeAspect="1"/>
          </p:cNvPicPr>
          <p:nvPr/>
        </p:nvPicPr>
        <p:blipFill>
          <a:blip r:embed="rId2"/>
          <a:stretch>
            <a:fillRect/>
          </a:stretch>
        </p:blipFill>
        <p:spPr>
          <a:xfrm>
            <a:off x="-571500" y="-428625"/>
            <a:ext cx="10287000" cy="7715250"/>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379" name="图片 2"/>
          <p:cNvPicPr>
            <a:picLocks noChangeAspect="1"/>
          </p:cNvPicPr>
          <p:nvPr/>
        </p:nvPicPr>
        <p:blipFill>
          <a:blip r:embed="rId2"/>
          <a:stretch>
            <a:fillRect/>
          </a:stretch>
        </p:blipFill>
        <p:spPr>
          <a:xfrm>
            <a:off x="704850" y="854075"/>
            <a:ext cx="3152775" cy="2286000"/>
          </a:xfrm>
          <a:prstGeom prst="rect">
            <a:avLst/>
          </a:prstGeom>
          <a:noFill/>
          <a:ln w="9525">
            <a:noFill/>
          </a:ln>
        </p:spPr>
      </p:pic>
      <p:pic>
        <p:nvPicPr>
          <p:cNvPr id="101380" name="图片 3"/>
          <p:cNvPicPr>
            <a:picLocks noChangeAspect="1"/>
          </p:cNvPicPr>
          <p:nvPr/>
        </p:nvPicPr>
        <p:blipFill>
          <a:blip r:embed="rId3"/>
          <a:stretch>
            <a:fillRect/>
          </a:stretch>
        </p:blipFill>
        <p:spPr>
          <a:xfrm>
            <a:off x="276225" y="3706813"/>
            <a:ext cx="4010025" cy="2286000"/>
          </a:xfrm>
          <a:prstGeom prst="rect">
            <a:avLst/>
          </a:prstGeom>
          <a:noFill/>
          <a:ln w="9525">
            <a:noFill/>
          </a:ln>
        </p:spPr>
      </p:pic>
      <p:pic>
        <p:nvPicPr>
          <p:cNvPr id="101381" name="图片 4"/>
          <p:cNvPicPr>
            <a:picLocks noChangeAspect="1"/>
          </p:cNvPicPr>
          <p:nvPr/>
        </p:nvPicPr>
        <p:blipFill>
          <a:blip r:embed="rId4"/>
          <a:stretch>
            <a:fillRect/>
          </a:stretch>
        </p:blipFill>
        <p:spPr>
          <a:xfrm>
            <a:off x="4644008" y="764704"/>
            <a:ext cx="4067175" cy="2286000"/>
          </a:xfrm>
          <a:prstGeom prst="rect">
            <a:avLst/>
          </a:prstGeom>
          <a:noFill/>
          <a:ln w="9525">
            <a:noFill/>
          </a:ln>
        </p:spPr>
      </p:pic>
      <p:pic>
        <p:nvPicPr>
          <p:cNvPr id="6" name="图片 1"/>
          <p:cNvPicPr>
            <a:picLocks noChangeAspect="1"/>
          </p:cNvPicPr>
          <p:nvPr/>
        </p:nvPicPr>
        <p:blipFill>
          <a:blip r:embed="rId5"/>
          <a:stretch>
            <a:fillRect/>
          </a:stretch>
        </p:blipFill>
        <p:spPr>
          <a:xfrm>
            <a:off x="4788024" y="3573016"/>
            <a:ext cx="4002782" cy="2463250"/>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02" name="图片 2"/>
          <p:cNvPicPr>
            <a:picLocks noChangeAspect="1"/>
          </p:cNvPicPr>
          <p:nvPr/>
        </p:nvPicPr>
        <p:blipFill>
          <a:blip r:embed="rId2"/>
          <a:stretch>
            <a:fillRect/>
          </a:stretch>
        </p:blipFill>
        <p:spPr>
          <a:xfrm>
            <a:off x="382588" y="695325"/>
            <a:ext cx="3752850" cy="2286000"/>
          </a:xfrm>
          <a:prstGeom prst="rect">
            <a:avLst/>
          </a:prstGeom>
          <a:noFill/>
          <a:ln w="9525">
            <a:noFill/>
          </a:ln>
        </p:spPr>
      </p:pic>
      <p:pic>
        <p:nvPicPr>
          <p:cNvPr id="102403" name="图片 3"/>
          <p:cNvPicPr>
            <a:picLocks noChangeAspect="1"/>
          </p:cNvPicPr>
          <p:nvPr/>
        </p:nvPicPr>
        <p:blipFill>
          <a:blip r:embed="rId3"/>
          <a:stretch>
            <a:fillRect/>
          </a:stretch>
        </p:blipFill>
        <p:spPr>
          <a:xfrm>
            <a:off x="5004048" y="404664"/>
            <a:ext cx="3570288" cy="2286000"/>
          </a:xfrm>
          <a:prstGeom prst="rect">
            <a:avLst/>
          </a:prstGeom>
          <a:noFill/>
          <a:ln w="9525">
            <a:noFill/>
          </a:ln>
        </p:spPr>
      </p:pic>
      <p:pic>
        <p:nvPicPr>
          <p:cNvPr id="102404" name="图片 4"/>
          <p:cNvPicPr>
            <a:picLocks noChangeAspect="1"/>
          </p:cNvPicPr>
          <p:nvPr/>
        </p:nvPicPr>
        <p:blipFill>
          <a:blip r:embed="rId4"/>
          <a:stretch>
            <a:fillRect/>
          </a:stretch>
        </p:blipFill>
        <p:spPr>
          <a:xfrm>
            <a:off x="539552" y="4077072"/>
            <a:ext cx="3810000" cy="2066925"/>
          </a:xfrm>
          <a:prstGeom prst="rect">
            <a:avLst/>
          </a:prstGeom>
          <a:noFill/>
          <a:ln w="9525">
            <a:noFill/>
          </a:ln>
        </p:spPr>
      </p:pic>
      <p:pic>
        <p:nvPicPr>
          <p:cNvPr id="102405" name="图片 5"/>
          <p:cNvPicPr>
            <a:picLocks noChangeAspect="1"/>
          </p:cNvPicPr>
          <p:nvPr/>
        </p:nvPicPr>
        <p:blipFill>
          <a:blip r:embed="rId5"/>
          <a:stretch>
            <a:fillRect/>
          </a:stretch>
        </p:blipFill>
        <p:spPr>
          <a:xfrm>
            <a:off x="4903788" y="3667125"/>
            <a:ext cx="3790950" cy="2286000"/>
          </a:xfrm>
          <a:prstGeom prst="rect">
            <a:avLst/>
          </a:prstGeom>
          <a:noFill/>
          <a:ln w="9525">
            <a:noFill/>
          </a:ln>
        </p:spPr>
      </p:pic>
      <p:sp>
        <p:nvSpPr>
          <p:cNvPr id="102406" name="文本框 1"/>
          <p:cNvSpPr txBox="1"/>
          <p:nvPr/>
        </p:nvSpPr>
        <p:spPr>
          <a:xfrm>
            <a:off x="2841625" y="2981325"/>
            <a:ext cx="4191000" cy="579438"/>
          </a:xfrm>
          <a:prstGeom prst="rect">
            <a:avLst/>
          </a:prstGeom>
          <a:noFill/>
          <a:ln w="9525">
            <a:noFill/>
          </a:ln>
        </p:spPr>
        <p:txBody>
          <a:bodyPr wrap="none">
            <a:spAutoFit/>
          </a:bodyPr>
          <a:lstStyle/>
          <a:p>
            <a:pPr>
              <a:buFont typeface="Arial" pitchFamily="34" charset="0"/>
              <a:buNone/>
            </a:pPr>
            <a:r>
              <a:rPr lang="zh-CN" altLang="en-US" sz="3200" b="1">
                <a:latin typeface="Comic Sans MS" panose="030f0702030302020204" pitchFamily="66" charset="0"/>
              </a:rPr>
              <a:t>辽宁舰歼</a:t>
            </a:r>
            <a:r>
              <a:rPr lang="en-US" altLang="zh-CN" sz="3200" b="1">
                <a:latin typeface="Comic Sans MS" panose="030f0702030302020204" pitchFamily="66" charset="0"/>
              </a:rPr>
              <a:t>-15</a:t>
            </a:r>
            <a:r>
              <a:rPr lang="zh-CN" altLang="en-US" sz="3200" b="1">
                <a:latin typeface="Comic Sans MS" panose="030f0702030302020204" pitchFamily="66" charset="0"/>
              </a:rPr>
              <a:t>起飞训练</a:t>
            </a:r>
          </a:p>
        </p:txBody>
      </p:sp>
      <p:sp>
        <p:nvSpPr>
          <p:cNvPr id="102407" name="文本框 2"/>
          <p:cNvSpPr txBox="1"/>
          <p:nvPr/>
        </p:nvSpPr>
        <p:spPr>
          <a:xfrm>
            <a:off x="3124200" y="6096000"/>
            <a:ext cx="3841750" cy="579438"/>
          </a:xfrm>
          <a:prstGeom prst="rect">
            <a:avLst/>
          </a:prstGeom>
          <a:noFill/>
          <a:ln w="9525">
            <a:noFill/>
          </a:ln>
        </p:spPr>
        <p:txBody>
          <a:bodyPr wrap="none">
            <a:spAutoFit/>
          </a:bodyPr>
          <a:lstStyle/>
          <a:p>
            <a:pPr>
              <a:buFont typeface="Arial" pitchFamily="34" charset="0"/>
              <a:buNone/>
            </a:pPr>
            <a:r>
              <a:rPr lang="zh-CN" altLang="en-US" sz="3200" b="1">
                <a:latin typeface="Comic Sans MS" panose="030f0702030302020204" pitchFamily="66" charset="0"/>
              </a:rPr>
              <a:t>高素质的辽宁舰官兵</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426" name="图片 1"/>
          <p:cNvPicPr>
            <a:picLocks noChangeAspect="1"/>
          </p:cNvPicPr>
          <p:nvPr/>
        </p:nvPicPr>
        <p:blipFill>
          <a:blip r:embed="rId2"/>
          <a:stretch>
            <a:fillRect/>
          </a:stretch>
        </p:blipFill>
        <p:spPr>
          <a:xfrm>
            <a:off x="468313" y="928688"/>
            <a:ext cx="3560762" cy="2286000"/>
          </a:xfrm>
          <a:prstGeom prst="rect">
            <a:avLst/>
          </a:prstGeom>
          <a:noFill/>
          <a:ln w="9525">
            <a:noFill/>
          </a:ln>
        </p:spPr>
      </p:pic>
      <p:pic>
        <p:nvPicPr>
          <p:cNvPr id="103427" name="图片 2"/>
          <p:cNvPicPr>
            <a:picLocks noChangeAspect="1"/>
          </p:cNvPicPr>
          <p:nvPr/>
        </p:nvPicPr>
        <p:blipFill>
          <a:blip r:embed="rId3"/>
          <a:stretch>
            <a:fillRect/>
          </a:stretch>
        </p:blipFill>
        <p:spPr>
          <a:xfrm>
            <a:off x="4767263" y="928688"/>
            <a:ext cx="3429000" cy="2286000"/>
          </a:xfrm>
          <a:prstGeom prst="rect">
            <a:avLst/>
          </a:prstGeom>
          <a:noFill/>
          <a:ln w="9525">
            <a:noFill/>
          </a:ln>
        </p:spPr>
      </p:pic>
      <p:pic>
        <p:nvPicPr>
          <p:cNvPr id="103428" name="图片 3"/>
          <p:cNvPicPr>
            <a:picLocks noChangeAspect="1"/>
          </p:cNvPicPr>
          <p:nvPr/>
        </p:nvPicPr>
        <p:blipFill>
          <a:blip r:embed="rId4"/>
          <a:stretch>
            <a:fillRect/>
          </a:stretch>
        </p:blipFill>
        <p:spPr>
          <a:xfrm>
            <a:off x="533400" y="3632200"/>
            <a:ext cx="3429000" cy="2286000"/>
          </a:xfrm>
          <a:prstGeom prst="rect">
            <a:avLst/>
          </a:prstGeom>
          <a:noFill/>
          <a:ln w="9525">
            <a:noFill/>
          </a:ln>
        </p:spPr>
      </p:pic>
      <p:pic>
        <p:nvPicPr>
          <p:cNvPr id="103429" name="图片 4"/>
          <p:cNvPicPr>
            <a:picLocks noChangeAspect="1"/>
          </p:cNvPicPr>
          <p:nvPr/>
        </p:nvPicPr>
        <p:blipFill>
          <a:blip r:embed="rId5"/>
          <a:stretch>
            <a:fillRect/>
          </a:stretch>
        </p:blipFill>
        <p:spPr>
          <a:xfrm>
            <a:off x="5135563" y="3698875"/>
            <a:ext cx="2847975" cy="2286000"/>
          </a:xfrm>
          <a:prstGeom prst="rect">
            <a:avLst/>
          </a:prstGeom>
          <a:noFill/>
          <a:ln w="9525">
            <a:noFill/>
          </a:ln>
        </p:spPr>
      </p:pic>
      <p:sp>
        <p:nvSpPr>
          <p:cNvPr id="103430" name="文本框 1"/>
          <p:cNvSpPr txBox="1"/>
          <p:nvPr/>
        </p:nvSpPr>
        <p:spPr>
          <a:xfrm>
            <a:off x="4038600" y="3657600"/>
            <a:ext cx="671513" cy="2084388"/>
          </a:xfrm>
          <a:prstGeom prst="rect">
            <a:avLst/>
          </a:prstGeom>
          <a:noFill/>
          <a:ln w="9525">
            <a:noFill/>
          </a:ln>
        </p:spPr>
        <p:txBody>
          <a:bodyPr vert="eaVert" wrap="none">
            <a:spAutoFit/>
          </a:bodyPr>
          <a:lstStyle/>
          <a:p>
            <a:pPr>
              <a:buFont typeface="Arial" pitchFamily="34" charset="0"/>
              <a:buNone/>
            </a:pPr>
            <a:r>
              <a:rPr lang="zh-CN" altLang="en-US" sz="3200" b="1">
                <a:latin typeface="Comic Sans MS" panose="030f0702030302020204" pitchFamily="66" charset="0"/>
              </a:rPr>
              <a:t>辽宁舰内部</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C:\Users\Administrator\Desktop\t0192c848bb05be9ff5.jpg"/>
          <p:cNvPicPr>
            <a:picLocks noChangeAspect="1" noChangeArrowheads="1"/>
          </p:cNvPicPr>
          <p:nvPr/>
        </p:nvPicPr>
        <p:blipFill>
          <a:blip r:embed="rId2"/>
          <a:stretch>
            <a:fillRect/>
          </a:stretch>
        </p:blipFill>
        <p:spPr bwMode="auto">
          <a:xfrm>
            <a:off x="-1" y="0"/>
            <a:ext cx="9144001" cy="6858000"/>
          </a:xfrm>
          <a:prstGeom prst="rect">
            <a:avLst/>
          </a:prstGeom>
          <a:noFill/>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3" descr="C:\Users\Administrator\Desktop\ili7-hhehtqh1946818.gif"/>
          <p:cNvPicPr>
            <a:picLocks noChangeAspect="1" noChangeArrowheads="1" noCrop="1"/>
          </p:cNvPicPr>
          <p:nvPr/>
        </p:nvPicPr>
        <p:blipFill>
          <a:blip r:embed="rId2"/>
          <a:stretch>
            <a:fillRect/>
          </a:stretch>
        </p:blipFill>
        <p:spPr bwMode="auto">
          <a:xfrm>
            <a:off x="0" y="0"/>
            <a:ext cx="9144000" cy="6858000"/>
          </a:xfrm>
          <a:prstGeom prst="rect">
            <a:avLst/>
          </a:prstGeom>
          <a:noFill/>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LK=Obswdw3g91fPVBaGx9LOfgn4H4sTdOwWb1C8rIUEBS1532658753129.jpg"/>
          <p:cNvPicPr>
            <a:picLocks noChangeAspect="1" noChangeArrowheads="1"/>
          </p:cNvPicPr>
          <p:nvPr/>
        </p:nvPicPr>
        <p:blipFill>
          <a:blip r:embed="rId2"/>
          <a:stretch>
            <a:fillRect/>
          </a:stretch>
        </p:blipFill>
        <p:spPr bwMode="auto">
          <a:xfrm>
            <a:off x="0" y="0"/>
            <a:ext cx="9144000" cy="6858000"/>
          </a:xfrm>
          <a:prstGeom prst="rect">
            <a:avLst/>
          </a:prstGeom>
          <a:noFill/>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C:\Users\Administrator\Desktop\t01156b21acfd60f89b.png"/>
          <p:cNvPicPr>
            <a:picLocks noChangeAspect="1" noChangeArrowheads="1"/>
          </p:cNvPicPr>
          <p:nvPr/>
        </p:nvPicPr>
        <p:blipFill>
          <a:blip r:embed="rId2"/>
          <a:stretch>
            <a:fillRect/>
          </a:stretch>
        </p:blipFill>
        <p:spPr bwMode="auto">
          <a:xfrm>
            <a:off x="1" y="0"/>
            <a:ext cx="9144000" cy="6858000"/>
          </a:xfrm>
          <a:prstGeom prst="rect">
            <a:avLst/>
          </a:prstGeom>
          <a:noFill/>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
          <p:cNvSpPr txBox="1"/>
          <p:nvPr/>
        </p:nvSpPr>
        <p:spPr>
          <a:xfrm>
            <a:off x="3419872" y="260648"/>
            <a:ext cx="2971800" cy="641350"/>
          </a:xfrm>
          <a:prstGeom prst="rect">
            <a:avLst/>
          </a:prstGeom>
          <a:noFill/>
          <a:ln w="9525">
            <a:noFill/>
          </a:ln>
        </p:spPr>
        <p:txBody>
          <a:bodyPr>
            <a:spAutoFit/>
          </a:bodyPr>
          <a:lstStyle/>
          <a:p>
            <a:pPr>
              <a:buFont typeface="Arial" pitchFamily="34" charset="0"/>
              <a:buNone/>
            </a:pPr>
            <a:r>
              <a:rPr lang="en-US" altLang="zh-CN" sz="3600" b="1">
                <a:solidFill>
                  <a:srgbClr val="FF0000"/>
                </a:solidFill>
                <a:latin typeface="宋体" panose="02010600030101010101" pitchFamily="2" charset="-122"/>
              </a:rPr>
              <a:t> </a:t>
            </a:r>
            <a:r>
              <a:rPr lang="zh-CN" altLang="en-US" sz="3600" b="1">
                <a:solidFill>
                  <a:schemeClr val="bg1"/>
                </a:solidFill>
                <a:latin typeface="Comic Sans MS" panose="030f0702030302020204" pitchFamily="66" charset="0"/>
              </a:rPr>
              <a:t>文体知识</a:t>
            </a:r>
          </a:p>
        </p:txBody>
      </p:sp>
      <p:sp>
        <p:nvSpPr>
          <p:cNvPr id="6" name="文本框 4"/>
          <p:cNvSpPr txBox="1"/>
          <p:nvPr/>
        </p:nvSpPr>
        <p:spPr>
          <a:xfrm>
            <a:off x="395536" y="692696"/>
            <a:ext cx="2736850" cy="519113"/>
          </a:xfrm>
          <a:prstGeom prst="rect">
            <a:avLst/>
          </a:prstGeom>
          <a:noFill/>
          <a:ln w="9525">
            <a:noFill/>
          </a:ln>
        </p:spPr>
        <p:txBody>
          <a:bodyPr>
            <a:spAutoFit/>
          </a:bodyPr>
          <a:lstStyle/>
          <a:p>
            <a:pPr>
              <a:buFont typeface="Arial" pitchFamily="34" charset="0"/>
              <a:buNone/>
            </a:pPr>
            <a:r>
              <a:rPr lang="zh-CN" altLang="en-US" sz="2800" b="1">
                <a:solidFill>
                  <a:schemeClr val="bg1"/>
                </a:solidFill>
                <a:latin typeface="Comic Sans MS" panose="030f0702030302020204" pitchFamily="66" charset="0"/>
              </a:rPr>
              <a:t>通讯的定义</a:t>
            </a:r>
          </a:p>
        </p:txBody>
      </p:sp>
      <p:sp>
        <p:nvSpPr>
          <p:cNvPr id="7" name="文本框 2"/>
          <p:cNvSpPr txBox="1"/>
          <p:nvPr/>
        </p:nvSpPr>
        <p:spPr>
          <a:xfrm>
            <a:off x="304800" y="1214438"/>
            <a:ext cx="8227640" cy="2677656"/>
          </a:xfrm>
          <a:prstGeom prst="rect">
            <a:avLst/>
          </a:prstGeom>
          <a:noFill/>
          <a:ln w="9525">
            <a:noFill/>
          </a:ln>
        </p:spPr>
        <p:txBody>
          <a:bodyPr wrap="square">
            <a:spAutoFit/>
          </a:bodyPr>
          <a:lstStyle/>
          <a:p>
            <a:pPr>
              <a:buFont typeface="Arial" pitchFamily="34" charset="0"/>
              <a:buNone/>
            </a:pPr>
            <a:r>
              <a:rPr lang="en-US" altLang="zh-CN" sz="2800" b="1">
                <a:latin typeface="Comic Sans MS" panose="030f0702030302020204" pitchFamily="66" charset="0"/>
              </a:rPr>
              <a:t>     </a:t>
            </a:r>
            <a:r>
              <a:rPr lang="zh-CN" altLang="en-US" sz="2800" b="1">
                <a:solidFill>
                  <a:srgbClr val="FFFF00"/>
                </a:solidFill>
                <a:latin typeface="Comic Sans MS" panose="030f0702030302020204" pitchFamily="66" charset="0"/>
              </a:rPr>
              <a:t>通讯，是运用叙述、描写、抒情、议论等多种手法，具体、生动、形象地反映新闻事件或典型人物的一种新闻报道形式。它是记叙文的一种，是报纸、广播电台、通讯社常用的文体。它和消息一样，要求及时、准确地报道生活中有意义的人和事，但报道的内容比消息更具体更系统。</a:t>
            </a:r>
          </a:p>
        </p:txBody>
      </p:sp>
      <p:sp>
        <p:nvSpPr>
          <p:cNvPr id="8" name="文本框 5"/>
          <p:cNvSpPr txBox="1"/>
          <p:nvPr/>
        </p:nvSpPr>
        <p:spPr>
          <a:xfrm>
            <a:off x="395536" y="4005064"/>
            <a:ext cx="1970088" cy="519113"/>
          </a:xfrm>
          <a:prstGeom prst="rect">
            <a:avLst/>
          </a:prstGeom>
          <a:noFill/>
          <a:ln w="9525">
            <a:noFill/>
          </a:ln>
        </p:spPr>
        <p:txBody>
          <a:bodyPr wrap="none">
            <a:spAutoFit/>
          </a:bodyPr>
          <a:lstStyle/>
          <a:p>
            <a:pPr>
              <a:buFont typeface="Arial" pitchFamily="34" charset="0"/>
              <a:buNone/>
            </a:pPr>
            <a:r>
              <a:rPr lang="zh-CN" altLang="en-US" sz="2800" b="1">
                <a:solidFill>
                  <a:schemeClr val="bg1"/>
                </a:solidFill>
                <a:latin typeface="Comic Sans MS" panose="030f0702030302020204" pitchFamily="66" charset="0"/>
              </a:rPr>
              <a:t>通讯的特点</a:t>
            </a:r>
          </a:p>
        </p:txBody>
      </p:sp>
      <p:sp>
        <p:nvSpPr>
          <p:cNvPr id="9" name="文本框 3"/>
          <p:cNvSpPr txBox="1"/>
          <p:nvPr/>
        </p:nvSpPr>
        <p:spPr>
          <a:xfrm>
            <a:off x="0" y="4653136"/>
            <a:ext cx="8712968" cy="1569660"/>
          </a:xfrm>
          <a:prstGeom prst="rect">
            <a:avLst/>
          </a:prstGeom>
          <a:noFill/>
          <a:ln w="9525">
            <a:noFill/>
          </a:ln>
        </p:spPr>
        <p:txBody>
          <a:bodyPr wrap="square">
            <a:spAutoFit/>
          </a:bodyPr>
          <a:lstStyle/>
          <a:p>
            <a:pPr>
              <a:buFont typeface="Arial" pitchFamily="34" charset="0"/>
              <a:buNone/>
            </a:pPr>
            <a:r>
              <a:rPr lang="zh-CN" altLang="en-US" sz="3200" b="1">
                <a:solidFill>
                  <a:srgbClr val="FFFF00"/>
                </a:solidFill>
                <a:latin typeface="Comic Sans MS" panose="030f0702030302020204" pitchFamily="66" charset="0"/>
              </a:rPr>
              <a:t>（</a:t>
            </a:r>
            <a:r>
              <a:rPr lang="en-US" altLang="zh-CN" sz="3200" b="1">
                <a:solidFill>
                  <a:srgbClr val="FFFF00"/>
                </a:solidFill>
                <a:latin typeface="Comic Sans MS" panose="030f0702030302020204" pitchFamily="66" charset="0"/>
              </a:rPr>
              <a:t>1</a:t>
            </a:r>
            <a:r>
              <a:rPr lang="zh-CN" altLang="en-US" sz="3200" b="1">
                <a:solidFill>
                  <a:srgbClr val="FFFF00"/>
                </a:solidFill>
                <a:latin typeface="Comic Sans MS" panose="030f0702030302020204" pitchFamily="66" charset="0"/>
              </a:rPr>
              <a:t>）严格的真实性</a:t>
            </a:r>
            <a:r>
              <a:rPr lang="zh-CN" altLang="en-US" sz="3200" b="1" smtClean="0">
                <a:solidFill>
                  <a:srgbClr val="FFFF00"/>
                </a:solidFill>
                <a:latin typeface="Comic Sans MS" panose="030f0702030302020204" pitchFamily="66" charset="0"/>
              </a:rPr>
              <a:t>。（</a:t>
            </a:r>
            <a:r>
              <a:rPr lang="en-US" altLang="zh-CN" sz="3200" b="1">
                <a:solidFill>
                  <a:srgbClr val="FFFF00"/>
                </a:solidFill>
                <a:latin typeface="Comic Sans MS" panose="030f0702030302020204" pitchFamily="66" charset="0"/>
              </a:rPr>
              <a:t>2</a:t>
            </a:r>
            <a:r>
              <a:rPr lang="zh-CN" altLang="en-US" sz="3200" b="1">
                <a:solidFill>
                  <a:srgbClr val="FFFF00"/>
                </a:solidFill>
                <a:latin typeface="Comic Sans MS" panose="030f0702030302020204" pitchFamily="66" charset="0"/>
              </a:rPr>
              <a:t>）报道的客观性。</a:t>
            </a:r>
          </a:p>
          <a:p>
            <a:pPr>
              <a:buFont typeface="Arial" pitchFamily="34" charset="0"/>
              <a:buNone/>
            </a:pPr>
            <a:r>
              <a:rPr lang="zh-CN" altLang="en-US" sz="3200" b="1" smtClean="0">
                <a:solidFill>
                  <a:srgbClr val="FFFF00"/>
                </a:solidFill>
                <a:latin typeface="Comic Sans MS" panose="030f0702030302020204" pitchFamily="66" charset="0"/>
              </a:rPr>
              <a:t>（</a:t>
            </a:r>
            <a:r>
              <a:rPr lang="en-US" altLang="zh-CN" sz="3200" b="1">
                <a:solidFill>
                  <a:srgbClr val="FFFF00"/>
                </a:solidFill>
                <a:latin typeface="Comic Sans MS" panose="030f0702030302020204" pitchFamily="66" charset="0"/>
              </a:rPr>
              <a:t>3</a:t>
            </a:r>
            <a:r>
              <a:rPr lang="zh-CN" altLang="en-US" sz="3200" b="1">
                <a:solidFill>
                  <a:srgbClr val="FFFF00"/>
                </a:solidFill>
                <a:latin typeface="Comic Sans MS" panose="030f0702030302020204" pitchFamily="66" charset="0"/>
              </a:rPr>
              <a:t>）较弱的时间性。（相对新闻消息而言）</a:t>
            </a:r>
          </a:p>
          <a:p>
            <a:pPr>
              <a:buFont typeface="Arial" pitchFamily="34" charset="0"/>
              <a:buNone/>
            </a:pPr>
            <a:r>
              <a:rPr lang="zh-CN" altLang="en-US" sz="3200" b="1" smtClean="0">
                <a:solidFill>
                  <a:srgbClr val="FFFF00"/>
                </a:solidFill>
                <a:latin typeface="Comic Sans MS" panose="030f0702030302020204" pitchFamily="66" charset="0"/>
              </a:rPr>
              <a:t>（</a:t>
            </a:r>
            <a:r>
              <a:rPr lang="en-US" altLang="zh-CN" sz="3200" b="1">
                <a:solidFill>
                  <a:srgbClr val="FFFF00"/>
                </a:solidFill>
                <a:latin typeface="Comic Sans MS" panose="030f0702030302020204" pitchFamily="66" charset="0"/>
              </a:rPr>
              <a:t>4</a:t>
            </a:r>
            <a:r>
              <a:rPr lang="zh-CN" altLang="en-US" sz="3200" b="1">
                <a:solidFill>
                  <a:srgbClr val="FFFF00"/>
                </a:solidFill>
                <a:latin typeface="Comic Sans MS" panose="030f0702030302020204" pitchFamily="66" charset="0"/>
              </a:rPr>
              <a:t>）描写的形象性</a:t>
            </a:r>
            <a:r>
              <a:rPr lang="zh-CN" altLang="en-US" sz="3200" b="1" smtClean="0">
                <a:solidFill>
                  <a:srgbClr val="FFFF00"/>
                </a:solidFill>
                <a:latin typeface="Comic Sans MS" panose="030f0702030302020204" pitchFamily="66" charset="0"/>
              </a:rPr>
              <a:t>。（</a:t>
            </a:r>
            <a:r>
              <a:rPr lang="en-US" altLang="zh-CN" sz="3200" b="1">
                <a:solidFill>
                  <a:srgbClr val="FFFF00"/>
                </a:solidFill>
                <a:latin typeface="Comic Sans MS" panose="030f0702030302020204" pitchFamily="66" charset="0"/>
              </a:rPr>
              <a:t>5</a:t>
            </a:r>
            <a:r>
              <a:rPr lang="zh-CN" altLang="en-US" sz="3200" b="1">
                <a:solidFill>
                  <a:srgbClr val="FFFF00"/>
                </a:solidFill>
                <a:latin typeface="Comic Sans MS" panose="030f0702030302020204" pitchFamily="66" charset="0"/>
              </a:rPr>
              <a:t>）议论色彩较浓。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amond(in)">
                                      <p:cBhvr>
                                        <p:cTn id="14" dur="20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3" presetClass="entr"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7" grpId="0"/>
      <p:bldP spid="8" grpId="1"/>
      <p:bldP spid="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0"/>
          <p:cNvGrpSpPr/>
          <p:nvPr/>
        </p:nvGrpSpPr>
        <p:grpSpPr>
          <a:xfrm>
            <a:off x="168275" y="676275"/>
            <a:ext cx="8974138" cy="5834063"/>
            <a:chOff x="283" y="1064"/>
            <a:chExt cx="14132" cy="9188"/>
          </a:xfrm>
        </p:grpSpPr>
        <p:cxnSp>
          <p:nvCxnSpPr>
            <p:cNvPr id="4" name="直接连接符 3"/>
            <p:cNvCxnSpPr/>
            <p:nvPr/>
          </p:nvCxnSpPr>
          <p:spPr>
            <a:xfrm>
              <a:off x="333" y="1064"/>
              <a:ext cx="13900" cy="15"/>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3" y="1079"/>
              <a:ext cx="32" cy="9173"/>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14148" y="1064"/>
              <a:ext cx="0" cy="918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98" y="10202"/>
              <a:ext cx="13850" cy="15"/>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5" y="2234"/>
              <a:ext cx="8337"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620" y="1079"/>
              <a:ext cx="0" cy="4513"/>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20" y="5574"/>
              <a:ext cx="5795" cy="0"/>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26627" name="文本框 3"/>
          <p:cNvSpPr txBox="1"/>
          <p:nvPr/>
        </p:nvSpPr>
        <p:spPr>
          <a:xfrm>
            <a:off x="914400" y="228600"/>
            <a:ext cx="2844800" cy="579438"/>
          </a:xfrm>
          <a:prstGeom prst="rect">
            <a:avLst/>
          </a:prstGeom>
          <a:noFill/>
          <a:ln w="9525">
            <a:noFill/>
          </a:ln>
        </p:spPr>
        <p:txBody>
          <a:bodyPr>
            <a:spAutoFit/>
          </a:bodyPr>
          <a:lstStyle/>
          <a:p>
            <a:pPr>
              <a:buFont typeface="Arial" pitchFamily="34" charset="0"/>
              <a:buNone/>
            </a:pPr>
            <a:r>
              <a:rPr lang="zh-CN" altLang="en-US" sz="3200" b="1">
                <a:solidFill>
                  <a:srgbClr val="FF0000"/>
                </a:solidFill>
                <a:latin typeface="Comic Sans MS" panose="030f0702030302020204" pitchFamily="66" charset="0"/>
              </a:rPr>
              <a:t>辽宁舰简介</a:t>
            </a:r>
          </a:p>
        </p:txBody>
      </p:sp>
      <p:sp>
        <p:nvSpPr>
          <p:cNvPr id="13" name="文本框 12"/>
          <p:cNvSpPr txBox="1"/>
          <p:nvPr/>
        </p:nvSpPr>
        <p:spPr>
          <a:xfrm>
            <a:off x="0" y="908720"/>
            <a:ext cx="8783638" cy="5201424"/>
          </a:xfrm>
          <a:prstGeom prst="rect">
            <a:avLst/>
          </a:prstGeom>
          <a:noFill/>
          <a:ln w="9525">
            <a:noFill/>
          </a:ln>
        </p:spPr>
        <p:txBody>
          <a:bodyPr wrap="square">
            <a:spAutoFit/>
          </a:bodyPr>
          <a:lstStyle/>
          <a:p>
            <a:pPr>
              <a:buFont typeface="Arial" pitchFamily="34" charset="0"/>
              <a:buNone/>
            </a:pPr>
            <a:r>
              <a:rPr lang="en-US" altLang="zh-CN" sz="2400" b="1">
                <a:latin typeface="Comic Sans MS" panose="030f0702030302020204" pitchFamily="66" charset="0"/>
                <a:sym typeface="宋体" panose="02010600030101010101" pitchFamily="2" charset="-122"/>
              </a:rPr>
              <a:t>     </a:t>
            </a:r>
            <a:r>
              <a:rPr lang="zh-CN" altLang="en-US" sz="2800" b="1">
                <a:latin typeface="Comic Sans MS" panose="030f0702030302020204" pitchFamily="66" charset="0"/>
                <a:sym typeface="宋体" panose="02010600030101010101" pitchFamily="2" charset="-122"/>
              </a:rPr>
              <a:t>辽宁号航空母舰，简称“辽宁舰</a:t>
            </a:r>
            <a:r>
              <a:rPr lang="zh-CN" altLang="en-US" sz="2800" b="1" smtClean="0">
                <a:latin typeface="Comic Sans MS" panose="030f0702030302020204" pitchFamily="66" charset="0"/>
                <a:sym typeface="宋体" panose="02010600030101010101" pitchFamily="2" charset="-122"/>
              </a:rPr>
              <a:t>”，舷号</a:t>
            </a:r>
            <a:r>
              <a:rPr lang="en-US" altLang="zh-CN" sz="2800" b="1">
                <a:latin typeface="Comic Sans MS" panose="030f0702030302020204" pitchFamily="66" charset="0"/>
                <a:sym typeface="宋体" panose="02010600030101010101" pitchFamily="2" charset="-122"/>
              </a:rPr>
              <a:t>16</a:t>
            </a:r>
            <a:r>
              <a:rPr lang="zh-CN" altLang="en-US" sz="2800" b="1">
                <a:latin typeface="Comic Sans MS" panose="030f0702030302020204" pitchFamily="66" charset="0"/>
                <a:sym typeface="宋体" panose="02010600030101010101" pitchFamily="2" charset="-122"/>
              </a:rPr>
              <a:t>，是中国人民解放军海军第一艘可</a:t>
            </a:r>
            <a:r>
              <a:rPr lang="zh-CN" altLang="en-US" sz="2800" b="1" smtClean="0">
                <a:latin typeface="Comic Sans MS" panose="030f0702030302020204" pitchFamily="66" charset="0"/>
                <a:sym typeface="宋体" panose="02010600030101010101" pitchFamily="2" charset="-122"/>
              </a:rPr>
              <a:t>以搭</a:t>
            </a:r>
            <a:r>
              <a:rPr lang="zh-CN" altLang="en-US" sz="2800" b="1">
                <a:latin typeface="Comic Sans MS" panose="030f0702030302020204" pitchFamily="66" charset="0"/>
                <a:sym typeface="宋体" panose="02010600030101010101" pitchFamily="2" charset="-122"/>
              </a:rPr>
              <a:t>载固定翼飞机的航空母舰。前身是苏</a:t>
            </a:r>
            <a:r>
              <a:rPr lang="zh-CN" altLang="en-US" sz="2800" b="1" smtClean="0">
                <a:latin typeface="Comic Sans MS" panose="030f0702030302020204" pitchFamily="66" charset="0"/>
                <a:sym typeface="宋体" panose="02010600030101010101" pitchFamily="2" charset="-122"/>
              </a:rPr>
              <a:t>联海</a:t>
            </a:r>
            <a:r>
              <a:rPr lang="zh-CN" altLang="en-US" sz="2800" b="1">
                <a:latin typeface="Comic Sans MS" panose="030f0702030302020204" pitchFamily="66" charset="0"/>
                <a:sym typeface="宋体" panose="02010600030101010101" pitchFamily="2" charset="-122"/>
              </a:rPr>
              <a:t>军的库兹涅佐夫元帅级航空母舰次舰</a:t>
            </a:r>
            <a:r>
              <a:rPr lang="zh-CN" altLang="en-US" sz="2800" b="1" smtClean="0">
                <a:latin typeface="Comic Sans MS" panose="030f0702030302020204" pitchFamily="66" charset="0"/>
                <a:sym typeface="宋体" panose="02010600030101010101" pitchFamily="2" charset="-122"/>
              </a:rPr>
              <a:t>瓦良</a:t>
            </a:r>
            <a:r>
              <a:rPr lang="zh-CN" altLang="en-US" sz="2800" b="1">
                <a:latin typeface="Comic Sans MS" panose="030f0702030302020204" pitchFamily="66" charset="0"/>
                <a:sym typeface="宋体" panose="02010600030101010101" pitchFamily="2" charset="-122"/>
              </a:rPr>
              <a:t>格号，改装后中国将其称为</a:t>
            </a:r>
            <a:r>
              <a:rPr lang="en-US" altLang="zh-CN" sz="2800" b="1">
                <a:latin typeface="Comic Sans MS" panose="030f0702030302020204" pitchFamily="66" charset="0"/>
                <a:sym typeface="宋体" panose="02010600030101010101" pitchFamily="2" charset="-122"/>
              </a:rPr>
              <a:t>001</a:t>
            </a:r>
            <a:r>
              <a:rPr lang="zh-CN" altLang="en-US" sz="2800" b="1">
                <a:latin typeface="Comic Sans MS" panose="030f0702030302020204" pitchFamily="66" charset="0"/>
                <a:sym typeface="宋体" panose="02010600030101010101" pitchFamily="2" charset="-122"/>
              </a:rPr>
              <a:t>型航</a:t>
            </a:r>
            <a:r>
              <a:rPr lang="zh-CN" altLang="en-US" sz="2800" b="1" smtClean="0">
                <a:latin typeface="Comic Sans MS" panose="030f0702030302020204" pitchFamily="66" charset="0"/>
                <a:sym typeface="宋体" panose="02010600030101010101" pitchFamily="2" charset="-122"/>
              </a:rPr>
              <a:t>空母</a:t>
            </a:r>
            <a:r>
              <a:rPr lang="zh-CN" altLang="en-US" sz="2800" b="1">
                <a:latin typeface="Comic Sans MS" panose="030f0702030302020204" pitchFamily="66" charset="0"/>
                <a:sym typeface="宋体" panose="02010600030101010101" pitchFamily="2" charset="-122"/>
              </a:rPr>
              <a:t>舰。</a:t>
            </a:r>
            <a:endParaRPr lang="zh-CN" altLang="en-US" sz="2800" b="1">
              <a:latin typeface="Comic Sans MS" panose="030f0702030302020204" pitchFamily="66" charset="0"/>
            </a:endParaRPr>
          </a:p>
          <a:p>
            <a:pPr>
              <a:buFont typeface="Arial" pitchFamily="34" charset="0"/>
              <a:buNone/>
            </a:pPr>
            <a:r>
              <a:rPr lang="zh-CN" altLang="en-US" sz="2800" b="1">
                <a:latin typeface="Comic Sans MS" panose="030f0702030302020204" pitchFamily="66" charset="0"/>
                <a:sym typeface="宋体" panose="02010600030101010101" pitchFamily="2" charset="-122"/>
              </a:rPr>
              <a:t>     </a:t>
            </a:r>
            <a:r>
              <a:rPr lang="en-US" altLang="zh-CN" sz="2800" b="1">
                <a:latin typeface="Comic Sans MS" panose="030f0702030302020204" pitchFamily="66" charset="0"/>
                <a:sym typeface="宋体" panose="02010600030101010101" pitchFamily="2" charset="-122"/>
              </a:rPr>
              <a:t>80</a:t>
            </a:r>
            <a:r>
              <a:rPr lang="zh-CN" altLang="en-US" sz="2800" b="1">
                <a:latin typeface="Comic Sans MS" panose="030f0702030302020204" pitchFamily="66" charset="0"/>
                <a:sym typeface="宋体" panose="02010600030101010101" pitchFamily="2" charset="-122"/>
              </a:rPr>
              <a:t>年代中后期，瓦良格号于乌克兰建造时遭逢苏</a:t>
            </a:r>
            <a:r>
              <a:rPr lang="zh-CN" altLang="en-US" sz="2800" b="1" smtClean="0">
                <a:latin typeface="Comic Sans MS" panose="030f0702030302020204" pitchFamily="66" charset="0"/>
                <a:sym typeface="宋体" panose="02010600030101010101" pitchFamily="2" charset="-122"/>
              </a:rPr>
              <a:t>联解</a:t>
            </a:r>
            <a:r>
              <a:rPr lang="zh-CN" altLang="en-US" sz="2800" b="1">
                <a:latin typeface="Comic Sans MS" panose="030f0702030302020204" pitchFamily="66" charset="0"/>
                <a:sym typeface="宋体" panose="02010600030101010101" pitchFamily="2" charset="-122"/>
              </a:rPr>
              <a:t>体，建造工程中断，完成度</a:t>
            </a:r>
            <a:r>
              <a:rPr lang="en-US" altLang="zh-CN" sz="2800" b="1">
                <a:latin typeface="Comic Sans MS" panose="030f0702030302020204" pitchFamily="66" charset="0"/>
                <a:sym typeface="宋体" panose="02010600030101010101" pitchFamily="2" charset="-122"/>
              </a:rPr>
              <a:t>68%</a:t>
            </a:r>
            <a:r>
              <a:rPr lang="zh-CN" altLang="en-US" sz="2800" b="1">
                <a:latin typeface="Comic Sans MS" panose="030f0702030302020204" pitchFamily="66" charset="0"/>
                <a:sym typeface="宋体" panose="02010600030101010101" pitchFamily="2" charset="-122"/>
              </a:rPr>
              <a:t>。</a:t>
            </a:r>
            <a:r>
              <a:rPr lang="en-US" altLang="zh-CN" sz="2800" b="1">
                <a:latin typeface="Comic Sans MS" panose="030f0702030302020204" pitchFamily="66" charset="0"/>
                <a:sym typeface="宋体" panose="02010600030101010101" pitchFamily="2" charset="-122"/>
              </a:rPr>
              <a:t>1999</a:t>
            </a:r>
            <a:r>
              <a:rPr lang="zh-CN" altLang="en-US" sz="2800" b="1">
                <a:latin typeface="Comic Sans MS" panose="030f0702030302020204" pitchFamily="66" charset="0"/>
                <a:sym typeface="宋体" panose="02010600030101010101" pitchFamily="2" charset="-122"/>
              </a:rPr>
              <a:t>年，中国</a:t>
            </a:r>
          </a:p>
          <a:p>
            <a:pPr>
              <a:buFont typeface="Arial" pitchFamily="34" charset="0"/>
              <a:buNone/>
            </a:pPr>
            <a:r>
              <a:rPr lang="zh-CN" altLang="en-US" sz="2800" b="1">
                <a:latin typeface="Comic Sans MS" panose="030f0702030302020204" pitchFamily="66" charset="0"/>
                <a:sym typeface="宋体" panose="02010600030101010101" pitchFamily="2" charset="-122"/>
              </a:rPr>
              <a:t>购买了瓦良格号，于</a:t>
            </a:r>
            <a:r>
              <a:rPr lang="en-US" altLang="zh-CN" sz="2800" b="1">
                <a:latin typeface="Comic Sans MS" panose="030f0702030302020204" pitchFamily="66" charset="0"/>
                <a:sym typeface="宋体" panose="02010600030101010101" pitchFamily="2" charset="-122"/>
              </a:rPr>
              <a:t>2002</a:t>
            </a:r>
            <a:r>
              <a:rPr lang="zh-CN" altLang="en-US" sz="2800" b="1">
                <a:latin typeface="Comic Sans MS" panose="030f0702030302020204" pitchFamily="66" charset="0"/>
                <a:sym typeface="宋体" panose="02010600030101010101" pitchFamily="2" charset="-122"/>
              </a:rPr>
              <a:t>年</a:t>
            </a:r>
            <a:r>
              <a:rPr lang="en-US" altLang="zh-CN" sz="2800" b="1">
                <a:latin typeface="Comic Sans MS" panose="030f0702030302020204" pitchFamily="66" charset="0"/>
                <a:sym typeface="宋体" panose="02010600030101010101" pitchFamily="2" charset="-122"/>
              </a:rPr>
              <a:t>3</a:t>
            </a:r>
            <a:r>
              <a:rPr lang="zh-CN" altLang="en-US" sz="2800" b="1">
                <a:latin typeface="Comic Sans MS" panose="030f0702030302020204" pitchFamily="66" charset="0"/>
                <a:sym typeface="宋体" panose="02010600030101010101" pitchFamily="2" charset="-122"/>
              </a:rPr>
              <a:t>月</a:t>
            </a:r>
            <a:r>
              <a:rPr lang="en-US" altLang="zh-CN" sz="2800" b="1">
                <a:latin typeface="Comic Sans MS" panose="030f0702030302020204" pitchFamily="66" charset="0"/>
                <a:sym typeface="宋体" panose="02010600030101010101" pitchFamily="2" charset="-122"/>
              </a:rPr>
              <a:t>4</a:t>
            </a:r>
            <a:r>
              <a:rPr lang="zh-CN" altLang="en-US" sz="2800" b="1">
                <a:latin typeface="Comic Sans MS" panose="030f0702030302020204" pitchFamily="66" charset="0"/>
                <a:sym typeface="宋体" panose="02010600030101010101" pitchFamily="2" charset="-122"/>
              </a:rPr>
              <a:t>日抵达大连港。</a:t>
            </a:r>
          </a:p>
          <a:p>
            <a:pPr>
              <a:buFont typeface="Arial" pitchFamily="34" charset="0"/>
              <a:buNone/>
            </a:pPr>
            <a:r>
              <a:rPr lang="zh-CN" altLang="en-US" sz="2800" b="1">
                <a:latin typeface="Comic Sans MS" panose="030f0702030302020204" pitchFamily="66" charset="0"/>
                <a:sym typeface="宋体" panose="02010600030101010101" pitchFamily="2" charset="-122"/>
              </a:rPr>
              <a:t>     </a:t>
            </a:r>
            <a:r>
              <a:rPr lang="en-US" altLang="zh-CN" sz="2800" b="1">
                <a:latin typeface="Comic Sans MS" panose="030f0702030302020204" pitchFamily="66" charset="0"/>
                <a:sym typeface="宋体" panose="02010600030101010101" pitchFamily="2" charset="-122"/>
              </a:rPr>
              <a:t>2005</a:t>
            </a:r>
            <a:r>
              <a:rPr lang="zh-CN" altLang="en-US" sz="2800" b="1">
                <a:latin typeface="Comic Sans MS" panose="030f0702030302020204" pitchFamily="66" charset="0"/>
                <a:sym typeface="宋体" panose="02010600030101010101" pitchFamily="2" charset="-122"/>
              </a:rPr>
              <a:t>年</a:t>
            </a:r>
            <a:r>
              <a:rPr lang="en-US" altLang="zh-CN" sz="2800" b="1">
                <a:latin typeface="Comic Sans MS" panose="030f0702030302020204" pitchFamily="66" charset="0"/>
                <a:sym typeface="宋体" panose="02010600030101010101" pitchFamily="2" charset="-122"/>
              </a:rPr>
              <a:t>4</a:t>
            </a:r>
            <a:r>
              <a:rPr lang="zh-CN" altLang="en-US" sz="2800" b="1">
                <a:latin typeface="Comic Sans MS" panose="030f0702030302020204" pitchFamily="66" charset="0"/>
                <a:sym typeface="宋体" panose="02010600030101010101" pitchFamily="2" charset="-122"/>
              </a:rPr>
              <a:t>月</a:t>
            </a:r>
            <a:r>
              <a:rPr lang="en-US" altLang="zh-CN" sz="2800" b="1">
                <a:latin typeface="Comic Sans MS" panose="030f0702030302020204" pitchFamily="66" charset="0"/>
                <a:sym typeface="宋体" panose="02010600030101010101" pitchFamily="2" charset="-122"/>
              </a:rPr>
              <a:t>26</a:t>
            </a:r>
            <a:r>
              <a:rPr lang="zh-CN" altLang="en-US" sz="2800" b="1">
                <a:latin typeface="Comic Sans MS" panose="030f0702030302020204" pitchFamily="66" charset="0"/>
                <a:sym typeface="宋体" panose="02010600030101010101" pitchFamily="2" charset="-122"/>
              </a:rPr>
              <a:t>日，开始由中国海军继续建造改进。解放军的目标是对此艘未完成建造的航空母舰进行更改制造，及将其用于科研、实验及训练用途。</a:t>
            </a:r>
            <a:r>
              <a:rPr lang="en-US" altLang="zh-CN" sz="2800" b="1">
                <a:latin typeface="Comic Sans MS" panose="030f0702030302020204" pitchFamily="66" charset="0"/>
                <a:sym typeface="宋体" panose="02010600030101010101" pitchFamily="2" charset="-122"/>
              </a:rPr>
              <a:t>2012</a:t>
            </a:r>
            <a:r>
              <a:rPr lang="zh-CN" altLang="en-US" sz="2800" b="1">
                <a:latin typeface="Comic Sans MS" panose="030f0702030302020204" pitchFamily="66" charset="0"/>
                <a:sym typeface="宋体" panose="02010600030101010101" pitchFamily="2" charset="-122"/>
              </a:rPr>
              <a:t>年</a:t>
            </a:r>
            <a:r>
              <a:rPr lang="en-US" altLang="zh-CN" sz="2800" b="1">
                <a:latin typeface="Comic Sans MS" panose="030f0702030302020204" pitchFamily="66" charset="0"/>
                <a:sym typeface="宋体" panose="02010600030101010101" pitchFamily="2" charset="-122"/>
              </a:rPr>
              <a:t>9</a:t>
            </a:r>
            <a:r>
              <a:rPr lang="zh-CN" altLang="en-US" sz="2800" b="1">
                <a:latin typeface="Comic Sans MS" panose="030f0702030302020204" pitchFamily="66" charset="0"/>
                <a:sym typeface="宋体" panose="02010600030101010101" pitchFamily="2" charset="-122"/>
              </a:rPr>
              <a:t>月</a:t>
            </a:r>
            <a:r>
              <a:rPr lang="en-US" altLang="zh-CN" sz="2800" b="1">
                <a:latin typeface="Comic Sans MS" panose="030f0702030302020204" pitchFamily="66" charset="0"/>
                <a:sym typeface="宋体" panose="02010600030101010101" pitchFamily="2" charset="-122"/>
              </a:rPr>
              <a:t>25</a:t>
            </a:r>
            <a:r>
              <a:rPr lang="zh-CN" altLang="en-US" sz="2800" b="1">
                <a:latin typeface="Comic Sans MS" panose="030f0702030302020204" pitchFamily="66" charset="0"/>
                <a:sym typeface="宋体" panose="02010600030101010101" pitchFamily="2" charset="-122"/>
              </a:rPr>
              <a:t>日，正式更名辽宁号，交付予中国人民解放军海军。</a:t>
            </a:r>
            <a:endParaRPr lang="zh-CN" altLang="en-US" sz="2800" b="1">
              <a:latin typeface="Comic Sans MS" panose="030f0702030302020204" pitchFamily="66" charset="0"/>
            </a:endParaRPr>
          </a:p>
          <a:p>
            <a:pPr>
              <a:buFont typeface="Arial" pitchFamily="34" charset="0"/>
              <a:buNone/>
            </a:pPr>
            <a:endParaRPr lang="zh-CN" altLang="en-US" sz="2400" b="1">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ox(in)">
                                      <p:cBhvr>
                                        <p:cTn id="7" dur="2000"/>
                                        <p:tgtEl>
                                          <p:spTgt spid="266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3"/>
                                        </p:tgtEl>
                                        <p:attrNameLst>
                                          <p:attrName>style.visibility</p:attrName>
                                        </p:attrNameLst>
                                      </p:cBhvr>
                                      <p:to>
                                        <p:strVal val="visible"/>
                                      </p:to>
                                    </p:set>
                                    <p:anim calcmode="discrete" valueType="clr">
                                      <p:cBhvr override="childStyle">
                                        <p:cTn id="12"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3"/>
                                        </p:tgtEl>
                                        <p:attrNameLst>
                                          <p:attrName>fillcolor</p:attrName>
                                        </p:attrNameLst>
                                      </p:cBhvr>
                                      <p:tavLst>
                                        <p:tav tm="0">
                                          <p:val>
                                            <p:clrVal>
                                              <a:schemeClr val="accent2"/>
                                            </p:clrVal>
                                          </p:val>
                                        </p:tav>
                                        <p:tav tm="50000">
                                          <p:val>
                                            <p:clrVal>
                                              <a:schemeClr val="hlink"/>
                                            </p:clrVal>
                                          </p:val>
                                        </p:tav>
                                      </p:tavLst>
                                    </p:anim>
                                    <p:set>
                                      <p:cBhvr>
                                        <p:cTn id="14"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51" name="文本占位符 130050"/>
          <p:cNvSpPr>
            <a:spLocks noGrp="1"/>
          </p:cNvSpPr>
          <p:nvPr>
            <p:ph type="body" sz="half" idx="1"/>
          </p:nvPr>
        </p:nvSpPr>
        <p:spPr>
          <a:xfrm>
            <a:off x="0" y="692696"/>
            <a:ext cx="2514600" cy="5440363"/>
          </a:xfrm>
        </p:spPr>
        <p:txBody>
          <a:bodyPr/>
          <a:lstStyle/>
          <a:p>
            <a:pPr>
              <a:buNone/>
            </a:pPr>
            <a:r>
              <a:rPr lang="en-US" altLang="zh-CN" sz="2400" b="1">
                <a:ea typeface="宋体" panose="02010600030101010101" pitchFamily="2" charset="-122"/>
              </a:rPr>
              <a:t>    </a:t>
            </a:r>
            <a:r>
              <a:rPr lang="zh-CN" altLang="en-US" sz="2800" b="1">
                <a:latin typeface="宋体" panose="02010600030101010101" pitchFamily="2" charset="-122"/>
                <a:ea typeface="宋体" panose="02010600030101010101" pitchFamily="2" charset="-122"/>
              </a:rPr>
              <a:t>根据官方报道：全长</a:t>
            </a:r>
            <a:r>
              <a:rPr lang="en-US" altLang="zh-CN" sz="2800" b="1">
                <a:latin typeface="宋体" panose="02010600030101010101" pitchFamily="2" charset="-122"/>
                <a:ea typeface="宋体" panose="02010600030101010101" pitchFamily="2" charset="-122"/>
              </a:rPr>
              <a:t>300</a:t>
            </a:r>
            <a:r>
              <a:rPr lang="zh-CN" altLang="en-US" sz="2800" b="1">
                <a:latin typeface="宋体" panose="02010600030101010101" pitchFamily="2" charset="-122"/>
                <a:ea typeface="宋体" panose="02010600030101010101" pitchFamily="2" charset="-122"/>
              </a:rPr>
              <a:t>多米、宽</a:t>
            </a:r>
            <a:r>
              <a:rPr lang="en-US" altLang="zh-CN" sz="2800" b="1">
                <a:latin typeface="宋体" panose="02010600030101010101" pitchFamily="2" charset="-122"/>
                <a:ea typeface="宋体" panose="02010600030101010101" pitchFamily="2" charset="-122"/>
              </a:rPr>
              <a:t>70</a:t>
            </a:r>
            <a:r>
              <a:rPr lang="zh-CN" altLang="en-US" sz="2800" b="1">
                <a:latin typeface="宋体" panose="02010600030101010101" pitchFamily="2" charset="-122"/>
                <a:ea typeface="宋体" panose="02010600030101010101" pitchFamily="2" charset="-122"/>
              </a:rPr>
              <a:t>多米、高</a:t>
            </a:r>
            <a:r>
              <a:rPr lang="en-US" altLang="zh-CN" sz="2800" b="1">
                <a:latin typeface="宋体" panose="02010600030101010101" pitchFamily="2" charset="-122"/>
                <a:ea typeface="宋体" panose="02010600030101010101" pitchFamily="2" charset="-122"/>
              </a:rPr>
              <a:t>60</a:t>
            </a:r>
            <a:r>
              <a:rPr lang="zh-CN" altLang="en-US" sz="2800" b="1">
                <a:latin typeface="宋体" panose="02010600030101010101" pitchFamily="2" charset="-122"/>
                <a:ea typeface="宋体" panose="02010600030101010101" pitchFamily="2" charset="-122"/>
              </a:rPr>
              <a:t>多米，相当于</a:t>
            </a:r>
            <a:r>
              <a:rPr lang="en-US" altLang="zh-CN" sz="2800" b="1">
                <a:latin typeface="宋体" panose="02010600030101010101" pitchFamily="2" charset="-122"/>
                <a:ea typeface="宋体" panose="02010600030101010101" pitchFamily="2" charset="-122"/>
              </a:rPr>
              <a:t>20</a:t>
            </a:r>
            <a:r>
              <a:rPr lang="zh-CN" altLang="en-US" sz="2800" b="1">
                <a:latin typeface="宋体" panose="02010600030101010101" pitchFamily="2" charset="-122"/>
                <a:ea typeface="宋体" panose="02010600030101010101" pitchFamily="2" charset="-122"/>
              </a:rPr>
              <a:t>层楼的高度。航母上人员编制数千人，其中</a:t>
            </a: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是女兵。</a:t>
            </a:r>
            <a:r>
              <a:rPr lang="zh-CN" altLang="en-US" sz="2400" b="1">
                <a:ea typeface="宋体" panose="02010600030101010101" pitchFamily="2" charset="-122"/>
              </a:rPr>
              <a:t> </a:t>
            </a:r>
          </a:p>
        </p:txBody>
      </p:sp>
      <p:graphicFrame>
        <p:nvGraphicFramePr>
          <p:cNvPr id="130158" name="内容占位符 130157"/>
          <p:cNvGraphicFramePr>
            <a:graphicFrameLocks noGrp="1"/>
          </p:cNvGraphicFramePr>
          <p:nvPr>
            <p:ph sz="half" idx="2"/>
          </p:nvPr>
        </p:nvGraphicFramePr>
        <p:xfrm>
          <a:off x="2771800" y="476672"/>
          <a:ext cx="5715000" cy="5516563"/>
        </p:xfrm>
        <a:graphic>
          <a:graphicData uri="http://schemas.openxmlformats.org/drawingml/2006/table">
            <a:tbl>
              <a:tblPr/>
              <a:tblGrid>
                <a:gridCol w="533400"/>
                <a:gridCol w="5181600"/>
              </a:tblGrid>
              <a:tr h="1195388">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舰</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长</a:t>
                      </a:r>
                      <a:endParaRPr lang="zh-CN" altLang="en-US" sz="2400"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en-US" altLang="zh-CN" b="1">
                          <a:solidFill>
                            <a:srgbClr val="000000"/>
                          </a:solidFill>
                          <a:latin typeface="宋体" panose="02010600030101010101" pitchFamily="2" charset="-122"/>
                          <a:ea typeface="宋体" panose="02010600030101010101" pitchFamily="2" charset="-122"/>
                        </a:rPr>
                        <a:t>304.5</a:t>
                      </a:r>
                      <a:r>
                        <a:rPr lang="zh-CN" altLang="en-US" b="1">
                          <a:solidFill>
                            <a:srgbClr val="000000"/>
                          </a:solidFill>
                          <a:latin typeface="宋体" panose="02010600030101010101" pitchFamily="2" charset="-122"/>
                          <a:ea typeface="宋体" panose="02010600030101010101" pitchFamily="2" charset="-122"/>
                        </a:rPr>
                        <a:t>米，吃水线长</a:t>
                      </a:r>
                      <a:r>
                        <a:rPr lang="en-US" altLang="zh-CN" b="1">
                          <a:solidFill>
                            <a:srgbClr val="000000"/>
                          </a:solidFill>
                          <a:latin typeface="宋体" panose="02010600030101010101" pitchFamily="2" charset="-122"/>
                          <a:ea typeface="宋体" panose="02010600030101010101" pitchFamily="2" charset="-122"/>
                        </a:rPr>
                        <a:t>270</a:t>
                      </a:r>
                      <a:r>
                        <a:rPr lang="zh-CN" altLang="en-US" b="1">
                          <a:solidFill>
                            <a:srgbClr val="000000"/>
                          </a:solidFill>
                          <a:latin typeface="宋体" panose="02010600030101010101" pitchFamily="2" charset="-122"/>
                          <a:ea typeface="宋体" panose="02010600030101010101" pitchFamily="2" charset="-122"/>
                        </a:rPr>
                        <a:t>米</a:t>
                      </a:r>
                      <a:endParaRPr lang="zh-CN" altLang="en-US"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193800">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舷</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宽</a:t>
                      </a:r>
                      <a:endParaRPr lang="zh-CN" altLang="en-US" sz="2400"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en-US" altLang="zh-CN" b="1">
                          <a:solidFill>
                            <a:srgbClr val="000000"/>
                          </a:solidFill>
                          <a:latin typeface="宋体" panose="02010600030101010101" pitchFamily="2" charset="-122"/>
                          <a:ea typeface="宋体" panose="02010600030101010101" pitchFamily="2" charset="-122"/>
                        </a:rPr>
                        <a:t>75</a:t>
                      </a:r>
                      <a:r>
                        <a:rPr lang="zh-CN" altLang="en-US" b="1">
                          <a:solidFill>
                            <a:srgbClr val="000000"/>
                          </a:solidFill>
                          <a:latin typeface="宋体" panose="02010600030101010101" pitchFamily="2" charset="-122"/>
                          <a:ea typeface="宋体" panose="02010600030101010101" pitchFamily="2" charset="-122"/>
                        </a:rPr>
                        <a:t>米，吃水线宽</a:t>
                      </a:r>
                      <a:r>
                        <a:rPr lang="en-US" altLang="zh-CN" b="1">
                          <a:solidFill>
                            <a:srgbClr val="000000"/>
                          </a:solidFill>
                          <a:latin typeface="宋体" panose="02010600030101010101" pitchFamily="2" charset="-122"/>
                          <a:ea typeface="宋体" panose="02010600030101010101" pitchFamily="2" charset="-122"/>
                        </a:rPr>
                        <a:t>38</a:t>
                      </a:r>
                      <a:r>
                        <a:rPr lang="zh-CN" altLang="en-US" b="1">
                          <a:solidFill>
                            <a:srgbClr val="000000"/>
                          </a:solidFill>
                          <a:latin typeface="宋体" panose="02010600030101010101" pitchFamily="2" charset="-122"/>
                          <a:ea typeface="宋体" panose="02010600030101010101" pitchFamily="2" charset="-122"/>
                        </a:rPr>
                        <a:t>米</a:t>
                      </a:r>
                      <a:endParaRPr lang="zh-CN" altLang="en-US"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31987">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编</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制</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人</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数</a:t>
                      </a:r>
                      <a:endParaRPr lang="zh-CN" altLang="en-US" sz="2400"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b="1">
                          <a:solidFill>
                            <a:srgbClr val="000000"/>
                          </a:solidFill>
                          <a:latin typeface="宋体" panose="02010600030101010101" pitchFamily="2" charset="-122"/>
                          <a:ea typeface="宋体" panose="02010600030101010101" pitchFamily="2" charset="-122"/>
                        </a:rPr>
                        <a:t>船员</a:t>
                      </a:r>
                      <a:r>
                        <a:rPr lang="en-US" altLang="zh-CN" b="1">
                          <a:solidFill>
                            <a:srgbClr val="000000"/>
                          </a:solidFill>
                          <a:latin typeface="宋体" panose="02010600030101010101" pitchFamily="2" charset="-122"/>
                          <a:ea typeface="宋体" panose="02010600030101010101" pitchFamily="2" charset="-122"/>
                        </a:rPr>
                        <a:t>1,960</a:t>
                      </a:r>
                      <a:r>
                        <a:rPr lang="zh-CN" altLang="en-US" b="1">
                          <a:solidFill>
                            <a:srgbClr val="000000"/>
                          </a:solidFill>
                          <a:latin typeface="宋体" panose="02010600030101010101" pitchFamily="2" charset="-122"/>
                          <a:ea typeface="宋体" panose="02010600030101010101" pitchFamily="2" charset="-122"/>
                        </a:rPr>
                        <a:t>人，飞行员</a:t>
                      </a:r>
                      <a:r>
                        <a:rPr lang="en-US" altLang="zh-CN" b="1">
                          <a:solidFill>
                            <a:srgbClr val="000000"/>
                          </a:solidFill>
                          <a:latin typeface="宋体" panose="02010600030101010101" pitchFamily="2" charset="-122"/>
                          <a:ea typeface="宋体" panose="02010600030101010101" pitchFamily="2" charset="-122"/>
                        </a:rPr>
                        <a:t>626</a:t>
                      </a:r>
                      <a:r>
                        <a:rPr lang="zh-CN" altLang="en-US" b="1">
                          <a:solidFill>
                            <a:srgbClr val="000000"/>
                          </a:solidFill>
                          <a:latin typeface="宋体" panose="02010600030101010101" pitchFamily="2" charset="-122"/>
                          <a:ea typeface="宋体" panose="02010600030101010101" pitchFamily="2" charset="-122"/>
                        </a:rPr>
                        <a:t>人，参谋</a:t>
                      </a:r>
                      <a:r>
                        <a:rPr lang="en-US" altLang="zh-CN" b="1">
                          <a:solidFill>
                            <a:srgbClr val="000000"/>
                          </a:solidFill>
                          <a:latin typeface="宋体" panose="02010600030101010101" pitchFamily="2" charset="-122"/>
                          <a:ea typeface="宋体" panose="02010600030101010101" pitchFamily="2" charset="-122"/>
                        </a:rPr>
                        <a:t>40</a:t>
                      </a:r>
                      <a:r>
                        <a:rPr lang="zh-CN" altLang="en-US" b="1">
                          <a:solidFill>
                            <a:srgbClr val="000000"/>
                          </a:solidFill>
                          <a:latin typeface="宋体" panose="02010600030101010101" pitchFamily="2" charset="-122"/>
                          <a:ea typeface="宋体" panose="02010600030101010101" pitchFamily="2" charset="-122"/>
                        </a:rPr>
                        <a:t>人</a:t>
                      </a:r>
                      <a:r>
                        <a:rPr lang="en-US" altLang="zh-CN" b="1">
                          <a:solidFill>
                            <a:srgbClr val="000000"/>
                          </a:solidFill>
                          <a:latin typeface="宋体" panose="02010600030101010101" pitchFamily="2" charset="-122"/>
                          <a:ea typeface="宋体" panose="02010600030101010101" pitchFamily="2" charset="-122"/>
                        </a:rPr>
                        <a:t>,</a:t>
                      </a:r>
                      <a:r>
                        <a:rPr lang="zh-CN" altLang="en-US" b="1">
                          <a:solidFill>
                            <a:srgbClr val="000000"/>
                          </a:solidFill>
                          <a:latin typeface="宋体" panose="02010600030101010101" pitchFamily="2" charset="-122"/>
                          <a:ea typeface="宋体" panose="02010600030101010101" pitchFamily="2" charset="-122"/>
                        </a:rPr>
                        <a:t>房间</a:t>
                      </a:r>
                      <a:r>
                        <a:rPr lang="en-US" altLang="zh-CN" b="1">
                          <a:solidFill>
                            <a:srgbClr val="000000"/>
                          </a:solidFill>
                          <a:latin typeface="宋体" panose="02010600030101010101" pitchFamily="2" charset="-122"/>
                          <a:ea typeface="宋体" panose="02010600030101010101" pitchFamily="2" charset="-122"/>
                        </a:rPr>
                        <a:t>3,857</a:t>
                      </a:r>
                      <a:r>
                        <a:rPr lang="zh-CN" altLang="en-US" b="1">
                          <a:solidFill>
                            <a:srgbClr val="000000"/>
                          </a:solidFill>
                          <a:latin typeface="宋体" panose="02010600030101010101" pitchFamily="2" charset="-122"/>
                          <a:ea typeface="宋体" panose="02010600030101010101" pitchFamily="2" charset="-122"/>
                        </a:rPr>
                        <a:t>个</a:t>
                      </a:r>
                      <a:endParaRPr lang="zh-CN" altLang="en-US" b="1">
                        <a:latin typeface="宋体" panose="02010600030101010101"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195388">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舰</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载</a:t>
                      </a:r>
                    </a:p>
                    <a:p>
                      <a:pPr lvl="0" fontAlgn="ctr">
                        <a:spcBef>
                          <a:spcPct val="0"/>
                        </a:spcBef>
                        <a:buNone/>
                      </a:pPr>
                      <a:r>
                        <a:rPr lang="zh-CN" altLang="en-US" sz="2400" b="1">
                          <a:solidFill>
                            <a:srgbClr val="000000"/>
                          </a:solidFill>
                          <a:latin typeface="宋体" panose="02010600030101010101" pitchFamily="2" charset="-122"/>
                          <a:ea typeface="宋体" panose="02010600030101010101" pitchFamily="2" charset="-122"/>
                        </a:rPr>
                        <a:t>机</a:t>
                      </a:r>
                      <a:endParaRPr lang="zh-CN" altLang="en-US" sz="2400" b="1">
                        <a:latin typeface="宋体"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itchFamily="34" charset="0"/>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itchFamily="34" charset="0"/>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itchFamily="34" charset="0"/>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itchFamily="34" charset="0"/>
                        </a:defRPr>
                      </a:lvl5pPr>
                    </a:lstStyle>
                    <a:p>
                      <a:pPr lvl="0" fontAlgn="ctr">
                        <a:spcBef>
                          <a:spcPct val="0"/>
                        </a:spcBef>
                        <a:buNone/>
                      </a:pPr>
                      <a:r>
                        <a:rPr lang="zh-CN" altLang="en-US" b="1">
                          <a:solidFill>
                            <a:srgbClr val="000000"/>
                          </a:solidFill>
                          <a:latin typeface="宋体" panose="02010600030101010101" pitchFamily="2" charset="-122"/>
                          <a:ea typeface="宋体" panose="02010600030101010101" pitchFamily="2" charset="-122"/>
                        </a:rPr>
                        <a:t>未有实际配置，原为</a:t>
                      </a:r>
                      <a:r>
                        <a:rPr lang="en-US" altLang="zh-CN" b="1">
                          <a:solidFill>
                            <a:srgbClr val="000000"/>
                          </a:solidFill>
                          <a:latin typeface="宋体" panose="02010600030101010101" pitchFamily="2" charset="-122"/>
                          <a:ea typeface="宋体" panose="02010600030101010101" pitchFamily="2" charset="-122"/>
                        </a:rPr>
                        <a:t>26</a:t>
                      </a:r>
                      <a:r>
                        <a:rPr lang="zh-CN" altLang="en-US" b="1">
                          <a:solidFill>
                            <a:srgbClr val="000000"/>
                          </a:solidFill>
                          <a:latin typeface="宋体" panose="02010600030101010101" pitchFamily="2" charset="-122"/>
                          <a:ea typeface="宋体" panose="02010600030101010101" pitchFamily="2" charset="-122"/>
                        </a:rPr>
                        <a:t>架固定翼飞机、</a:t>
                      </a:r>
                      <a:r>
                        <a:rPr lang="en-US" altLang="zh-CN" b="1">
                          <a:solidFill>
                            <a:srgbClr val="000000"/>
                          </a:solidFill>
                          <a:latin typeface="宋体" panose="02010600030101010101" pitchFamily="2" charset="-122"/>
                          <a:ea typeface="宋体" panose="02010600030101010101" pitchFamily="2" charset="-122"/>
                        </a:rPr>
                        <a:t>24</a:t>
                      </a:r>
                      <a:r>
                        <a:rPr lang="zh-CN" altLang="en-US" b="1">
                          <a:solidFill>
                            <a:srgbClr val="000000"/>
                          </a:solidFill>
                          <a:latin typeface="宋体" panose="02010600030101010101" pitchFamily="2" charset="-122"/>
                          <a:ea typeface="宋体" panose="02010600030101010101" pitchFamily="2" charset="-122"/>
                        </a:rPr>
                        <a:t>架直升机。</a:t>
                      </a:r>
                      <a:r>
                        <a:rPr lang="en-US" altLang="zh-CN" b="1">
                          <a:solidFill>
                            <a:srgbClr val="000000"/>
                          </a:solidFill>
                          <a:latin typeface="宋体" panose="02010600030101010101" pitchFamily="2" charset="-122"/>
                          <a:ea typeface="宋体" panose="02010600030101010101" pitchFamily="2" charset="-122"/>
                        </a:rPr>
                        <a:t> </a:t>
                      </a:r>
                      <a:endParaRPr lang="zh-CN" altLang="en-US" b="1">
                        <a:latin typeface="宋体" pitchFamily="2" charset="-122"/>
                        <a:ea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3" name="文本占位符 128002"/>
          <p:cNvSpPr>
            <a:spLocks noGrp="1"/>
          </p:cNvSpPr>
          <p:nvPr>
            <p:ph type="body" idx="1"/>
          </p:nvPr>
        </p:nvSpPr>
        <p:spPr>
          <a:xfrm>
            <a:off x="251520" y="332656"/>
            <a:ext cx="8568952" cy="6192688"/>
          </a:xfrm>
        </p:spPr>
        <p:txBody>
          <a:bodyPr>
            <a:normAutofit/>
          </a:bodyPr>
          <a:lstStyle/>
          <a:p>
            <a:pPr>
              <a:spcBef>
                <a:spcPct val="0"/>
              </a:spcBef>
              <a:buNone/>
            </a:pPr>
            <a:r>
              <a:rPr lang="en-US" altLang="zh-CN" sz="3600" b="1">
                <a:ea typeface="宋体" panose="02010600030101010101" pitchFamily="2" charset="-122"/>
                <a:sym typeface="宋体" panose="02010600030101010101" pitchFamily="2" charset="-122"/>
              </a:rPr>
              <a:t>          2013</a:t>
            </a:r>
            <a:r>
              <a:rPr lang="zh-CN" altLang="en-US" sz="3600" b="1">
                <a:ea typeface="宋体" panose="02010600030101010101" pitchFamily="2" charset="-122"/>
                <a:sym typeface="宋体" panose="02010600030101010101" pitchFamily="2" charset="-122"/>
              </a:rPr>
              <a:t>年</a:t>
            </a:r>
            <a:r>
              <a:rPr lang="en-US" altLang="zh-CN" sz="3600" b="1">
                <a:ea typeface="宋体" panose="02010600030101010101" pitchFamily="2" charset="-122"/>
                <a:sym typeface="宋体" panose="02010600030101010101" pitchFamily="2" charset="-122"/>
              </a:rPr>
              <a:t>11</a:t>
            </a:r>
            <a:r>
              <a:rPr lang="zh-CN" altLang="en-US" sz="3600" b="1">
                <a:ea typeface="宋体" panose="02010600030101010101" pitchFamily="2" charset="-122"/>
                <a:sym typeface="宋体" panose="02010600030101010101" pitchFamily="2" charset="-122"/>
              </a:rPr>
              <a:t>月，辽宁舰从青岛赴中国南海展开为期</a:t>
            </a:r>
            <a:r>
              <a:rPr lang="en-US" altLang="zh-CN" sz="3600" b="1">
                <a:ea typeface="宋体" panose="02010600030101010101" pitchFamily="2" charset="-122"/>
                <a:sym typeface="宋体" panose="02010600030101010101" pitchFamily="2" charset="-122"/>
              </a:rPr>
              <a:t>47</a:t>
            </a:r>
            <a:r>
              <a:rPr lang="zh-CN" altLang="en-US" sz="3600" b="1">
                <a:ea typeface="宋体" panose="02010600030101010101" pitchFamily="2" charset="-122"/>
                <a:sym typeface="宋体" panose="02010600030101010101" pitchFamily="2" charset="-122"/>
              </a:rPr>
              <a:t>天的海上综合演练，期间中国海军以辽宁号航空母舰为主编组了大型远洋航空母舰战斗群，战斗群编列近</a:t>
            </a:r>
            <a:r>
              <a:rPr lang="en-US" altLang="zh-CN" sz="3600" b="1">
                <a:ea typeface="宋体" panose="02010600030101010101" pitchFamily="2" charset="-122"/>
                <a:sym typeface="宋体" panose="02010600030101010101" pitchFamily="2" charset="-122"/>
              </a:rPr>
              <a:t>20</a:t>
            </a:r>
            <a:r>
              <a:rPr lang="zh-CN" altLang="en-US" sz="3600" b="1">
                <a:ea typeface="宋体" panose="02010600030101010101" pitchFamily="2" charset="-122"/>
                <a:sym typeface="宋体" panose="02010600030101010101" pitchFamily="2" charset="-122"/>
              </a:rPr>
              <a:t>艘各类舰艇。这是自冷战结束以来除美国海军外西太平洋地区最大的单国海上兵力集结演练，亦标志着辽宁号航空母舰开始具备海上编队战斗群能力。</a:t>
            </a:r>
            <a:r>
              <a:rPr lang="en-US" altLang="zh-CN" sz="3600" b="1">
                <a:ea typeface="宋体" panose="02010600030101010101" pitchFamily="2" charset="-122"/>
                <a:sym typeface="宋体" panose="02010600030101010101" pitchFamily="2" charset="-122"/>
              </a:rPr>
              <a:t>2017</a:t>
            </a:r>
            <a:r>
              <a:rPr lang="zh-CN" altLang="en-US" sz="3600" b="1">
                <a:ea typeface="宋体" panose="02010600030101010101" pitchFamily="2" charset="-122"/>
                <a:sym typeface="宋体" panose="02010600030101010101" pitchFamily="2" charset="-122"/>
              </a:rPr>
              <a:t>年</a:t>
            </a:r>
            <a:r>
              <a:rPr lang="en-US" altLang="zh-CN" sz="3600" b="1">
                <a:ea typeface="宋体" panose="02010600030101010101" pitchFamily="2" charset="-122"/>
                <a:sym typeface="宋体" panose="02010600030101010101" pitchFamily="2" charset="-122"/>
              </a:rPr>
              <a:t>1</a:t>
            </a:r>
            <a:r>
              <a:rPr lang="zh-CN" altLang="en-US" sz="3600" b="1">
                <a:ea typeface="宋体" panose="02010600030101010101" pitchFamily="2" charset="-122"/>
                <a:sym typeface="宋体" panose="02010600030101010101" pitchFamily="2" charset="-122"/>
              </a:rPr>
              <a:t>月</a:t>
            </a:r>
            <a:r>
              <a:rPr lang="en-US" altLang="zh-CN" sz="3600" b="1">
                <a:ea typeface="宋体" panose="02010600030101010101" pitchFamily="2" charset="-122"/>
                <a:sym typeface="宋体" panose="02010600030101010101" pitchFamily="2" charset="-122"/>
              </a:rPr>
              <a:t>12</a:t>
            </a:r>
            <a:r>
              <a:rPr lang="zh-CN" altLang="en-US" sz="3600" b="1">
                <a:ea typeface="宋体" panose="02010600030101010101" pitchFamily="2" charset="-122"/>
                <a:sym typeface="宋体" panose="02010600030101010101" pitchFamily="2" charset="-122"/>
              </a:rPr>
              <a:t>日凌晨，赴南海执行跨海区训练和试验的辽宁舰编队通过台湾海峡，继续开展后续任务。</a:t>
            </a:r>
            <a:endParaRPr lang="zh-CN" altLang="en-US" sz="3600" b="1">
              <a:ea typeface="宋体" panose="02010600030101010101" pitchFamily="2" charset="-122"/>
            </a:endParaRPr>
          </a:p>
          <a:p>
            <a:endParaRPr lang="zh-CN" altLang="en-US" sz="2800">
              <a:ea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0"/>
            <a:ext cx="9144000" cy="6858000"/>
          </a:xfrm>
        </p:spPr>
        <p:txBody>
          <a:bodyPr>
            <a:normAutofit/>
          </a:bodyPr>
          <a:lstStyle/>
          <a:p>
            <a:r>
              <a:rPr lang="zh-CN" altLang="en-US" sz="3600" b="1" smtClean="0">
                <a:solidFill>
                  <a:srgbClr val="FF0000"/>
                </a:solidFill>
              </a:rPr>
              <a:t>舰载机</a:t>
            </a:r>
            <a:r>
              <a:rPr lang="zh-CN" altLang="en-US" sz="3600" b="1" smtClean="0"/>
              <a:t>是指在</a:t>
            </a:r>
            <a:r>
              <a:rPr lang="zh-CN" altLang="en-US" sz="3600" b="1" smtClean="0">
                <a:hlinkClick r:id="rId2"/>
              </a:rPr>
              <a:t>航空母舰</a:t>
            </a:r>
            <a:r>
              <a:rPr lang="zh-CN" altLang="en-US" sz="3600" b="1" smtClean="0"/>
              <a:t>上起降的飞机，其性能决定航空母舰的战斗力，舰载机数量越多者实力也相对越强，航空母舰本身也是为了让飞机起降、维修以及使其能长期作战而存在。</a:t>
            </a:r>
          </a:p>
          <a:p>
            <a:r>
              <a:rPr lang="zh-CN" altLang="en-US" sz="3600" b="1" smtClean="0"/>
              <a:t>相较于传统最大攻击距离仅有</a:t>
            </a:r>
            <a:r>
              <a:rPr lang="en-US" altLang="zh-CN" sz="3600" b="1" smtClean="0"/>
              <a:t>40</a:t>
            </a:r>
            <a:r>
              <a:rPr lang="zh-CN" altLang="en-US" sz="3600" b="1" smtClean="0"/>
              <a:t>公里的战列舰舰炮武器，现代舰载机有着</a:t>
            </a:r>
            <a:r>
              <a:rPr lang="en-US" altLang="zh-CN" sz="3600" b="1" smtClean="0"/>
              <a:t>1,000</a:t>
            </a:r>
            <a:r>
              <a:rPr lang="zh-CN" altLang="en-US" sz="3600" b="1" smtClean="0"/>
              <a:t>公里以上的</a:t>
            </a:r>
            <a:r>
              <a:rPr lang="zh-CN" altLang="en-US" sz="3600" b="1" smtClean="0">
                <a:hlinkClick r:id="rId3"/>
              </a:rPr>
              <a:t>作战半径</a:t>
            </a:r>
            <a:r>
              <a:rPr lang="zh-CN" altLang="en-US" sz="3600" b="1" smtClean="0"/>
              <a:t>，还可以</a:t>
            </a:r>
            <a:r>
              <a:rPr lang="zh-CN" altLang="en-US" sz="3600" b="1" smtClean="0">
                <a:hlinkClick r:id="rId4"/>
              </a:rPr>
              <a:t>空中加油</a:t>
            </a:r>
            <a:r>
              <a:rPr lang="zh-CN" altLang="en-US" sz="3600" b="1" smtClean="0"/>
              <a:t>的方式延长</a:t>
            </a:r>
            <a:r>
              <a:rPr lang="zh-CN" altLang="en-US" sz="3600" b="1" smtClean="0">
                <a:hlinkClick r:id="rId5"/>
              </a:rPr>
              <a:t>航程</a:t>
            </a:r>
            <a:r>
              <a:rPr lang="zh-CN" altLang="en-US" sz="3600" b="1" smtClean="0"/>
              <a:t>，并能在攻击完后回到航母上装载弹药，再度起飞攻击，其作战持续性和多用途能力也是舰载机与</a:t>
            </a:r>
            <a:r>
              <a:rPr lang="zh-CN" altLang="en-US" sz="3600" b="1" smtClean="0">
                <a:hlinkClick r:id="rId6"/>
              </a:rPr>
              <a:t>巡航导弹</a:t>
            </a:r>
            <a:r>
              <a:rPr lang="zh-CN" altLang="en-US" sz="3600" b="1" smtClean="0"/>
              <a:t>在海战所扮演的角色最大的不同。</a:t>
            </a:r>
          </a:p>
          <a:p>
            <a:endParaRPr lang="zh-CN" altLang="en-US" sz="36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38200" y="1676400"/>
            <a:ext cx="7639050" cy="519113"/>
          </a:xfrm>
          <a:prstGeom prst="rect">
            <a:avLst/>
          </a:prstGeom>
          <a:noFill/>
          <a:ln w="9525">
            <a:noFill/>
          </a:ln>
        </p:spPr>
        <p:txBody>
          <a:bodyPr>
            <a:spAutoFit/>
          </a:bodyPr>
          <a:lstStyle/>
          <a:p>
            <a:pPr>
              <a:buFont typeface="Arial" pitchFamily="34" charset="0"/>
              <a:buNone/>
            </a:pPr>
            <a:r>
              <a:rPr lang="en-US" altLang="zh-CN" sz="2800" b="1">
                <a:latin typeface="宋体" panose="02010600030101010101" pitchFamily="2" charset="-122"/>
              </a:rPr>
              <a:t>1</a:t>
            </a:r>
            <a:r>
              <a:rPr lang="zh-CN" altLang="en-US" sz="2800" b="1">
                <a:latin typeface="宋体" panose="02010600030101010101" pitchFamily="2" charset="-122"/>
              </a:rPr>
              <a:t>、了解通讯有关知识，明确通讯的一些特点。</a:t>
            </a:r>
          </a:p>
        </p:txBody>
      </p:sp>
      <p:sp>
        <p:nvSpPr>
          <p:cNvPr id="4" name="文本框 3"/>
          <p:cNvSpPr txBox="1"/>
          <p:nvPr/>
        </p:nvSpPr>
        <p:spPr>
          <a:xfrm>
            <a:off x="990600" y="2362200"/>
            <a:ext cx="6792913" cy="519113"/>
          </a:xfrm>
          <a:prstGeom prst="rect">
            <a:avLst/>
          </a:prstGeom>
          <a:noFill/>
          <a:ln w="9525">
            <a:noFill/>
          </a:ln>
        </p:spPr>
        <p:txBody>
          <a:bodyPr wrap="none">
            <a:spAutoFit/>
          </a:bodyPr>
          <a:lstStyle/>
          <a:p>
            <a:pPr>
              <a:buFont typeface="Arial" pitchFamily="34" charset="0"/>
              <a:buNone/>
            </a:pPr>
            <a:r>
              <a:rPr lang="en-US" altLang="zh-CN" sz="2800" b="1">
                <a:latin typeface="宋体" panose="02010600030101010101" pitchFamily="2" charset="-122"/>
              </a:rPr>
              <a:t>2</a:t>
            </a:r>
            <a:r>
              <a:rPr lang="zh-CN" altLang="en-US" sz="2800" b="1">
                <a:latin typeface="宋体" panose="02010600030101010101" pitchFamily="2" charset="-122"/>
              </a:rPr>
              <a:t>、感知课文内容，培养提取信息的能力。</a:t>
            </a:r>
          </a:p>
        </p:txBody>
      </p:sp>
      <p:sp>
        <p:nvSpPr>
          <p:cNvPr id="5" name="文本框 4"/>
          <p:cNvSpPr txBox="1"/>
          <p:nvPr/>
        </p:nvSpPr>
        <p:spPr>
          <a:xfrm>
            <a:off x="990600" y="3276600"/>
            <a:ext cx="7118350" cy="519113"/>
          </a:xfrm>
          <a:prstGeom prst="rect">
            <a:avLst/>
          </a:prstGeom>
          <a:noFill/>
          <a:ln w="9525">
            <a:noFill/>
          </a:ln>
        </p:spPr>
        <p:txBody>
          <a:bodyPr wrap="none">
            <a:spAutoFit/>
          </a:bodyPr>
          <a:lstStyle/>
          <a:p>
            <a:pPr>
              <a:buFont typeface="Arial" pitchFamily="34" charset="0"/>
              <a:buNone/>
            </a:pPr>
            <a:r>
              <a:rPr lang="en-US" altLang="zh-CN" sz="2800" b="1">
                <a:latin typeface="宋体" panose="02010600030101010101" pitchFamily="2" charset="-122"/>
              </a:rPr>
              <a:t>3</a:t>
            </a:r>
            <a:r>
              <a:rPr lang="zh-CN" altLang="en-US" sz="2800" b="1">
                <a:latin typeface="宋体" panose="02010600030101010101" pitchFamily="2" charset="-122"/>
              </a:rPr>
              <a:t>、揣摩文章写作方法，品味文章语言特色。</a:t>
            </a:r>
          </a:p>
        </p:txBody>
      </p:sp>
      <p:sp>
        <p:nvSpPr>
          <p:cNvPr id="6" name="文本框 5"/>
          <p:cNvSpPr txBox="1"/>
          <p:nvPr/>
        </p:nvSpPr>
        <p:spPr>
          <a:xfrm>
            <a:off x="914400" y="4114800"/>
            <a:ext cx="7829550" cy="946150"/>
          </a:xfrm>
          <a:prstGeom prst="rect">
            <a:avLst/>
          </a:prstGeom>
          <a:noFill/>
          <a:ln w="9525">
            <a:noFill/>
          </a:ln>
        </p:spPr>
        <p:txBody>
          <a:bodyPr wrap="none">
            <a:spAutoFit/>
          </a:bodyPr>
          <a:lstStyle/>
          <a:p>
            <a:pPr>
              <a:buFont typeface="Arial" pitchFamily="34" charset="0"/>
              <a:buNone/>
            </a:pPr>
            <a:r>
              <a:rPr lang="en-US" altLang="zh-CN" sz="2800" b="1">
                <a:latin typeface="宋体" panose="02010600030101010101" pitchFamily="2" charset="-122"/>
              </a:rPr>
              <a:t>4</a:t>
            </a:r>
            <a:r>
              <a:rPr lang="zh-CN" altLang="en-US" sz="2800" b="1">
                <a:latin typeface="宋体" panose="02010600030101010101" pitchFamily="2" charset="-122"/>
              </a:rPr>
              <a:t>、感受作者的爱国激情培养学生的爱国情操，激</a:t>
            </a:r>
          </a:p>
          <a:p>
            <a:pPr>
              <a:buFont typeface="Arial" pitchFamily="34" charset="0"/>
              <a:buNone/>
            </a:pPr>
            <a:r>
              <a:rPr lang="zh-CN" altLang="en-US" sz="2800" b="1">
                <a:latin typeface="宋体" panose="02010600030101010101" pitchFamily="2" charset="-122"/>
              </a:rPr>
              <a:t>发学生富国强军的豪情。</a:t>
            </a:r>
          </a:p>
        </p:txBody>
      </p:sp>
      <p:sp>
        <p:nvSpPr>
          <p:cNvPr id="104456" name="矩形 104455"/>
          <p:cNvSpPr/>
          <p:nvPr/>
        </p:nvSpPr>
        <p:spPr>
          <a:xfrm>
            <a:off x="1447800" y="152400"/>
            <a:ext cx="2222500" cy="701675"/>
          </a:xfrm>
          <a:prstGeom prst="rect">
            <a:avLst/>
          </a:prstGeom>
          <a:noFill/>
          <a:ln w="9525">
            <a:noFill/>
          </a:ln>
        </p:spPr>
        <p:txBody>
          <a:bodyPr wrap="none" anchor="t">
            <a:spAutoFit/>
          </a:bodyPr>
          <a:lstStyle/>
          <a:p>
            <a:r>
              <a:rPr lang="zh-CN" altLang="en-US" sz="4000" b="1">
                <a:solidFill>
                  <a:srgbClr val="FF0000"/>
                </a:solidFill>
                <a:latin typeface="Arial" pitchFamily="34" charset="0"/>
              </a:rPr>
              <a:t>学习目标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3"/>
          <a:stretch>
            <a:fillRect/>
          </a:stretch>
        </p:blipFill>
        <p:spPr bwMode="auto">
          <a:xfrm>
            <a:off x="0" y="0"/>
            <a:ext cx="9144000" cy="6858000"/>
          </a:xfrm>
          <a:prstGeom prst="rect">
            <a:avLst/>
          </a:prstGeom>
          <a:noFill/>
        </p:spPr>
      </p:pic>
      <p:sp>
        <p:nvSpPr>
          <p:cNvPr id="5" name="文本框 106509"/>
          <p:cNvSpPr txBox="1"/>
          <p:nvPr/>
        </p:nvSpPr>
        <p:spPr>
          <a:xfrm>
            <a:off x="3048000" y="304800"/>
            <a:ext cx="2590800" cy="707886"/>
          </a:xfrm>
          <a:prstGeom prst="rect">
            <a:avLst/>
          </a:prstGeom>
          <a:noFill/>
          <a:ln w="9525">
            <a:noFill/>
          </a:ln>
        </p:spPr>
        <p:txBody>
          <a:bodyPr>
            <a:spAutoFit/>
          </a:bodyPr>
          <a:lstStyle/>
          <a:p>
            <a:pPr>
              <a:spcBef>
                <a:spcPct val="50000"/>
              </a:spcBef>
            </a:pPr>
            <a:r>
              <a:rPr lang="zh-CN" altLang="en-US" sz="4000" b="1">
                <a:solidFill>
                  <a:schemeClr val="bg1"/>
                </a:solidFill>
                <a:latin typeface="Arial" pitchFamily="34" charset="0"/>
              </a:rPr>
              <a:t>检查预习</a:t>
            </a:r>
          </a:p>
        </p:txBody>
      </p:sp>
      <p:sp>
        <p:nvSpPr>
          <p:cNvPr id="6" name="文本框 2"/>
          <p:cNvSpPr txBox="1"/>
          <p:nvPr/>
        </p:nvSpPr>
        <p:spPr>
          <a:xfrm>
            <a:off x="533400" y="914400"/>
            <a:ext cx="2733441" cy="646331"/>
          </a:xfrm>
          <a:prstGeom prst="rect">
            <a:avLst/>
          </a:prstGeom>
          <a:noFill/>
          <a:ln w="9525">
            <a:noFill/>
          </a:ln>
        </p:spPr>
        <p:txBody>
          <a:bodyPr wrap="none">
            <a:spAutoFit/>
          </a:bodyPr>
          <a:lstStyle/>
          <a:p>
            <a:pPr>
              <a:buFont typeface="Arial" pitchFamily="34" charset="0"/>
              <a:buNone/>
            </a:pPr>
            <a:r>
              <a:rPr lang="en-US" altLang="zh-CN" sz="3600" b="1">
                <a:solidFill>
                  <a:schemeClr val="bg1"/>
                </a:solidFill>
                <a:latin typeface="宋体" panose="02010600030101010101" pitchFamily="2" charset="-122"/>
              </a:rPr>
              <a:t>1</a:t>
            </a:r>
            <a:r>
              <a:rPr lang="zh-CN" altLang="en-US" sz="3600" b="1">
                <a:solidFill>
                  <a:schemeClr val="bg1"/>
                </a:solidFill>
                <a:latin typeface="宋体" panose="02010600030101010101" pitchFamily="2" charset="-122"/>
              </a:rPr>
              <a:t>、字音检测</a:t>
            </a:r>
          </a:p>
        </p:txBody>
      </p:sp>
      <p:sp>
        <p:nvSpPr>
          <p:cNvPr id="7" name="文本框 4"/>
          <p:cNvSpPr txBox="1"/>
          <p:nvPr/>
        </p:nvSpPr>
        <p:spPr>
          <a:xfrm>
            <a:off x="228600" y="1905000"/>
            <a:ext cx="8915400" cy="3859518"/>
          </a:xfrm>
          <a:prstGeom prst="rect">
            <a:avLst/>
          </a:prstGeom>
          <a:noFill/>
          <a:ln w="9525">
            <a:noFill/>
          </a:ln>
        </p:spPr>
        <p:txBody>
          <a:bodyPr>
            <a:spAutoFit/>
          </a:bodyPr>
          <a:lstStyle/>
          <a:p>
            <a:pPr>
              <a:lnSpc>
                <a:spcPct val="170000"/>
              </a:lnSpc>
              <a:buFont typeface="Arial" pitchFamily="34" charset="0"/>
              <a:buNone/>
            </a:pPr>
            <a:r>
              <a:rPr lang="zh-CN" altLang="en-US" sz="3600" b="1">
                <a:solidFill>
                  <a:srgbClr val="FFFF00"/>
                </a:solidFill>
                <a:latin typeface="Comic Sans MS" panose="030f0702030302020204" pitchFamily="66" charset="0"/>
              </a:rPr>
              <a:t>着</a:t>
            </a:r>
            <a:r>
              <a:rPr lang="zh-CN" altLang="en-US" sz="3600" b="1">
                <a:solidFill>
                  <a:schemeClr val="bg1"/>
                </a:solidFill>
                <a:latin typeface="Comic Sans MS" panose="030f0702030302020204" pitchFamily="66" charset="0"/>
              </a:rPr>
              <a:t>陆（    ）</a:t>
            </a:r>
            <a:r>
              <a:rPr lang="zh-CN" altLang="en-US" sz="3600" b="1">
                <a:solidFill>
                  <a:srgbClr val="FFFF00"/>
                </a:solidFill>
                <a:latin typeface="Comic Sans MS" panose="030f0702030302020204" pitchFamily="66" charset="0"/>
              </a:rPr>
              <a:t>桅</a:t>
            </a:r>
            <a:r>
              <a:rPr lang="zh-CN" altLang="en-US" sz="3600" b="1">
                <a:solidFill>
                  <a:schemeClr val="bg1"/>
                </a:solidFill>
                <a:latin typeface="Comic Sans MS" panose="030f0702030302020204" pitchFamily="66" charset="0"/>
              </a:rPr>
              <a:t>杆</a:t>
            </a:r>
            <a:r>
              <a:rPr lang="zh-CN" altLang="en-US" sz="3600" b="1" smtClean="0">
                <a:solidFill>
                  <a:schemeClr val="bg1"/>
                </a:solidFill>
                <a:latin typeface="Comic Sans MS" panose="030f0702030302020204" pitchFamily="66" charset="0"/>
              </a:rPr>
              <a:t>（    </a:t>
            </a:r>
            <a:r>
              <a:rPr lang="zh-CN" altLang="en-US" sz="3600" b="1">
                <a:solidFill>
                  <a:schemeClr val="bg1"/>
                </a:solidFill>
                <a:latin typeface="Comic Sans MS" panose="030f0702030302020204" pitchFamily="66" charset="0"/>
              </a:rPr>
              <a:t>）</a:t>
            </a:r>
            <a:r>
              <a:rPr lang="zh-CN" altLang="en-US" sz="3600" b="1">
                <a:solidFill>
                  <a:srgbClr val="FFFF00"/>
                </a:solidFill>
                <a:latin typeface="Comic Sans MS" panose="030f0702030302020204" pitchFamily="66" charset="0"/>
              </a:rPr>
              <a:t>凛冽</a:t>
            </a:r>
            <a:r>
              <a:rPr lang="zh-CN" altLang="en-US" sz="3600" b="1">
                <a:solidFill>
                  <a:schemeClr val="bg1"/>
                </a:solidFill>
                <a:latin typeface="Comic Sans MS" panose="030f0702030302020204" pitchFamily="66" charset="0"/>
              </a:rPr>
              <a:t>（       </a:t>
            </a:r>
            <a:r>
              <a:rPr lang="zh-CN" altLang="en-US" sz="3600" b="1" smtClean="0">
                <a:solidFill>
                  <a:schemeClr val="bg1"/>
                </a:solidFill>
                <a:latin typeface="Comic Sans MS" panose="030f0702030302020204" pitchFamily="66" charset="0"/>
              </a:rPr>
              <a:t>  </a:t>
            </a:r>
            <a:r>
              <a:rPr lang="zh-CN" altLang="en-US" sz="3600" b="1">
                <a:solidFill>
                  <a:schemeClr val="bg1"/>
                </a:solidFill>
                <a:latin typeface="Comic Sans MS" panose="030f0702030302020204" pitchFamily="66" charset="0"/>
              </a:rPr>
              <a:t>）</a:t>
            </a:r>
            <a:r>
              <a:rPr lang="zh-CN" altLang="en-US" sz="3600" b="1">
                <a:solidFill>
                  <a:srgbClr val="FFFF00"/>
                </a:solidFill>
                <a:latin typeface="Comic Sans MS" panose="030f0702030302020204" pitchFamily="66" charset="0"/>
              </a:rPr>
              <a:t>舰艉</a:t>
            </a:r>
            <a:r>
              <a:rPr lang="zh-CN" altLang="en-US" sz="3600" b="1">
                <a:solidFill>
                  <a:schemeClr val="bg1"/>
                </a:solidFill>
                <a:latin typeface="Comic Sans MS" panose="030f0702030302020204" pitchFamily="66" charset="0"/>
              </a:rPr>
              <a:t>（  </a:t>
            </a:r>
            <a:r>
              <a:rPr lang="zh-CN" altLang="en-US" sz="3600" b="1" smtClean="0">
                <a:solidFill>
                  <a:schemeClr val="bg1"/>
                </a:solidFill>
                <a:latin typeface="Comic Sans MS" panose="030f0702030302020204" pitchFamily="66" charset="0"/>
              </a:rPr>
              <a:t>  </a:t>
            </a:r>
            <a:r>
              <a:rPr lang="zh-CN" altLang="en-US" sz="3600" b="1">
                <a:solidFill>
                  <a:schemeClr val="bg1"/>
                </a:solidFill>
                <a:latin typeface="Comic Sans MS" panose="030f0702030302020204" pitchFamily="66" charset="0"/>
              </a:rPr>
              <a:t>）浩</a:t>
            </a:r>
            <a:r>
              <a:rPr lang="zh-CN" altLang="en-US" sz="3600" b="1">
                <a:solidFill>
                  <a:srgbClr val="FFFF00"/>
                </a:solidFill>
                <a:latin typeface="Comic Sans MS" panose="030f0702030302020204" pitchFamily="66" charset="0"/>
              </a:rPr>
              <a:t>瀚</a:t>
            </a:r>
            <a:r>
              <a:rPr lang="zh-CN" altLang="en-US" sz="3600" b="1">
                <a:solidFill>
                  <a:schemeClr val="bg1"/>
                </a:solidFill>
                <a:latin typeface="Comic Sans MS" panose="030f0702030302020204" pitchFamily="66" charset="0"/>
              </a:rPr>
              <a:t>（   </a:t>
            </a:r>
            <a:r>
              <a:rPr lang="zh-CN" altLang="en-US" sz="3600" b="1" smtClean="0">
                <a:solidFill>
                  <a:schemeClr val="bg1"/>
                </a:solidFill>
                <a:latin typeface="Comic Sans MS" panose="030f0702030302020204" pitchFamily="66" charset="0"/>
              </a:rPr>
              <a:t>   ）</a:t>
            </a:r>
            <a:r>
              <a:rPr lang="zh-CN" altLang="en-US" sz="3600" b="1">
                <a:solidFill>
                  <a:srgbClr val="FFFF00"/>
                </a:solidFill>
                <a:latin typeface="Comic Sans MS" panose="030f0702030302020204" pitchFamily="66" charset="0"/>
              </a:rPr>
              <a:t>娴</a:t>
            </a:r>
            <a:r>
              <a:rPr lang="zh-CN" altLang="en-US" sz="3600" b="1">
                <a:solidFill>
                  <a:schemeClr val="bg1"/>
                </a:solidFill>
                <a:latin typeface="Comic Sans MS" panose="030f0702030302020204" pitchFamily="66" charset="0"/>
              </a:rPr>
              <a:t>熟（  </a:t>
            </a:r>
            <a:r>
              <a:rPr lang="zh-CN" altLang="en-US" sz="3600" b="1" smtClean="0">
                <a:solidFill>
                  <a:schemeClr val="bg1"/>
                </a:solidFill>
                <a:latin typeface="Comic Sans MS" panose="030f0702030302020204" pitchFamily="66" charset="0"/>
              </a:rPr>
              <a:t>   ）</a:t>
            </a:r>
            <a:endParaRPr lang="en-US" altLang="zh-CN" sz="3600" b="1" smtClean="0">
              <a:solidFill>
                <a:schemeClr val="bg1"/>
              </a:solidFill>
              <a:latin typeface="Comic Sans MS" panose="030f0702030302020204" pitchFamily="66" charset="0"/>
            </a:endParaRPr>
          </a:p>
          <a:p>
            <a:pPr>
              <a:lnSpc>
                <a:spcPct val="170000"/>
              </a:lnSpc>
              <a:buFont typeface="Arial" pitchFamily="34" charset="0"/>
              <a:buNone/>
            </a:pPr>
            <a:r>
              <a:rPr lang="zh-CN" altLang="en-US" sz="3600" b="1" smtClean="0">
                <a:solidFill>
                  <a:schemeClr val="bg1"/>
                </a:solidFill>
                <a:latin typeface="Comic Sans MS" panose="030f0702030302020204" pitchFamily="66" charset="0"/>
              </a:rPr>
              <a:t>默</a:t>
            </a:r>
            <a:r>
              <a:rPr lang="zh-CN" altLang="en-US" sz="3600" b="1">
                <a:solidFill>
                  <a:srgbClr val="FFFF00"/>
                </a:solidFill>
                <a:latin typeface="Comic Sans MS" panose="030f0702030302020204" pitchFamily="66" charset="0"/>
              </a:rPr>
              <a:t>契</a:t>
            </a:r>
            <a:r>
              <a:rPr lang="zh-CN" altLang="en-US" sz="3600" b="1" smtClean="0">
                <a:solidFill>
                  <a:schemeClr val="bg1"/>
                </a:solidFill>
                <a:latin typeface="Comic Sans MS" panose="030f0702030302020204" pitchFamily="66" charset="0"/>
              </a:rPr>
              <a:t>（   ）</a:t>
            </a:r>
            <a:r>
              <a:rPr lang="zh-CN" altLang="en-US" sz="3600" b="1">
                <a:solidFill>
                  <a:srgbClr val="FFFF00"/>
                </a:solidFill>
                <a:latin typeface="Comic Sans MS" panose="030f0702030302020204" pitchFamily="66" charset="0"/>
              </a:rPr>
              <a:t>镌</a:t>
            </a:r>
            <a:r>
              <a:rPr lang="zh-CN" altLang="en-US" sz="3600" b="1">
                <a:solidFill>
                  <a:schemeClr val="bg1"/>
                </a:solidFill>
                <a:latin typeface="Comic Sans MS" panose="030f0702030302020204" pitchFamily="66" charset="0"/>
              </a:rPr>
              <a:t>刻（ </a:t>
            </a:r>
            <a:r>
              <a:rPr lang="zh-CN" altLang="en-US" sz="3600" b="1" smtClean="0">
                <a:solidFill>
                  <a:schemeClr val="bg1"/>
                </a:solidFill>
                <a:latin typeface="Comic Sans MS" panose="030f0702030302020204" pitchFamily="66" charset="0"/>
              </a:rPr>
              <a:t>     ）</a:t>
            </a:r>
            <a:r>
              <a:rPr lang="zh-CN" altLang="en-US" sz="3600" b="1" smtClean="0">
                <a:solidFill>
                  <a:srgbClr val="FFFF00"/>
                </a:solidFill>
                <a:latin typeface="Comic Sans MS" panose="030f0702030302020204" pitchFamily="66" charset="0"/>
              </a:rPr>
              <a:t>澎</a:t>
            </a:r>
            <a:r>
              <a:rPr lang="zh-CN" altLang="en-US" sz="3600" b="1">
                <a:solidFill>
                  <a:srgbClr val="FFFF00"/>
                </a:solidFill>
                <a:latin typeface="Comic Sans MS" panose="030f0702030302020204" pitchFamily="66" charset="0"/>
              </a:rPr>
              <a:t>湃</a:t>
            </a:r>
            <a:r>
              <a:rPr lang="zh-CN" altLang="en-US" sz="3600" b="1">
                <a:solidFill>
                  <a:schemeClr val="bg1"/>
                </a:solidFill>
                <a:latin typeface="Comic Sans MS" panose="030f0702030302020204" pitchFamily="66" charset="0"/>
              </a:rPr>
              <a:t>（ </a:t>
            </a:r>
            <a:r>
              <a:rPr lang="zh-CN" altLang="en-US" sz="3600" b="1" smtClean="0">
                <a:solidFill>
                  <a:schemeClr val="bg1"/>
                </a:solidFill>
                <a:latin typeface="Comic Sans MS" panose="030f0702030302020204" pitchFamily="66" charset="0"/>
              </a:rPr>
              <a:t>       ） </a:t>
            </a:r>
            <a:endParaRPr lang="en-US" altLang="zh-CN" sz="3600" b="1" smtClean="0">
              <a:solidFill>
                <a:schemeClr val="bg1"/>
              </a:solidFill>
              <a:latin typeface="Comic Sans MS" panose="030f0702030302020204" pitchFamily="66" charset="0"/>
            </a:endParaRPr>
          </a:p>
          <a:p>
            <a:pPr>
              <a:lnSpc>
                <a:spcPct val="170000"/>
              </a:lnSpc>
              <a:buFont typeface="Arial" pitchFamily="34" charset="0"/>
              <a:buNone/>
            </a:pPr>
            <a:r>
              <a:rPr lang="zh-CN" altLang="en-US" sz="3600" b="1" smtClean="0">
                <a:solidFill>
                  <a:srgbClr val="FFFF00"/>
                </a:solidFill>
                <a:latin typeface="Comic Sans MS" panose="030f0702030302020204" pitchFamily="66" charset="0"/>
              </a:rPr>
              <a:t>殚</a:t>
            </a:r>
            <a:r>
              <a:rPr lang="zh-CN" altLang="en-US" sz="3600" b="1">
                <a:solidFill>
                  <a:schemeClr val="bg1"/>
                </a:solidFill>
                <a:latin typeface="Comic Sans MS" panose="030f0702030302020204" pitchFamily="66" charset="0"/>
              </a:rPr>
              <a:t>精竭虑 （ </a:t>
            </a:r>
            <a:r>
              <a:rPr lang="zh-CN" altLang="en-US" sz="3600" b="1" smtClean="0">
                <a:solidFill>
                  <a:schemeClr val="bg1"/>
                </a:solidFill>
                <a:latin typeface="Comic Sans MS" panose="030f0702030302020204" pitchFamily="66" charset="0"/>
              </a:rPr>
              <a:t>     ）</a:t>
            </a:r>
            <a:endParaRPr lang="zh-CN" altLang="en-US" sz="3600" b="1">
              <a:solidFill>
                <a:schemeClr val="bg1"/>
              </a:solidFill>
              <a:latin typeface="Comic Sans MS" panose="030f0702030302020204" pitchFamily="66" charset="0"/>
            </a:endParaRPr>
          </a:p>
        </p:txBody>
      </p:sp>
      <p:sp>
        <p:nvSpPr>
          <p:cNvPr id="8" name="文本框 5"/>
          <p:cNvSpPr txBox="1"/>
          <p:nvPr/>
        </p:nvSpPr>
        <p:spPr>
          <a:xfrm>
            <a:off x="1619672" y="2132856"/>
            <a:ext cx="1081088" cy="519113"/>
          </a:xfrm>
          <a:prstGeom prst="rect">
            <a:avLst/>
          </a:prstGeom>
          <a:noFill/>
          <a:ln w="9525">
            <a:noFill/>
          </a:ln>
        </p:spPr>
        <p:txBody>
          <a:bodyPr>
            <a:spAutoFit/>
          </a:bodyPr>
          <a:lstStyle/>
          <a:p>
            <a:pPr>
              <a:buFont typeface="Arial" pitchFamily="34" charset="0"/>
              <a:buNone/>
            </a:pPr>
            <a:r>
              <a:rPr lang="en-US" altLang="zh-CN" sz="2800" b="1" err="1">
                <a:solidFill>
                  <a:schemeClr val="bg1"/>
                </a:solidFill>
                <a:latin typeface="宋体" panose="02010600030101010101" pitchFamily="2" charset="-122"/>
              </a:rPr>
              <a:t>zhu</a:t>
            </a:r>
            <a:r>
              <a:rPr lang="en-US" altLang="zh-CN" sz="2800" b="1" err="1">
                <a:solidFill>
                  <a:schemeClr val="bg1"/>
                </a:solidFill>
                <a:latin typeface="Arial" pitchFamily="34" charset="0"/>
              </a:rPr>
              <a:t>ó</a:t>
            </a:r>
            <a:endParaRPr lang="en-US" altLang="zh-CN" sz="2800" b="1">
              <a:solidFill>
                <a:schemeClr val="bg1"/>
              </a:solidFill>
              <a:latin typeface="Arial" panose="020b0604020202020204" pitchFamily="34" charset="0"/>
            </a:endParaRPr>
          </a:p>
        </p:txBody>
      </p:sp>
      <p:sp>
        <p:nvSpPr>
          <p:cNvPr id="9" name="文本框 6"/>
          <p:cNvSpPr txBox="1"/>
          <p:nvPr/>
        </p:nvSpPr>
        <p:spPr>
          <a:xfrm>
            <a:off x="4355976" y="2204864"/>
            <a:ext cx="728084" cy="523220"/>
          </a:xfrm>
          <a:prstGeom prst="rect">
            <a:avLst/>
          </a:prstGeom>
          <a:noFill/>
          <a:ln w="9525">
            <a:noFill/>
          </a:ln>
        </p:spPr>
        <p:txBody>
          <a:bodyPr wrap="none">
            <a:spAutoFit/>
          </a:bodyPr>
          <a:lstStyle/>
          <a:p>
            <a:pPr>
              <a:buFont typeface="Arial" pitchFamily="34" charset="0"/>
              <a:buNone/>
            </a:pPr>
            <a:r>
              <a:rPr lang="en-US" altLang="en-US" sz="2800" b="1" err="1">
                <a:solidFill>
                  <a:schemeClr val="bg1"/>
                </a:solidFill>
                <a:latin typeface="宋体" panose="02010600030101010101" pitchFamily="2" charset="-122"/>
              </a:rPr>
              <a:t>w</a:t>
            </a:r>
            <a:r>
              <a:rPr lang="en-US" altLang="zh-CN" sz="2800" b="1" err="1">
                <a:solidFill>
                  <a:schemeClr val="bg1"/>
                </a:solidFill>
                <a:latin typeface="宋体" panose="02010600030101010101" pitchFamily="2" charset="-122"/>
              </a:rPr>
              <a:t>éi</a:t>
            </a:r>
            <a:endParaRPr lang="en-US" altLang="zh-CN" sz="2800" b="1">
              <a:solidFill>
                <a:schemeClr val="bg1"/>
              </a:solidFill>
              <a:latin typeface="宋体" pitchFamily="2" charset="-122"/>
            </a:endParaRPr>
          </a:p>
        </p:txBody>
      </p:sp>
      <p:sp>
        <p:nvSpPr>
          <p:cNvPr id="10" name="文本框 7"/>
          <p:cNvSpPr txBox="1"/>
          <p:nvPr/>
        </p:nvSpPr>
        <p:spPr>
          <a:xfrm>
            <a:off x="7020272" y="2132856"/>
            <a:ext cx="1271502" cy="523220"/>
          </a:xfrm>
          <a:prstGeom prst="rect">
            <a:avLst/>
          </a:prstGeom>
          <a:noFill/>
          <a:ln w="9525">
            <a:noFill/>
          </a:ln>
        </p:spPr>
        <p:txBody>
          <a:bodyPr wrap="none">
            <a:spAutoFit/>
          </a:bodyPr>
          <a:lstStyle/>
          <a:p>
            <a:pPr>
              <a:buFont typeface="Arial" pitchFamily="34" charset="0"/>
              <a:buNone/>
            </a:pPr>
            <a:r>
              <a:rPr lang="en-US" altLang="zh-CN" sz="2800" b="1" err="1">
                <a:solidFill>
                  <a:schemeClr val="bg1"/>
                </a:solidFill>
                <a:latin typeface="宋体" panose="02010600030101010101" pitchFamily="2" charset="-122"/>
              </a:rPr>
              <a:t>lǐnliè</a:t>
            </a:r>
            <a:endParaRPr lang="en-US" altLang="zh-CN" sz="2800" b="1">
              <a:solidFill>
                <a:schemeClr val="bg1"/>
              </a:solidFill>
              <a:latin typeface="宋体" panose="02010600030101010101" pitchFamily="2" charset="-122"/>
            </a:endParaRPr>
          </a:p>
        </p:txBody>
      </p:sp>
      <p:sp>
        <p:nvSpPr>
          <p:cNvPr id="11" name="文本框 8"/>
          <p:cNvSpPr txBox="1"/>
          <p:nvPr/>
        </p:nvSpPr>
        <p:spPr>
          <a:xfrm>
            <a:off x="1619672" y="3212976"/>
            <a:ext cx="955675" cy="523220"/>
          </a:xfrm>
          <a:prstGeom prst="rect">
            <a:avLst/>
          </a:prstGeom>
          <a:noFill/>
          <a:ln w="9525">
            <a:noFill/>
          </a:ln>
        </p:spPr>
        <p:txBody>
          <a:bodyPr>
            <a:spAutoFit/>
          </a:bodyPr>
          <a:lstStyle/>
          <a:p>
            <a:pPr>
              <a:buFont typeface="Arial" pitchFamily="34" charset="0"/>
              <a:buNone/>
            </a:pPr>
            <a:r>
              <a:rPr lang="en-US" altLang="en-US" sz="2800" b="1" err="1">
                <a:solidFill>
                  <a:schemeClr val="bg1"/>
                </a:solidFill>
                <a:latin typeface="宋体" panose="02010600030101010101" pitchFamily="2" charset="-122"/>
              </a:rPr>
              <a:t>w</a:t>
            </a:r>
            <a:r>
              <a:rPr lang="en-US" altLang="zh-CN" sz="2800" b="1" err="1">
                <a:solidFill>
                  <a:schemeClr val="bg1"/>
                </a:solidFill>
                <a:latin typeface="宋体" panose="02010600030101010101" pitchFamily="2" charset="-122"/>
              </a:rPr>
              <a:t>ěi</a:t>
            </a:r>
            <a:endParaRPr lang="en-US" altLang="zh-CN" sz="2800" b="1">
              <a:solidFill>
                <a:schemeClr val="bg1"/>
              </a:solidFill>
              <a:latin typeface="宋体" panose="02010600030101010101" pitchFamily="2" charset="-122"/>
            </a:endParaRPr>
          </a:p>
        </p:txBody>
      </p:sp>
      <p:sp>
        <p:nvSpPr>
          <p:cNvPr id="12" name="文本框 9"/>
          <p:cNvSpPr txBox="1"/>
          <p:nvPr/>
        </p:nvSpPr>
        <p:spPr>
          <a:xfrm>
            <a:off x="4283968" y="3068960"/>
            <a:ext cx="936104" cy="523220"/>
          </a:xfrm>
          <a:prstGeom prst="rect">
            <a:avLst/>
          </a:prstGeom>
          <a:noFill/>
          <a:ln w="9525">
            <a:noFill/>
          </a:ln>
        </p:spPr>
        <p:txBody>
          <a:bodyPr wrap="square">
            <a:spAutoFit/>
          </a:bodyPr>
          <a:lstStyle/>
          <a:p>
            <a:pPr>
              <a:buFont typeface="Arial" pitchFamily="34" charset="0"/>
              <a:buNone/>
            </a:pPr>
            <a:r>
              <a:rPr lang="en-US" altLang="en-US" sz="2800" b="1" err="1">
                <a:solidFill>
                  <a:schemeClr val="bg1"/>
                </a:solidFill>
                <a:latin typeface="宋体" panose="02010600030101010101" pitchFamily="2" charset="-122"/>
              </a:rPr>
              <a:t>h</a:t>
            </a:r>
            <a:r>
              <a:rPr lang="en-US" altLang="zh-CN" sz="2800" b="1" err="1">
                <a:solidFill>
                  <a:schemeClr val="bg1"/>
                </a:solidFill>
                <a:latin typeface="宋体" panose="02010600030101010101" pitchFamily="2" charset="-122"/>
              </a:rPr>
              <a:t>àn</a:t>
            </a:r>
            <a:endParaRPr lang="en-US" altLang="zh-CN" sz="2800" b="1">
              <a:solidFill>
                <a:schemeClr val="bg1"/>
              </a:solidFill>
              <a:latin typeface="宋体" panose="02010600030101010101" pitchFamily="2" charset="-122"/>
            </a:endParaRPr>
          </a:p>
        </p:txBody>
      </p:sp>
      <p:sp>
        <p:nvSpPr>
          <p:cNvPr id="13" name="文本框 11"/>
          <p:cNvSpPr txBox="1"/>
          <p:nvPr/>
        </p:nvSpPr>
        <p:spPr>
          <a:xfrm>
            <a:off x="1691680" y="4005064"/>
            <a:ext cx="792088" cy="523220"/>
          </a:xfrm>
          <a:prstGeom prst="rect">
            <a:avLst/>
          </a:prstGeom>
          <a:noFill/>
          <a:ln w="9525">
            <a:noFill/>
          </a:ln>
        </p:spPr>
        <p:txBody>
          <a:bodyPr wrap="square">
            <a:spAutoFit/>
          </a:bodyPr>
          <a:lstStyle/>
          <a:p>
            <a:pPr>
              <a:buFont typeface="Arial" pitchFamily="34" charset="0"/>
              <a:buNone/>
            </a:pPr>
            <a:r>
              <a:rPr lang="en-US" altLang="en-US" sz="2800" b="1" err="1">
                <a:solidFill>
                  <a:schemeClr val="bg1"/>
                </a:solidFill>
                <a:latin typeface="宋体" panose="02010600030101010101" pitchFamily="2" charset="-122"/>
              </a:rPr>
              <a:t>q</a:t>
            </a:r>
            <a:r>
              <a:rPr lang="en-US" altLang="zh-CN" sz="2800" b="1" err="1">
                <a:solidFill>
                  <a:schemeClr val="bg1"/>
                </a:solidFill>
                <a:latin typeface="宋体" panose="02010600030101010101" pitchFamily="2" charset="-122"/>
              </a:rPr>
              <a:t>ì</a:t>
            </a:r>
            <a:endParaRPr lang="en-US" altLang="zh-CN" sz="2800" b="1">
              <a:solidFill>
                <a:schemeClr val="bg1"/>
              </a:solidFill>
              <a:latin typeface="宋体" panose="02010600030101010101" pitchFamily="2" charset="-122"/>
            </a:endParaRPr>
          </a:p>
        </p:txBody>
      </p:sp>
      <p:sp>
        <p:nvSpPr>
          <p:cNvPr id="14" name="文本框 10"/>
          <p:cNvSpPr txBox="1"/>
          <p:nvPr/>
        </p:nvSpPr>
        <p:spPr>
          <a:xfrm>
            <a:off x="7020272" y="3140968"/>
            <a:ext cx="1441450" cy="523220"/>
          </a:xfrm>
          <a:prstGeom prst="rect">
            <a:avLst/>
          </a:prstGeom>
          <a:noFill/>
          <a:ln w="9525">
            <a:noFill/>
          </a:ln>
        </p:spPr>
        <p:txBody>
          <a:bodyPr>
            <a:spAutoFit/>
          </a:bodyPr>
          <a:lstStyle/>
          <a:p>
            <a:pPr>
              <a:buFont typeface="Arial" pitchFamily="34" charset="0"/>
              <a:buNone/>
            </a:pPr>
            <a:r>
              <a:rPr lang="en-US" altLang="en-US" sz="2800" b="1">
                <a:solidFill>
                  <a:srgbClr val="FF0000"/>
                </a:solidFill>
                <a:latin typeface="宋体" panose="02010600030101010101" pitchFamily="2" charset="-122"/>
              </a:rPr>
              <a:t>  </a:t>
            </a:r>
            <a:r>
              <a:rPr lang="en-US" altLang="en-US" sz="2800" b="1" err="1" smtClean="0">
                <a:solidFill>
                  <a:schemeClr val="bg1"/>
                </a:solidFill>
                <a:latin typeface="宋体" panose="02010600030101010101" pitchFamily="2" charset="-122"/>
              </a:rPr>
              <a:t>xià</a:t>
            </a:r>
            <a:r>
              <a:rPr lang="en-US" altLang="zh-CN" sz="2800" b="1" err="1" smtClean="0">
                <a:solidFill>
                  <a:schemeClr val="bg1"/>
                </a:solidFill>
                <a:latin typeface="宋体" panose="02010600030101010101" pitchFamily="2" charset="-122"/>
              </a:rPr>
              <a:t>n</a:t>
            </a:r>
            <a:endParaRPr lang="en-US" altLang="zh-CN" sz="2800" b="1">
              <a:solidFill>
                <a:schemeClr val="bg1"/>
              </a:solidFill>
              <a:latin typeface="宋体" panose="02010600030101010101" pitchFamily="2" charset="-122"/>
            </a:endParaRPr>
          </a:p>
        </p:txBody>
      </p:sp>
      <p:sp>
        <p:nvSpPr>
          <p:cNvPr id="16" name="文本框 12"/>
          <p:cNvSpPr txBox="1"/>
          <p:nvPr/>
        </p:nvSpPr>
        <p:spPr>
          <a:xfrm>
            <a:off x="4211960" y="4005064"/>
            <a:ext cx="1152128" cy="523220"/>
          </a:xfrm>
          <a:prstGeom prst="rect">
            <a:avLst/>
          </a:prstGeom>
          <a:noFill/>
          <a:ln w="9525">
            <a:noFill/>
          </a:ln>
        </p:spPr>
        <p:txBody>
          <a:bodyPr wrap="square">
            <a:spAutoFit/>
          </a:bodyPr>
          <a:lstStyle/>
          <a:p>
            <a:pPr>
              <a:buFont typeface="Arial" pitchFamily="34" charset="0"/>
              <a:buNone/>
            </a:pPr>
            <a:r>
              <a:rPr lang="en-US" altLang="en-US" sz="2800" b="1" err="1">
                <a:solidFill>
                  <a:schemeClr val="bg1"/>
                </a:solidFill>
                <a:latin typeface="宋体" panose="02010600030101010101" pitchFamily="2" charset="-122"/>
              </a:rPr>
              <a:t>ju</a:t>
            </a:r>
            <a:r>
              <a:rPr lang="en-US" altLang="zh-CN" sz="2800" b="1" err="1">
                <a:solidFill>
                  <a:schemeClr val="bg1"/>
                </a:solidFill>
                <a:latin typeface="宋体" panose="02010600030101010101" pitchFamily="2" charset="-122"/>
              </a:rPr>
              <a:t>ān</a:t>
            </a:r>
            <a:endParaRPr lang="en-US" altLang="zh-CN" sz="2800" b="1">
              <a:solidFill>
                <a:schemeClr val="bg1"/>
              </a:solidFill>
              <a:latin typeface="宋体" panose="02010600030101010101" pitchFamily="2" charset="-122"/>
            </a:endParaRPr>
          </a:p>
        </p:txBody>
      </p:sp>
      <p:sp>
        <p:nvSpPr>
          <p:cNvPr id="17" name="文本框 1"/>
          <p:cNvSpPr txBox="1"/>
          <p:nvPr/>
        </p:nvSpPr>
        <p:spPr>
          <a:xfrm>
            <a:off x="7098247" y="4077072"/>
            <a:ext cx="2045753" cy="584775"/>
          </a:xfrm>
          <a:prstGeom prst="rect">
            <a:avLst/>
          </a:prstGeom>
          <a:noFill/>
          <a:ln w="9525">
            <a:noFill/>
          </a:ln>
        </p:spPr>
        <p:txBody>
          <a:bodyPr wrap="none">
            <a:spAutoFit/>
          </a:bodyPr>
          <a:lstStyle/>
          <a:p>
            <a:pPr>
              <a:buFont typeface="Arial" pitchFamily="34" charset="0"/>
              <a:buNone/>
            </a:pPr>
            <a:r>
              <a:rPr lang="en-US" altLang="zh-CN" sz="3200" b="1" err="1" smtClean="0">
                <a:solidFill>
                  <a:schemeClr val="bg1"/>
                </a:solidFill>
                <a:latin typeface="宋体" panose="02010600030101010101" pitchFamily="2" charset="-122"/>
                <a:sym typeface="宋体" panose="02010600030101010101" pitchFamily="2" charset="-122"/>
              </a:rPr>
              <a:t>Péng pài </a:t>
            </a:r>
            <a:endParaRPr lang="en-US" altLang="zh-CN" sz="3200" b="1">
              <a:solidFill>
                <a:schemeClr val="bg1"/>
              </a:solidFill>
              <a:latin typeface="宋体" pitchFamily="2" charset="-122"/>
              <a:sym typeface="宋体" pitchFamily="2" charset="-122"/>
            </a:endParaRPr>
          </a:p>
        </p:txBody>
      </p:sp>
      <p:sp>
        <p:nvSpPr>
          <p:cNvPr id="18" name="文本框 2"/>
          <p:cNvSpPr txBox="1"/>
          <p:nvPr/>
        </p:nvSpPr>
        <p:spPr>
          <a:xfrm>
            <a:off x="3059832" y="5013176"/>
            <a:ext cx="728084" cy="523220"/>
          </a:xfrm>
          <a:prstGeom prst="rect">
            <a:avLst/>
          </a:prstGeom>
          <a:noFill/>
          <a:ln w="9525">
            <a:noFill/>
          </a:ln>
        </p:spPr>
        <p:txBody>
          <a:bodyPr wrap="none">
            <a:spAutoFit/>
          </a:bodyPr>
          <a:lstStyle/>
          <a:p>
            <a:pPr>
              <a:buFont typeface="Arial" pitchFamily="34" charset="0"/>
              <a:buNone/>
            </a:pPr>
            <a:r>
              <a:rPr lang="en-US" altLang="zh-CN" sz="2800" b="1" err="1">
                <a:solidFill>
                  <a:schemeClr val="bg1"/>
                </a:solidFill>
                <a:latin typeface="宋体" panose="02010600030101010101" pitchFamily="2" charset="-122"/>
              </a:rPr>
              <a:t>dān</a:t>
            </a:r>
            <a:endParaRPr lang="en-US" altLang="zh-CN" sz="2800" b="1">
              <a:solidFill>
                <a:schemeClr val="bg1"/>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linds(horizontal)">
                                      <p:cBhvr>
                                        <p:cTn id="55" dur="500"/>
                                        <p:tgtEl>
                                          <p:spTgt spid="17"/>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linds(horizontal)">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6" grpId="0"/>
      <p:bldP spid="17" grpId="0"/>
      <p:bldP spid="1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12649"/>
          <p:cNvSpPr txBox="1"/>
          <p:nvPr/>
        </p:nvSpPr>
        <p:spPr>
          <a:xfrm>
            <a:off x="1763688" y="228600"/>
            <a:ext cx="4752528" cy="584775"/>
          </a:xfrm>
          <a:prstGeom prst="rect">
            <a:avLst/>
          </a:prstGeom>
          <a:noFill/>
          <a:ln w="9525">
            <a:noFill/>
          </a:ln>
        </p:spPr>
        <p:txBody>
          <a:bodyPr wrap="square">
            <a:spAutoFit/>
          </a:bodyPr>
          <a:lstStyle/>
          <a:p>
            <a:pPr>
              <a:spcBef>
                <a:spcPct val="50000"/>
              </a:spcBef>
            </a:pPr>
            <a:r>
              <a:rPr lang="zh-CN" altLang="en-US" sz="3200" b="1" smtClean="0">
                <a:solidFill>
                  <a:schemeClr val="bg1"/>
                </a:solidFill>
                <a:latin typeface="Arial" pitchFamily="34" charset="0"/>
              </a:rPr>
              <a:t>  整体感知课文内容</a:t>
            </a:r>
            <a:endParaRPr lang="zh-CN" altLang="en-US" sz="3200" b="1">
              <a:solidFill>
                <a:schemeClr val="bg1"/>
              </a:solidFill>
              <a:latin typeface="Arial" panose="020b0604020202020204" pitchFamily="34" charset="0"/>
            </a:endParaRPr>
          </a:p>
        </p:txBody>
      </p:sp>
      <p:sp>
        <p:nvSpPr>
          <p:cNvPr id="6" name="文本框 1"/>
          <p:cNvSpPr txBox="1"/>
          <p:nvPr/>
        </p:nvSpPr>
        <p:spPr>
          <a:xfrm>
            <a:off x="304800" y="762000"/>
            <a:ext cx="8534400" cy="1066800"/>
          </a:xfrm>
          <a:prstGeom prst="rect">
            <a:avLst/>
          </a:prstGeom>
          <a:noFill/>
          <a:ln w="9525">
            <a:noFill/>
          </a:ln>
        </p:spPr>
        <p:txBody>
          <a:bodyPr>
            <a:spAutoFit/>
          </a:bodyPr>
          <a:lstStyle/>
          <a:p>
            <a:pPr>
              <a:buFont typeface="Arial" pitchFamily="34" charset="0"/>
              <a:buNone/>
            </a:pPr>
            <a:r>
              <a:rPr lang="en-US" altLang="zh-CN" sz="3200" b="1">
                <a:solidFill>
                  <a:schemeClr val="bg1"/>
                </a:solidFill>
                <a:latin typeface="宋体" panose="02010600030101010101" pitchFamily="2" charset="-122"/>
              </a:rPr>
              <a:t>1</a:t>
            </a:r>
            <a:r>
              <a:rPr lang="zh-CN" altLang="en-US" sz="3200" b="1">
                <a:solidFill>
                  <a:schemeClr val="bg1"/>
                </a:solidFill>
                <a:latin typeface="宋体" panose="02010600030101010101" pitchFamily="2" charset="-122"/>
              </a:rPr>
              <a:t>、</a:t>
            </a:r>
            <a:r>
              <a:rPr lang="zh-CN" altLang="en-US" sz="3200" b="1">
                <a:solidFill>
                  <a:schemeClr val="bg1"/>
                </a:solidFill>
                <a:latin typeface="Arial" pitchFamily="34" charset="0"/>
              </a:rPr>
              <a:t>通读全文，概括一下这篇通讯记录了什么事件？</a:t>
            </a:r>
          </a:p>
        </p:txBody>
      </p:sp>
      <p:sp>
        <p:nvSpPr>
          <p:cNvPr id="7" name="文本框 7"/>
          <p:cNvSpPr txBox="1"/>
          <p:nvPr/>
        </p:nvSpPr>
        <p:spPr>
          <a:xfrm>
            <a:off x="228600" y="1676400"/>
            <a:ext cx="8616950" cy="1373188"/>
          </a:xfrm>
          <a:prstGeom prst="rect">
            <a:avLst/>
          </a:prstGeom>
          <a:noFill/>
          <a:ln w="9525">
            <a:noFill/>
          </a:ln>
        </p:spPr>
        <p:txBody>
          <a:bodyPr>
            <a:spAutoFit/>
          </a:bodyPr>
          <a:lstStyle/>
          <a:p>
            <a:pPr>
              <a:buFont typeface="Arial" pitchFamily="34" charset="0"/>
              <a:buNone/>
            </a:pPr>
            <a:r>
              <a:rPr lang="en-US" altLang="zh-CN" sz="2800" b="1">
                <a:solidFill>
                  <a:srgbClr val="0033CC"/>
                </a:solidFill>
                <a:latin typeface="宋体" panose="02010600030101010101" pitchFamily="2" charset="-122"/>
              </a:rPr>
              <a:t>     </a:t>
            </a:r>
            <a:r>
              <a:rPr lang="zh-CN" altLang="en-US" sz="2800" b="1">
                <a:solidFill>
                  <a:srgbClr val="FFFF00"/>
                </a:solidFill>
                <a:latin typeface="宋体" panose="02010600030101010101" pitchFamily="2" charset="-122"/>
              </a:rPr>
              <a:t>这篇通讯用写生的笔法详尽而有具体的勾勒出了我国第一艘航母“辽宁舰”上成功着陆歼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舰载机的全过程。</a:t>
            </a:r>
          </a:p>
        </p:txBody>
      </p:sp>
      <p:sp>
        <p:nvSpPr>
          <p:cNvPr id="8" name="文本框 4"/>
          <p:cNvSpPr txBox="1"/>
          <p:nvPr/>
        </p:nvSpPr>
        <p:spPr>
          <a:xfrm>
            <a:off x="304800" y="3124200"/>
            <a:ext cx="8839200" cy="523220"/>
          </a:xfrm>
          <a:prstGeom prst="rect">
            <a:avLst/>
          </a:prstGeom>
          <a:noFill/>
          <a:ln w="9525">
            <a:noFill/>
          </a:ln>
        </p:spPr>
        <p:txBody>
          <a:bodyPr>
            <a:spAutoFit/>
          </a:bodyPr>
          <a:lstStyle/>
          <a:p>
            <a:pPr>
              <a:buFont typeface="Arial" pitchFamily="34" charset="0"/>
              <a:buNone/>
            </a:pPr>
            <a:r>
              <a:rPr lang="en-US" altLang="zh-CN" sz="2800" b="1">
                <a:solidFill>
                  <a:schemeClr val="bg1"/>
                </a:solidFill>
                <a:latin typeface="宋体" panose="02010600030101010101" pitchFamily="2" charset="-122"/>
              </a:rPr>
              <a:t>2</a:t>
            </a:r>
            <a:r>
              <a:rPr lang="zh-CN" altLang="en-US" sz="2800" b="1">
                <a:solidFill>
                  <a:schemeClr val="bg1"/>
                </a:solidFill>
                <a:latin typeface="宋体" panose="02010600030101010101" pitchFamily="2" charset="-122"/>
              </a:rPr>
              <a:t>、快速浏览课文，从这篇通讯中你获取了哪些信息？</a:t>
            </a:r>
          </a:p>
        </p:txBody>
      </p:sp>
      <p:sp>
        <p:nvSpPr>
          <p:cNvPr id="9" name="文本框 8"/>
          <p:cNvSpPr txBox="1"/>
          <p:nvPr/>
        </p:nvSpPr>
        <p:spPr>
          <a:xfrm>
            <a:off x="395537" y="3789040"/>
            <a:ext cx="3312368" cy="519113"/>
          </a:xfrm>
          <a:prstGeom prst="rect">
            <a:avLst/>
          </a:prstGeom>
          <a:noFill/>
          <a:ln w="9525">
            <a:noFill/>
          </a:ln>
        </p:spPr>
        <p:txBody>
          <a:bodyPr wrap="square">
            <a:spAutoFit/>
          </a:bodyPr>
          <a:lstStyle/>
          <a:p>
            <a:pPr>
              <a:buFont typeface="Arial" pitchFamily="34" charset="0"/>
              <a:buNone/>
            </a:pPr>
            <a:r>
              <a:rPr lang="zh-CN" altLang="en-US" sz="2800" b="1">
                <a:solidFill>
                  <a:srgbClr val="FFFF00"/>
                </a:solidFill>
                <a:latin typeface="宋体" panose="02010600030101010101" pitchFamily="2" charset="-122"/>
              </a:rPr>
              <a:t>辽宁舰的航行位置</a:t>
            </a:r>
          </a:p>
        </p:txBody>
      </p:sp>
      <p:sp>
        <p:nvSpPr>
          <p:cNvPr id="10" name="文本框 9"/>
          <p:cNvSpPr txBox="1"/>
          <p:nvPr/>
        </p:nvSpPr>
        <p:spPr>
          <a:xfrm>
            <a:off x="3851920" y="3789040"/>
            <a:ext cx="5049838"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舰载机着舰训练的时间</a:t>
            </a:r>
          </a:p>
        </p:txBody>
      </p:sp>
      <p:sp>
        <p:nvSpPr>
          <p:cNvPr id="11" name="文本框 10"/>
          <p:cNvSpPr txBox="1"/>
          <p:nvPr/>
        </p:nvSpPr>
        <p:spPr>
          <a:xfrm>
            <a:off x="395536" y="4509120"/>
            <a:ext cx="4791075"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舰载机着舰的难度和意义</a:t>
            </a:r>
          </a:p>
        </p:txBody>
      </p:sp>
      <p:sp>
        <p:nvSpPr>
          <p:cNvPr id="12" name="文本框 13"/>
          <p:cNvSpPr txBox="1"/>
          <p:nvPr/>
        </p:nvSpPr>
        <p:spPr>
          <a:xfrm>
            <a:off x="4788024" y="4509120"/>
            <a:ext cx="5256213"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成功着舰的过程</a:t>
            </a:r>
          </a:p>
        </p:txBody>
      </p:sp>
      <p:sp>
        <p:nvSpPr>
          <p:cNvPr id="13" name="文本框 15"/>
          <p:cNvSpPr txBox="1"/>
          <p:nvPr/>
        </p:nvSpPr>
        <p:spPr>
          <a:xfrm>
            <a:off x="395536" y="5445224"/>
            <a:ext cx="7696200"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成功着舰后工作人员的欢呼和庆祝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9"/>
          <p:cNvSpPr txBox="1"/>
          <p:nvPr/>
        </p:nvSpPr>
        <p:spPr>
          <a:xfrm>
            <a:off x="609600" y="457200"/>
            <a:ext cx="5029200" cy="579438"/>
          </a:xfrm>
          <a:prstGeom prst="rect">
            <a:avLst/>
          </a:prstGeom>
          <a:noFill/>
          <a:ln w="9525">
            <a:noFill/>
          </a:ln>
        </p:spPr>
        <p:txBody>
          <a:bodyPr>
            <a:spAutoFit/>
          </a:bodyPr>
          <a:lstStyle/>
          <a:p>
            <a:pPr>
              <a:buFont typeface="Arial" pitchFamily="34" charset="0"/>
              <a:buNone/>
            </a:pPr>
            <a:r>
              <a:rPr lang="en-US" altLang="zh-CN" sz="3200" b="1">
                <a:solidFill>
                  <a:schemeClr val="bg1"/>
                </a:solidFill>
                <a:latin typeface="宋体" panose="02010600030101010101" pitchFamily="2" charset="-122"/>
              </a:rPr>
              <a:t>3</a:t>
            </a:r>
            <a:r>
              <a:rPr lang="zh-CN" altLang="en-US" sz="3200" b="1">
                <a:solidFill>
                  <a:schemeClr val="bg1"/>
                </a:solidFill>
                <a:latin typeface="宋体" panose="02010600030101010101" pitchFamily="2" charset="-122"/>
              </a:rPr>
              <a:t>、归纳出文章的层次</a:t>
            </a:r>
          </a:p>
        </p:txBody>
      </p:sp>
      <p:sp>
        <p:nvSpPr>
          <p:cNvPr id="6" name="文本框 10"/>
          <p:cNvSpPr txBox="1"/>
          <p:nvPr/>
        </p:nvSpPr>
        <p:spPr>
          <a:xfrm>
            <a:off x="467544" y="1412776"/>
            <a:ext cx="7888288" cy="946150"/>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Comic Sans MS" panose="030f0702030302020204" pitchFamily="66" charset="0"/>
              </a:rPr>
              <a:t>第一层：（</a:t>
            </a:r>
            <a:r>
              <a:rPr lang="en-US" altLang="zh-CN" sz="2800" b="1">
                <a:solidFill>
                  <a:srgbClr val="FFFF00"/>
                </a:solidFill>
                <a:latin typeface="宋体" panose="02010600030101010101" pitchFamily="2" charset="-122"/>
              </a:rPr>
              <a:t>1-4</a:t>
            </a:r>
            <a:r>
              <a:rPr lang="zh-CN" altLang="en-US" sz="2800" b="1">
                <a:solidFill>
                  <a:srgbClr val="FFFF00"/>
                </a:solidFill>
                <a:latin typeface="Comic Sans MS" panose="030f0702030302020204" pitchFamily="66" charset="0"/>
              </a:rPr>
              <a:t>）概括叙述了辽宁舰的航行位置及训练着舰时间。</a:t>
            </a:r>
          </a:p>
        </p:txBody>
      </p:sp>
      <p:sp>
        <p:nvSpPr>
          <p:cNvPr id="7" name="文本框 1"/>
          <p:cNvSpPr txBox="1"/>
          <p:nvPr/>
        </p:nvSpPr>
        <p:spPr>
          <a:xfrm>
            <a:off x="539552" y="2924944"/>
            <a:ext cx="7888287" cy="946150"/>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第二层：（</a:t>
            </a:r>
            <a:r>
              <a:rPr lang="en-US" altLang="zh-CN" sz="2800" b="1">
                <a:solidFill>
                  <a:srgbClr val="FFFF00"/>
                </a:solidFill>
                <a:latin typeface="宋体" panose="02010600030101010101" pitchFamily="2" charset="-122"/>
              </a:rPr>
              <a:t>5-19</a:t>
            </a:r>
            <a:r>
              <a:rPr lang="zh-CN" altLang="en-US" sz="2800" b="1">
                <a:solidFill>
                  <a:srgbClr val="FFFF00"/>
                </a:solidFill>
                <a:latin typeface="宋体" panose="02010600030101010101" pitchFamily="2" charset="-122"/>
              </a:rPr>
              <a:t>）详细叙述了歼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舰载机在地空的默契配合下成功着舰。</a:t>
            </a:r>
          </a:p>
        </p:txBody>
      </p:sp>
      <p:sp>
        <p:nvSpPr>
          <p:cNvPr id="8" name="文本框 3"/>
          <p:cNvSpPr txBox="1"/>
          <p:nvPr/>
        </p:nvSpPr>
        <p:spPr>
          <a:xfrm>
            <a:off x="611560" y="4437112"/>
            <a:ext cx="7888288" cy="946150"/>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第三层：（</a:t>
            </a:r>
            <a:r>
              <a:rPr lang="en-US" altLang="zh-CN" sz="2800" b="1">
                <a:solidFill>
                  <a:srgbClr val="FFFF00"/>
                </a:solidFill>
                <a:latin typeface="宋体" panose="02010600030101010101" pitchFamily="2" charset="-122"/>
              </a:rPr>
              <a:t>20-25</a:t>
            </a:r>
            <a:r>
              <a:rPr lang="zh-CN" altLang="en-US" sz="2800" b="1">
                <a:solidFill>
                  <a:srgbClr val="FFFF00"/>
                </a:solidFill>
                <a:latin typeface="宋体" panose="02010600030101010101" pitchFamily="2" charset="-122"/>
              </a:rPr>
              <a:t>）详细描述了着舰成功的伟大意义及人们的成功喜悦。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33126"/>
          <p:cNvSpPr txBox="1"/>
          <p:nvPr/>
        </p:nvSpPr>
        <p:spPr>
          <a:xfrm>
            <a:off x="2843808" y="476672"/>
            <a:ext cx="2160240" cy="579438"/>
          </a:xfrm>
          <a:prstGeom prst="rect">
            <a:avLst/>
          </a:prstGeom>
          <a:noFill/>
          <a:ln w="9525">
            <a:noFill/>
          </a:ln>
        </p:spPr>
        <p:txBody>
          <a:bodyPr wrap="square">
            <a:spAutoFit/>
          </a:bodyPr>
          <a:lstStyle/>
          <a:p>
            <a:pPr>
              <a:spcBef>
                <a:spcPct val="50000"/>
              </a:spcBef>
            </a:pPr>
            <a:r>
              <a:rPr lang="zh-CN" altLang="en-US" sz="3200" b="1">
                <a:solidFill>
                  <a:schemeClr val="bg1"/>
                </a:solidFill>
                <a:latin typeface="Arial" pitchFamily="34" charset="0"/>
              </a:rPr>
              <a:t>精读品味</a:t>
            </a:r>
          </a:p>
        </p:txBody>
      </p:sp>
      <p:sp>
        <p:nvSpPr>
          <p:cNvPr id="6" name="文本框 1"/>
          <p:cNvSpPr txBox="1"/>
          <p:nvPr/>
        </p:nvSpPr>
        <p:spPr>
          <a:xfrm>
            <a:off x="381000" y="1124744"/>
            <a:ext cx="8763000" cy="646331"/>
          </a:xfrm>
          <a:prstGeom prst="rect">
            <a:avLst/>
          </a:prstGeom>
          <a:noFill/>
          <a:ln w="9525">
            <a:noFill/>
          </a:ln>
        </p:spPr>
        <p:txBody>
          <a:bodyPr>
            <a:spAutoFit/>
          </a:bodyPr>
          <a:lstStyle/>
          <a:p>
            <a:pPr>
              <a:buFont typeface="Arial" pitchFamily="34" charset="0"/>
              <a:buNone/>
            </a:pPr>
            <a:r>
              <a:rPr lang="en-US" altLang="zh-CN" sz="3600" b="1">
                <a:solidFill>
                  <a:schemeClr val="bg1"/>
                </a:solidFill>
                <a:latin typeface="宋体" panose="02010600030101010101" pitchFamily="2" charset="-122"/>
              </a:rPr>
              <a:t>1</a:t>
            </a:r>
            <a:r>
              <a:rPr lang="zh-CN" altLang="en-US" sz="3600" b="1">
                <a:solidFill>
                  <a:schemeClr val="bg1"/>
                </a:solidFill>
                <a:latin typeface="宋体" panose="02010600030101010101" pitchFamily="2" charset="-122"/>
              </a:rPr>
              <a:t>、</a:t>
            </a:r>
            <a:r>
              <a:rPr lang="zh-CN" altLang="en-US" sz="3600" b="1">
                <a:solidFill>
                  <a:schemeClr val="bg1"/>
                </a:solidFill>
                <a:latin typeface="Arial" pitchFamily="34" charset="0"/>
              </a:rPr>
              <a:t>文章的主标题有何妙处？</a:t>
            </a:r>
          </a:p>
        </p:txBody>
      </p:sp>
      <p:sp>
        <p:nvSpPr>
          <p:cNvPr id="7" name="文本框 2"/>
          <p:cNvSpPr txBox="1"/>
          <p:nvPr/>
        </p:nvSpPr>
        <p:spPr>
          <a:xfrm>
            <a:off x="323528" y="1916832"/>
            <a:ext cx="8610600" cy="4031873"/>
          </a:xfrm>
          <a:prstGeom prst="rect">
            <a:avLst/>
          </a:prstGeom>
          <a:noFill/>
          <a:ln w="9525">
            <a:noFill/>
          </a:ln>
        </p:spPr>
        <p:txBody>
          <a:bodyPr>
            <a:spAutoFit/>
          </a:bodyPr>
          <a:lstStyle/>
          <a:p>
            <a:r>
              <a:rPr lang="en-US" altLang="zh-CN" sz="3200" b="1">
                <a:solidFill>
                  <a:srgbClr val="FFFF00"/>
                </a:solidFill>
                <a:latin typeface="宋体" panose="02010600030101010101" pitchFamily="2" charset="-122"/>
              </a:rPr>
              <a:t>“</a:t>
            </a:r>
            <a:r>
              <a:rPr lang="zh-CN" altLang="en-US" sz="3200" b="1">
                <a:solidFill>
                  <a:srgbClr val="FFFF00"/>
                </a:solidFill>
                <a:latin typeface="宋体" panose="02010600030101010101" pitchFamily="2" charset="-122"/>
              </a:rPr>
              <a:t>着”“惊”两个动作，“海天”一个景象。 “一着”是指我国利用阻拦索使航母舰载战斗机首架次成功着舰，“惊海天”生动地写出了此举造成的影响之大，“海天”既是指航母舰载战斗机着舰的大环境，也指整个世界。一个主谓短语做主标题，强烈的镜头画面感跃然纸上，“一着”“惊海天”对比鲜明，很容易让读者心头一震，激发读者的阅读兴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ppt_x</p:attrName>
                                        </p:attrNameLst>
                                      </p:cBhvr>
                                      <p:tavLst>
                                        <p:tav tm="0">
                                          <p:val>
                                            <p:strVal val="#ppt_x-.2"/>
                                          </p:val>
                                        </p:tav>
                                        <p:tav tm="100000">
                                          <p:val>
                                            <p:strVal val="#ppt_x"/>
                                          </p:val>
                                        </p:tav>
                                      </p:tavLst>
                                    </p:anim>
                                    <p:anim calcmode="lin" valueType="num">
                                      <p:cBhvr>
                                        <p:cTn id="1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4"/>
          <p:cNvSpPr txBox="1"/>
          <p:nvPr/>
        </p:nvSpPr>
        <p:spPr>
          <a:xfrm>
            <a:off x="457200" y="838200"/>
            <a:ext cx="8229600" cy="579438"/>
          </a:xfrm>
          <a:prstGeom prst="rect">
            <a:avLst/>
          </a:prstGeom>
          <a:noFill/>
          <a:ln w="9525">
            <a:noFill/>
          </a:ln>
        </p:spPr>
        <p:txBody>
          <a:bodyPr>
            <a:spAutoFit/>
          </a:bodyPr>
          <a:lstStyle/>
          <a:p>
            <a:pPr>
              <a:buFont typeface="Arial" pitchFamily="34" charset="0"/>
              <a:buNone/>
            </a:pPr>
            <a:r>
              <a:rPr lang="en-US" altLang="zh-CN" sz="3200" b="1">
                <a:solidFill>
                  <a:schemeClr val="bg1"/>
                </a:solidFill>
                <a:latin typeface="宋体" panose="02010600030101010101" pitchFamily="2" charset="-122"/>
              </a:rPr>
              <a:t>2</a:t>
            </a:r>
            <a:r>
              <a:rPr lang="zh-CN" altLang="en-US" sz="3200" b="1">
                <a:solidFill>
                  <a:schemeClr val="bg1"/>
                </a:solidFill>
                <a:latin typeface="宋体" panose="02010600030101010101" pitchFamily="2" charset="-122"/>
              </a:rPr>
              <a:t>、第</a:t>
            </a:r>
            <a:r>
              <a:rPr lang="en-US" altLang="zh-CN" sz="3200" b="1">
                <a:solidFill>
                  <a:schemeClr val="bg1"/>
                </a:solidFill>
                <a:latin typeface="宋体" panose="02010600030101010101" pitchFamily="2" charset="-122"/>
              </a:rPr>
              <a:t>①</a:t>
            </a:r>
            <a:r>
              <a:rPr lang="zh-CN" altLang="en-US" sz="3200" b="1">
                <a:solidFill>
                  <a:schemeClr val="bg1"/>
                </a:solidFill>
                <a:latin typeface="宋体" panose="02010600030101010101" pitchFamily="2" charset="-122"/>
              </a:rPr>
              <a:t>段属于什么描写？有何作用？</a:t>
            </a:r>
            <a:r>
              <a:rPr lang="zh-CN" altLang="en-US" sz="2800">
                <a:solidFill>
                  <a:srgbClr val="0033CC"/>
                </a:solidFill>
                <a:latin typeface="宋体" panose="02010600030101010101" pitchFamily="2" charset="-122"/>
              </a:rPr>
              <a:t> </a:t>
            </a:r>
          </a:p>
        </p:txBody>
      </p:sp>
      <p:sp>
        <p:nvSpPr>
          <p:cNvPr id="6" name="文本框 6"/>
          <p:cNvSpPr txBox="1"/>
          <p:nvPr/>
        </p:nvSpPr>
        <p:spPr>
          <a:xfrm>
            <a:off x="381000" y="1828800"/>
            <a:ext cx="8153400" cy="4147995"/>
          </a:xfrm>
          <a:prstGeom prst="rect">
            <a:avLst/>
          </a:prstGeom>
          <a:noFill/>
          <a:ln w="9525">
            <a:noFill/>
          </a:ln>
        </p:spPr>
        <p:txBody>
          <a:bodyPr>
            <a:spAutoFit/>
          </a:bodyPr>
          <a:lstStyle/>
          <a:p>
            <a:pPr>
              <a:lnSpc>
                <a:spcPct val="150000"/>
              </a:lnSpc>
            </a:pPr>
            <a:r>
              <a:rPr lang="zh-CN" altLang="en-US" sz="3600" b="1">
                <a:solidFill>
                  <a:srgbClr val="FFFF00"/>
                </a:solidFill>
                <a:latin typeface="Arial" pitchFamily="34" charset="0"/>
              </a:rPr>
              <a:t>属于自然环境描写。作者对海天环境进行了一个全景式的描写，使航母、海洋、风浪交织成一幅壮美的图画。为下文详写舰载机在困难重重之下成功着舰作铺垫。</a:t>
            </a:r>
            <a:endParaRPr lang="zh-CN" altLang="en-US" sz="3600" b="1">
              <a:solidFill>
                <a:srgbClr val="FFFF00"/>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6"/>
                                        </p:tgtEl>
                                        <p:attrNameLst>
                                          <p:attrName>style.visibility</p:attrName>
                                        </p:attrNameLst>
                                      </p:cBhvr>
                                      <p:to>
                                        <p:strVal val="visible"/>
                                      </p:to>
                                    </p:set>
                                    <p:anim calcmode="discrete" valueType="clr">
                                      <p:cBhvr override="childStyle">
                                        <p:cTn id="1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6"/>
                                        </p:tgtEl>
                                        <p:attrNameLst>
                                          <p:attrName>fillcolor</p:attrName>
                                        </p:attrNameLst>
                                      </p:cBhvr>
                                      <p:tavLst>
                                        <p:tav tm="0">
                                          <p:val>
                                            <p:clrVal>
                                              <a:schemeClr val="accent2"/>
                                            </p:clrVal>
                                          </p:val>
                                        </p:tav>
                                        <p:tav tm="50000">
                                          <p:val>
                                            <p:clrVal>
                                              <a:schemeClr val="hlink"/>
                                            </p:clrVal>
                                          </p:val>
                                        </p:tav>
                                      </p:tavLst>
                                    </p:anim>
                                    <p:set>
                                      <p:cBhvr>
                                        <p:cTn id="17"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标题 1"/>
          <p:cNvSpPr txBox="1"/>
          <p:nvPr/>
        </p:nvSpPr>
        <p:spPr>
          <a:xfrm>
            <a:off x="3810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bg1"/>
                </a:solidFill>
                <a:effectLst/>
                <a:uLnTx/>
                <a:uFillTx/>
                <a:latin typeface="+mj-lt"/>
                <a:ea typeface="宋体" panose="02010600030101010101" pitchFamily="2" charset="-122"/>
                <a:cs typeface="+mj-cs"/>
              </a:rPr>
              <a:t>通讯的分类</a:t>
            </a:r>
            <a:endParaRPr kumimoji="0" lang="zh-CN" altLang="en-US" sz="4400" b="1" i="0" u="none" strike="noStrike" kern="1200" cap="none" spc="0" normalizeH="0" baseline="0" noProof="0">
              <a:ln>
                <a:noFill/>
              </a:ln>
              <a:solidFill>
                <a:schemeClr val="bg1"/>
              </a:solidFill>
              <a:effectLst/>
              <a:uLnTx/>
              <a:uFillTx/>
              <a:latin typeface="+mj-lt"/>
              <a:ea typeface="宋体" panose="02010600030101010101" pitchFamily="2" charset="-122"/>
              <a:cs typeface="+mj-cs"/>
            </a:endParaRPr>
          </a:p>
        </p:txBody>
      </p:sp>
      <p:sp>
        <p:nvSpPr>
          <p:cNvPr id="7" name="内容占位符 2"/>
          <p:cNvSpPr txBox="1"/>
          <p:nvPr/>
        </p:nvSpPr>
        <p:spPr>
          <a:xfrm>
            <a:off x="251520" y="1340768"/>
            <a:ext cx="8537575" cy="1656184"/>
          </a:xfrm>
          <a:prstGeom prst="rect">
            <a:avLst/>
          </a:prstGeom>
        </p:spPr>
        <p:txBody>
          <a:bodyPr vert="horz" lIns="91440" tIns="45720" rIns="91440" bIns="45720" rtlCol="0">
            <a:normAutofit/>
          </a:bodyPr>
          <a:lstStyle>
            <a:lvl1pPr lvl="0">
              <a:defRPr sz="2800"/>
            </a:lvl1pPr>
            <a:lvl2pPr lvl="1">
              <a:defRPr sz="2400"/>
            </a:lvl2pPr>
            <a:lvl3pPr lvl="2">
              <a:defRPr sz="2000"/>
            </a:lvl3pPr>
            <a:lvl4pPr lvl="3">
              <a:defRPr sz="1800"/>
            </a:lvl4pPr>
            <a:lvl5pPr lvl="4">
              <a:defRPr sz="1800"/>
            </a:lvl5pPr>
          </a:lstStyle>
          <a:p>
            <a:pPr marL="0" marR="0" lvl="0" indent="0"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36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通讯一般分：人物通讯、事件通讯、</a:t>
            </a:r>
            <a:endParaRPr kumimoji="0" lang="en-US" altLang="zh-CN" sz="36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a:p>
            <a:pPr marL="0" marR="0" lvl="0" indent="0" algn="ctr"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36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                概貌通讯、</a:t>
            </a:r>
            <a:r>
              <a:rPr kumimoji="0" lang="zh-CN" altLang="en-US" sz="3600" b="1" i="0" u="none" strike="noStrike" kern="1200" cap="none" spc="0" normalizeH="0" noProof="0" smtClean="0">
                <a:ln>
                  <a:noFill/>
                </a:ln>
                <a:solidFill>
                  <a:schemeClr val="bg1"/>
                </a:solidFill>
                <a:effectLst/>
                <a:uLnTx/>
                <a:uFillTx/>
                <a:latin typeface="+mn-lt"/>
                <a:ea typeface="宋体" panose="02010600030101010101" pitchFamily="2" charset="-122"/>
                <a:cs typeface="+mn-cs"/>
              </a:rPr>
              <a:t> </a:t>
            </a:r>
            <a:r>
              <a:rPr kumimoji="0" lang="zh-CN" altLang="en-US" sz="36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工作通讯</a:t>
            </a:r>
            <a:endParaRPr kumimoji="0" lang="zh-CN" altLang="en-US" sz="36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
        <p:nvSpPr>
          <p:cNvPr id="8" name="内容占位符 3"/>
          <p:cNvSpPr txBox="1"/>
          <p:nvPr/>
        </p:nvSpPr>
        <p:spPr>
          <a:xfrm>
            <a:off x="251520" y="2996952"/>
            <a:ext cx="8892480" cy="2736304"/>
          </a:xfrm>
          <a:prstGeom prst="rect">
            <a:avLst/>
          </a:prstGeom>
        </p:spPr>
        <p:txBody>
          <a:bodyPr vert="horz" lIns="91440" tIns="45720" rIns="91440" bIns="45720" rtlCol="0">
            <a:noAutofit/>
          </a:bodyPr>
          <a:lstStyle>
            <a:lvl1pPr lvl="0">
              <a:defRPr sz="2800"/>
            </a:lvl1pPr>
            <a:lvl2pPr lvl="1">
              <a:defRPr sz="2400"/>
            </a:lvl2pPr>
            <a:lvl3pPr lvl="2">
              <a:defRPr sz="2000"/>
            </a:lvl3pPr>
            <a:lvl4pPr lvl="3">
              <a:defRPr sz="1800"/>
            </a:lvl4pPr>
            <a:lvl5pPr lvl="4">
              <a:defRPr sz="1800"/>
            </a:lvl5pPr>
          </a:lstStyle>
          <a:p>
            <a:pPr marL="0" marR="0" lvl="0" indent="0"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36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通讯还可分为：一般记事通讯、访问记（专访、人物专访）小故事、集纳、巡礼、纪实见闻、特写、速写、侧记、散记、采访札记。</a:t>
            </a:r>
            <a:endParaRPr kumimoji="0" lang="zh-CN" altLang="en-US" sz="3600" b="1" i="0" u="none" strike="noStrike" kern="1200" cap="none" spc="0" normalizeH="0" baseline="0" noProof="0">
              <a:ln>
                <a:noFill/>
              </a:ln>
              <a:solidFill>
                <a:schemeClr val="bg1"/>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checkerboard(across)">
                                      <p:cBhvr>
                                        <p:cTn id="13" dur="500"/>
                                        <p:tgtEl>
                                          <p:spTgt spid="7">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checkerboard(across)">
                                      <p:cBhvr>
                                        <p:cTn id="18" dur="500"/>
                                        <p:tgtEl>
                                          <p:spTgt spid="7">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7" presetClass="entr" presetSubtype="0" fill="hold" grpId="1"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1000"/>
                                        <p:tgtEl>
                                          <p:spTgt spid="8">
                                            <p:txEl>
                                              <p:pRg st="0" end="0"/>
                                            </p:txEl>
                                          </p:spTgt>
                                        </p:tgtEl>
                                      </p:cBhvr>
                                    </p:animEffect>
                                    <p:anim calcmode="lin" valueType="num">
                                      <p:cBhvr>
                                        <p:cTn id="2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P spid="8" grpI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4"/>
          <p:cNvSpPr txBox="1"/>
          <p:nvPr/>
        </p:nvSpPr>
        <p:spPr>
          <a:xfrm>
            <a:off x="467544" y="548680"/>
            <a:ext cx="8229600" cy="646331"/>
          </a:xfrm>
          <a:prstGeom prst="rect">
            <a:avLst/>
          </a:prstGeom>
          <a:noFill/>
          <a:ln w="9525">
            <a:noFill/>
          </a:ln>
        </p:spPr>
        <p:txBody>
          <a:bodyPr>
            <a:spAutoFit/>
          </a:bodyPr>
          <a:lstStyle/>
          <a:p>
            <a:pPr>
              <a:buFont typeface="Arial" pitchFamily="34" charset="0"/>
              <a:buNone/>
            </a:pPr>
            <a:r>
              <a:rPr lang="en-US" altLang="zh-CN" sz="3600" b="1">
                <a:solidFill>
                  <a:schemeClr val="bg1"/>
                </a:solidFill>
                <a:latin typeface="宋体" panose="02010600030101010101" pitchFamily="2" charset="-122"/>
              </a:rPr>
              <a:t>3</a:t>
            </a:r>
            <a:r>
              <a:rPr lang="zh-CN" altLang="en-US" sz="3600" b="1">
                <a:solidFill>
                  <a:schemeClr val="bg1"/>
                </a:solidFill>
                <a:latin typeface="宋体" panose="02010600030101010101" pitchFamily="2" charset="-122"/>
              </a:rPr>
              <a:t>、</a:t>
            </a:r>
            <a:r>
              <a:rPr lang="zh-CN" altLang="en-US" sz="3600" b="1">
                <a:solidFill>
                  <a:schemeClr val="bg1"/>
                </a:solidFill>
                <a:latin typeface="Arial" pitchFamily="34" charset="0"/>
              </a:rPr>
              <a:t>第</a:t>
            </a:r>
            <a:r>
              <a:rPr lang="en-US" altLang="zh-CN" sz="3600" b="1">
                <a:solidFill>
                  <a:schemeClr val="bg1"/>
                </a:solidFill>
                <a:latin typeface="Arial" pitchFamily="34" charset="0"/>
              </a:rPr>
              <a:t>③④</a:t>
            </a:r>
            <a:r>
              <a:rPr lang="zh-CN" altLang="en-US" sz="3600" b="1">
                <a:solidFill>
                  <a:schemeClr val="bg1"/>
                </a:solidFill>
                <a:latin typeface="Arial" pitchFamily="34" charset="0"/>
              </a:rPr>
              <a:t>段在文中有何作用？</a:t>
            </a:r>
          </a:p>
        </p:txBody>
      </p:sp>
      <p:sp>
        <p:nvSpPr>
          <p:cNvPr id="6" name="文本框 6"/>
          <p:cNvSpPr txBox="1"/>
          <p:nvPr/>
        </p:nvSpPr>
        <p:spPr>
          <a:xfrm>
            <a:off x="251520" y="1412776"/>
            <a:ext cx="8458200" cy="4401205"/>
          </a:xfrm>
          <a:prstGeom prst="rect">
            <a:avLst/>
          </a:prstGeom>
          <a:noFill/>
          <a:ln w="9525">
            <a:noFill/>
          </a:ln>
        </p:spPr>
        <p:txBody>
          <a:bodyPr>
            <a:spAutoFit/>
          </a:bodyPr>
          <a:lstStyle/>
          <a:p>
            <a:r>
              <a:rPr lang="en-US" altLang="zh-CN" sz="4000" b="1">
                <a:solidFill>
                  <a:srgbClr val="FFFF00"/>
                </a:solidFill>
                <a:latin typeface="Arial" pitchFamily="34" charset="0"/>
              </a:rPr>
              <a:t>①</a:t>
            </a:r>
            <a:r>
              <a:rPr lang="zh-CN" altLang="en-US" sz="4000" b="1">
                <a:solidFill>
                  <a:srgbClr val="FFFF00"/>
                </a:solidFill>
                <a:latin typeface="Arial" pitchFamily="34" charset="0"/>
              </a:rPr>
              <a:t>揭示我国航母舰载机首架次着舰的意义</a:t>
            </a:r>
            <a:r>
              <a:rPr lang="en-US" altLang="zh-CN" sz="4000" b="1">
                <a:solidFill>
                  <a:srgbClr val="FFFF00"/>
                </a:solidFill>
                <a:latin typeface="宋体" panose="02010600030101010101" pitchFamily="2" charset="-122"/>
              </a:rPr>
              <a:t>——</a:t>
            </a:r>
            <a:r>
              <a:rPr lang="zh-CN" altLang="en-US" sz="4000" b="1">
                <a:solidFill>
                  <a:srgbClr val="FFFF00"/>
                </a:solidFill>
                <a:latin typeface="Arial" pitchFamily="34" charset="0"/>
              </a:rPr>
              <a:t>它承载着国人强军的梦想，而舰载战斗机着舰是世界公认的最具风险的难题。</a:t>
            </a:r>
          </a:p>
          <a:p>
            <a:r>
              <a:rPr lang="en-US" altLang="zh-CN" sz="4000" b="1">
                <a:solidFill>
                  <a:srgbClr val="FFFF00"/>
                </a:solidFill>
                <a:latin typeface="Arial" pitchFamily="34" charset="0"/>
              </a:rPr>
              <a:t>②</a:t>
            </a:r>
            <a:r>
              <a:rPr lang="zh-CN" altLang="en-US" sz="4000" b="1">
                <a:solidFill>
                  <a:srgbClr val="FFFF00"/>
                </a:solidFill>
                <a:latin typeface="Arial" pitchFamily="34" charset="0"/>
              </a:rPr>
              <a:t>渲染出紧张的氛围，引发读者的阅读兴趣，为下文写舰载战斗机成功着舰后，人们的喜悦作铺垫。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6"/>
                                        </p:tgtEl>
                                        <p:attrNameLst>
                                          <p:attrName>style.visibility</p:attrName>
                                        </p:attrNameLst>
                                      </p:cBhvr>
                                      <p:to>
                                        <p:strVal val="visible"/>
                                      </p:to>
                                    </p:set>
                                    <p:anim calcmode="discrete" valueType="clr">
                                      <p:cBhvr override="childStyle">
                                        <p:cTn id="15"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6"/>
                                        </p:tgtEl>
                                        <p:attrNameLst>
                                          <p:attrName>fillcolor</p:attrName>
                                        </p:attrNameLst>
                                      </p:cBhvr>
                                      <p:tavLst>
                                        <p:tav tm="0">
                                          <p:val>
                                            <p:clrVal>
                                              <a:schemeClr val="accent2"/>
                                            </p:clrVal>
                                          </p:val>
                                        </p:tav>
                                        <p:tav tm="50000">
                                          <p:val>
                                            <p:clrVal>
                                              <a:schemeClr val="hlink"/>
                                            </p:clrVal>
                                          </p:val>
                                        </p:tav>
                                      </p:tavLst>
                                    </p:anim>
                                    <p:set>
                                      <p:cBhvr>
                                        <p:cTn id="17"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
          <p:cNvSpPr txBox="1"/>
          <p:nvPr/>
        </p:nvSpPr>
        <p:spPr>
          <a:xfrm>
            <a:off x="251520" y="836712"/>
            <a:ext cx="8892480" cy="579438"/>
          </a:xfrm>
          <a:prstGeom prst="rect">
            <a:avLst/>
          </a:prstGeom>
          <a:noFill/>
          <a:ln w="9525">
            <a:noFill/>
          </a:ln>
        </p:spPr>
        <p:txBody>
          <a:bodyPr wrap="square">
            <a:spAutoFit/>
          </a:bodyPr>
          <a:lstStyle/>
          <a:p>
            <a:pPr>
              <a:buFont typeface="Arial" pitchFamily="34" charset="0"/>
              <a:buNone/>
            </a:pPr>
            <a:r>
              <a:rPr lang="en-US" altLang="zh-CN" sz="3200" b="1">
                <a:solidFill>
                  <a:schemeClr val="bg1"/>
                </a:solidFill>
                <a:latin typeface="宋体" panose="02010600030101010101" pitchFamily="2" charset="-122"/>
              </a:rPr>
              <a:t>4</a:t>
            </a:r>
            <a:r>
              <a:rPr lang="zh-CN" altLang="en-US" sz="3200" b="1">
                <a:solidFill>
                  <a:schemeClr val="bg1"/>
                </a:solidFill>
                <a:latin typeface="宋体" panose="02010600030101010101" pitchFamily="2" charset="-122"/>
              </a:rPr>
              <a:t>、详细描述塔台和飞行员对话，略写其他细节。</a:t>
            </a:r>
          </a:p>
        </p:txBody>
      </p:sp>
      <p:sp>
        <p:nvSpPr>
          <p:cNvPr id="6" name="文本框 3"/>
          <p:cNvSpPr txBox="1"/>
          <p:nvPr/>
        </p:nvSpPr>
        <p:spPr>
          <a:xfrm>
            <a:off x="323528" y="1556792"/>
            <a:ext cx="8305800" cy="1077218"/>
          </a:xfrm>
          <a:prstGeom prst="rect">
            <a:avLst/>
          </a:prstGeom>
          <a:noFill/>
          <a:ln w="9525">
            <a:noFill/>
          </a:ln>
        </p:spPr>
        <p:txBody>
          <a:bodyPr>
            <a:spAutoFit/>
          </a:bodyPr>
          <a:lstStyle/>
          <a:p>
            <a:pPr>
              <a:buFont typeface="Arial" pitchFamily="34" charset="0"/>
              <a:buNone/>
            </a:pPr>
            <a:r>
              <a:rPr lang="zh-CN" altLang="en-US" sz="3200" b="1">
                <a:solidFill>
                  <a:srgbClr val="FFFF00"/>
                </a:solidFill>
                <a:latin typeface="Comic Sans MS" panose="030f0702030302020204" pitchFamily="66" charset="0"/>
              </a:rPr>
              <a:t>让读者仿佛置身其中，感同身受，扣人心弦，突出了飞机着舰前的紧张、但有序。</a:t>
            </a:r>
          </a:p>
        </p:txBody>
      </p:sp>
      <p:sp>
        <p:nvSpPr>
          <p:cNvPr id="7" name="文本框 2"/>
          <p:cNvSpPr txBox="1"/>
          <p:nvPr/>
        </p:nvSpPr>
        <p:spPr>
          <a:xfrm>
            <a:off x="179512" y="2780928"/>
            <a:ext cx="8712968" cy="579438"/>
          </a:xfrm>
          <a:prstGeom prst="rect">
            <a:avLst/>
          </a:prstGeom>
          <a:noFill/>
          <a:ln w="9525">
            <a:noFill/>
          </a:ln>
        </p:spPr>
        <p:txBody>
          <a:bodyPr wrap="square">
            <a:spAutoFit/>
          </a:bodyPr>
          <a:lstStyle/>
          <a:p>
            <a:pPr>
              <a:buFont typeface="Arial" pitchFamily="34" charset="0"/>
              <a:buNone/>
            </a:pPr>
            <a:r>
              <a:rPr lang="en-US" altLang="zh-CN" sz="3200" b="1">
                <a:solidFill>
                  <a:schemeClr val="bg1"/>
                </a:solidFill>
                <a:latin typeface="宋体" panose="02010600030101010101" pitchFamily="2" charset="-122"/>
              </a:rPr>
              <a:t>5</a:t>
            </a:r>
            <a:r>
              <a:rPr lang="zh-CN" altLang="en-US" sz="3200" b="1">
                <a:solidFill>
                  <a:schemeClr val="bg1"/>
                </a:solidFill>
                <a:latin typeface="宋体" panose="02010600030101010101" pitchFamily="2" charset="-122"/>
              </a:rPr>
              <a:t>、文中用了很多比喻修辞，找出来，仔细品味。</a:t>
            </a:r>
          </a:p>
        </p:txBody>
      </p:sp>
      <p:sp>
        <p:nvSpPr>
          <p:cNvPr id="8" name="文本框 4"/>
          <p:cNvSpPr txBox="1"/>
          <p:nvPr/>
        </p:nvSpPr>
        <p:spPr>
          <a:xfrm>
            <a:off x="611560" y="3645024"/>
            <a:ext cx="7086600"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用“刀尖上的舞蹈”比喻着舰的危险。</a:t>
            </a:r>
          </a:p>
        </p:txBody>
      </p:sp>
      <p:sp>
        <p:nvSpPr>
          <p:cNvPr id="9" name="文本框 6"/>
          <p:cNvSpPr txBox="1"/>
          <p:nvPr/>
        </p:nvSpPr>
        <p:spPr>
          <a:xfrm>
            <a:off x="539552" y="4365104"/>
            <a:ext cx="6515100"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用“凌波海燕”比喻歼</a:t>
            </a:r>
            <a:r>
              <a:rPr lang="en-US" altLang="zh-CN" sz="2800" b="1">
                <a:solidFill>
                  <a:srgbClr val="FFFF00"/>
                </a:solidFill>
                <a:latin typeface="宋体" panose="02010600030101010101" pitchFamily="2" charset="-122"/>
              </a:rPr>
              <a:t>-15</a:t>
            </a:r>
            <a:r>
              <a:rPr lang="zh-CN" altLang="en-US" sz="2800" b="1">
                <a:solidFill>
                  <a:srgbClr val="FFFF00"/>
                </a:solidFill>
                <a:latin typeface="宋体" panose="02010600030101010101" pitchFamily="2" charset="-122"/>
              </a:rPr>
              <a:t>轻巧的飞行。</a:t>
            </a:r>
          </a:p>
        </p:txBody>
      </p:sp>
      <p:sp>
        <p:nvSpPr>
          <p:cNvPr id="10" name="文本框 7"/>
          <p:cNvSpPr txBox="1"/>
          <p:nvPr/>
        </p:nvSpPr>
        <p:spPr>
          <a:xfrm>
            <a:off x="539552" y="5013176"/>
            <a:ext cx="7315200" cy="519113"/>
          </a:xfrm>
          <a:prstGeom prst="rect">
            <a:avLst/>
          </a:prstGeom>
          <a:noFill/>
          <a:ln w="9525">
            <a:noFill/>
          </a:ln>
        </p:spPr>
        <p:txBody>
          <a:bodyPr>
            <a:spAutoFit/>
          </a:bodyPr>
          <a:lstStyle/>
          <a:p>
            <a:pPr>
              <a:buFont typeface="Arial" pitchFamily="34" charset="0"/>
              <a:buNone/>
            </a:pPr>
            <a:r>
              <a:rPr lang="zh-CN" altLang="en-US" sz="2800" b="1">
                <a:solidFill>
                  <a:srgbClr val="FFFF00"/>
                </a:solidFill>
                <a:latin typeface="宋体" panose="02010600030101010101" pitchFamily="2" charset="-122"/>
              </a:rPr>
              <a:t>用“疾如闪电”比喻舰载机飞行的速度。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标题 135169"/>
          <p:cNvSpPr txBox="1"/>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schemeClr val="bg1"/>
                </a:solidFill>
                <a:effectLst/>
                <a:uLnTx/>
                <a:uFillTx/>
                <a:latin typeface="+mj-lt"/>
                <a:ea typeface="宋体" panose="02010600030101010101" pitchFamily="2" charset="-122"/>
                <a:cs typeface="+mj-cs"/>
              </a:rPr>
              <a:t>6.</a:t>
            </a:r>
            <a:r>
              <a:rPr kumimoji="0" lang="zh-CN" altLang="en-US" sz="4000" b="1" i="0" u="none" strike="noStrike" kern="1200" cap="none" spc="0" normalizeH="0" baseline="0" noProof="0" smtClean="0">
                <a:ln>
                  <a:noFill/>
                </a:ln>
                <a:solidFill>
                  <a:schemeClr val="bg1"/>
                </a:solidFill>
                <a:effectLst/>
                <a:uLnTx/>
                <a:uFillTx/>
                <a:latin typeface="+mj-lt"/>
                <a:ea typeface="宋体" panose="02010600030101010101" pitchFamily="2" charset="-122"/>
                <a:cs typeface="+mj-cs"/>
              </a:rPr>
              <a:t>引用某大国上将的话有什么作用？</a:t>
            </a:r>
            <a:endParaRPr kumimoji="0" lang="zh-CN" altLang="en-US" sz="4000" b="1" i="0" u="none" strike="noStrike" kern="1200" cap="none" spc="0" normalizeH="0" baseline="0" noProof="0">
              <a:ln>
                <a:noFill/>
              </a:ln>
              <a:solidFill>
                <a:schemeClr val="bg1"/>
              </a:solidFill>
              <a:effectLst/>
              <a:uLnTx/>
              <a:uFillTx/>
              <a:latin typeface="+mj-lt"/>
              <a:ea typeface="宋体" panose="02010600030101010101" pitchFamily="2" charset="-122"/>
              <a:cs typeface="+mj-cs"/>
            </a:endParaRPr>
          </a:p>
        </p:txBody>
      </p:sp>
      <p:sp>
        <p:nvSpPr>
          <p:cNvPr id="6" name="文本占位符 135170"/>
          <p:cNvSpPr txBox="1"/>
          <p:nvPr/>
        </p:nvSpPr>
        <p:spPr>
          <a:xfrm>
            <a:off x="179512" y="1600200"/>
            <a:ext cx="8712968" cy="4525963"/>
          </a:xfrm>
          <a:prstGeom prst="rect">
            <a:avLst/>
          </a:prstGeom>
        </p:spPr>
        <p:txBody>
          <a:bodyPr vert="horz" lIns="91440" tIns="45720" rIns="91440" bIns="45720" rtlCol="0">
            <a:normAutofit/>
          </a:bodyPr>
          <a:lstStyle/>
          <a:p>
            <a:pPr marL="0" marR="0" lvl="0" indent="0" defTabSz="914400" rtl="0" eaLnBrk="1" fontAlgn="auto" latinLnBrk="0" hangingPunct="1">
              <a:lnSpc>
                <a:spcPct val="100000"/>
              </a:lnSpc>
              <a:spcBef>
                <a:spcPct val="20000"/>
              </a:spcBef>
              <a:spcAft>
                <a:spcPct val="0"/>
              </a:spcAft>
              <a:buClrTx/>
              <a:buSzTx/>
              <a:buFont typeface="Arial" pitchFamily="34" charset="0"/>
              <a:buNone/>
              <a:defRPr/>
            </a:pPr>
            <a:r>
              <a:rPr kumimoji="0" lang="en-US" altLang="zh-CN" sz="3200" b="0" i="0" u="none" strike="noStrike" kern="1200" cap="none" spc="0" normalizeH="0" baseline="0" noProof="0" smtClean="0">
                <a:ln>
                  <a:noFill/>
                </a:ln>
                <a:solidFill>
                  <a:schemeClr val="tx1">
                    <a:tint val="75000"/>
                  </a:schemeClr>
                </a:solidFill>
                <a:effectLst/>
                <a:uLnTx/>
                <a:uFillTx/>
                <a:latin typeface="+mn-lt"/>
                <a:ea typeface="宋体" panose="02010600030101010101" pitchFamily="2" charset="-122"/>
                <a:cs typeface="+mn-cs"/>
              </a:rPr>
              <a:t>          </a:t>
            </a:r>
            <a:r>
              <a:rPr kumimoji="0" lang="zh-CN" altLang="en-US" sz="4000" b="1" i="0" u="none" strike="noStrike" kern="1200" cap="none" spc="0" normalizeH="0" baseline="0" noProof="0" smtClean="0">
                <a:ln>
                  <a:noFill/>
                </a:ln>
                <a:solidFill>
                  <a:srgbClr val="FFFF00"/>
                </a:solidFill>
                <a:effectLst/>
                <a:uLnTx/>
                <a:uFillTx/>
                <a:latin typeface="+mn-lt"/>
                <a:ea typeface="宋体" panose="02010600030101010101" pitchFamily="2" charset="-122"/>
                <a:cs typeface="+mn-cs"/>
              </a:rPr>
              <a:t>彰显出了先进发达国家对我国的歧视，暗示当时我国航母舰载机着舰面对的困难之大，同时这也更加激发了我国科研人员顽强不屈、为国争光的斗志，烘托了此时的成功。</a:t>
            </a:r>
            <a:endParaRPr kumimoji="0" lang="zh-CN" altLang="en-US" sz="4000" b="1" i="0" u="none" strike="noStrike" kern="1200" cap="none" spc="0" normalizeH="0" baseline="0" noProof="0">
              <a:ln>
                <a:noFill/>
              </a:ln>
              <a:solidFill>
                <a:srgbClr val="FFFF00"/>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标题 136193"/>
          <p:cNvSpPr txBox="1"/>
          <p:nvPr/>
        </p:nvSpPr>
        <p:spPr>
          <a:xfrm>
            <a:off x="228600" y="548680"/>
            <a:ext cx="8915400" cy="1143000"/>
          </a:xfrm>
          <a:prstGeom prst="rect">
            <a:avLst/>
          </a:prstGeom>
        </p:spPr>
        <p:txBody>
          <a:bodyPr vert="horz" lIns="91440" tIns="45720" rIns="91440" bIns="45720" rtlCol="0" anchor="ctr">
            <a:normAutofit fontScale="92500" lnSpcReduction="10000"/>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j-cs"/>
              </a:rPr>
              <a:t>7.</a:t>
            </a:r>
            <a:r>
              <a:rPr kumimoji="0" lang="zh-CN" altLang="en-US" sz="4000" b="1" i="0" u="none" strike="noStrike" kern="1200" cap="none" spc="0" normalizeH="0" baseline="0" noProof="0" smtClean="0">
                <a:ln>
                  <a:noFill/>
                </a:ln>
                <a:solidFill>
                  <a:schemeClr val="bg1"/>
                </a:solidFill>
                <a:effectLst/>
                <a:uLnTx/>
                <a:uFillTx/>
                <a:latin typeface="宋体" panose="02010600030101010101" pitchFamily="2" charset="-122"/>
                <a:ea typeface="宋体" panose="02010600030101010101" pitchFamily="2" charset="-122"/>
                <a:cs typeface="+mj-cs"/>
              </a:rPr>
              <a:t>最后一段重点采用了哪些表达方式？</a:t>
            </a:r>
            <a:r>
              <a:rPr kumimoji="0" lang="zh-CN" altLang="en-US" sz="4000" b="1" i="0" u="none" strike="noStrike" kern="1200" cap="none" spc="0" normalizeH="0" baseline="0" noProof="0" smtClean="0">
                <a:ln>
                  <a:noFill/>
                </a:ln>
                <a:solidFill>
                  <a:schemeClr val="bg1"/>
                </a:solidFill>
                <a:effectLst/>
                <a:uLnTx/>
                <a:uFillTx/>
                <a:latin typeface="+mj-lt"/>
                <a:ea typeface="宋体" panose="02010600030101010101" pitchFamily="2" charset="-122"/>
                <a:cs typeface="+mj-cs"/>
              </a:rPr>
              <a:t>有何作用？</a:t>
            </a:r>
            <a:endParaRPr kumimoji="0" lang="zh-CN" altLang="en-US" sz="4000" b="1" i="0" u="none" strike="noStrike" kern="1200" cap="none" spc="0" normalizeH="0" baseline="0" noProof="0">
              <a:ln>
                <a:noFill/>
              </a:ln>
              <a:solidFill>
                <a:schemeClr val="bg1"/>
              </a:solidFill>
              <a:effectLst/>
              <a:uLnTx/>
              <a:uFillTx/>
              <a:latin typeface="+mj-lt"/>
              <a:ea typeface="宋体" panose="02010600030101010101" pitchFamily="2" charset="-122"/>
              <a:cs typeface="+mj-cs"/>
            </a:endParaRPr>
          </a:p>
        </p:txBody>
      </p:sp>
      <p:sp>
        <p:nvSpPr>
          <p:cNvPr id="6" name="文本占位符 136194"/>
          <p:cNvSpPr txBox="1"/>
          <p:nvPr/>
        </p:nvSpPr>
        <p:spPr>
          <a:xfrm>
            <a:off x="457200" y="1600200"/>
            <a:ext cx="8229600" cy="4525963"/>
          </a:xfrm>
          <a:prstGeom prst="rect">
            <a:avLst/>
          </a:prstGeom>
        </p:spPr>
        <p:txBody>
          <a:bodyPr vert="horz" lIns="91440" tIns="45720" rIns="91440" bIns="45720" rtlCol="0">
            <a:normAutofit/>
          </a:bodyPr>
          <a:lstStyle/>
          <a:p>
            <a:pPr marL="0" marR="0" lvl="0" indent="0" defTabSz="914400" rtl="0" eaLnBrk="1" fontAlgn="auto" latinLnBrk="0" hangingPunct="1">
              <a:lnSpc>
                <a:spcPct val="150000"/>
              </a:lnSpc>
              <a:spcBef>
                <a:spcPct val="0"/>
              </a:spcBef>
              <a:spcAft>
                <a:spcPct val="0"/>
              </a:spcAft>
              <a:buClrTx/>
              <a:buSzTx/>
              <a:buFont typeface="Arial" pitchFamily="34" charset="0"/>
              <a:buNone/>
              <a:defRPr/>
            </a:pPr>
            <a:r>
              <a:rPr kumimoji="0" lang="en-US" altLang="zh-CN" sz="4000" b="1" i="0" u="none" strike="noStrike" kern="1200" cap="none" spc="0" normalizeH="0" baseline="0" noProof="0" smtClean="0">
                <a:ln>
                  <a:noFill/>
                </a:ln>
                <a:solidFill>
                  <a:srgbClr val="FFFF00"/>
                </a:solidFill>
                <a:effectLst/>
                <a:uLnTx/>
                <a:uFillTx/>
                <a:latin typeface="+mn-lt"/>
                <a:ea typeface="宋体" panose="02010600030101010101" pitchFamily="2" charset="-122"/>
                <a:cs typeface="+mn-cs"/>
              </a:rPr>
              <a:t>          </a:t>
            </a:r>
            <a:r>
              <a:rPr kumimoji="0" lang="zh-CN" altLang="en-US" sz="4000" b="1" i="0" u="none" strike="noStrike" kern="1200" cap="none" spc="0" normalizeH="0" baseline="0" noProof="0" smtClean="0">
                <a:ln>
                  <a:noFill/>
                </a:ln>
                <a:solidFill>
                  <a:srgbClr val="FFFF00"/>
                </a:solidFill>
                <a:effectLst/>
                <a:uLnTx/>
                <a:uFillTx/>
                <a:latin typeface="+mn-lt"/>
                <a:ea typeface="宋体" panose="02010600030101010101" pitchFamily="2" charset="-122"/>
                <a:cs typeface="+mn-cs"/>
              </a:rPr>
              <a:t>采用了抒情和记叙的表达方式，进一步表达出了人们激动、兴奋的心情，同时也点明了舰载机成功着舰这个事件的重大意义。</a:t>
            </a:r>
          </a:p>
          <a:p>
            <a:pPr marL="0" marR="0" lvl="0" indent="0" algn="ctr" defTabSz="914400" rtl="0" eaLnBrk="1" fontAlgn="auto" latinLnBrk="0" hangingPunct="1">
              <a:lnSpc>
                <a:spcPct val="100000"/>
              </a:lnSpc>
              <a:spcBef>
                <a:spcPct val="20000"/>
              </a:spcBef>
              <a:spcAft>
                <a:spcPct val="0"/>
              </a:spcAft>
              <a:buClrTx/>
              <a:buSzTx/>
              <a:buFont typeface="Arial" pitchFamily="34" charset="0"/>
              <a:buNone/>
              <a:defRPr/>
            </a:pPr>
            <a:endParaRPr kumimoji="0" lang="zh-CN" altLang="en-US" sz="3200" b="0" i="0" u="none" strike="noStrike" kern="1200" cap="none" spc="0" normalizeH="0" baseline="0" noProof="0">
              <a:ln>
                <a:noFill/>
              </a:ln>
              <a:solidFill>
                <a:schemeClr val="tx1">
                  <a:tint val="75000"/>
                </a:schemeClr>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2"/>
          <p:cNvSpPr txBox="1"/>
          <p:nvPr/>
        </p:nvSpPr>
        <p:spPr>
          <a:xfrm>
            <a:off x="1259632" y="476672"/>
            <a:ext cx="2680542" cy="769441"/>
          </a:xfrm>
          <a:prstGeom prst="rect">
            <a:avLst/>
          </a:prstGeom>
          <a:noFill/>
          <a:ln w="9525">
            <a:noFill/>
          </a:ln>
        </p:spPr>
        <p:txBody>
          <a:bodyPr wrap="none">
            <a:spAutoFit/>
          </a:bodyPr>
          <a:lstStyle/>
          <a:p>
            <a:pPr>
              <a:buFont typeface="Arial" pitchFamily="34" charset="0"/>
              <a:buNone/>
            </a:pPr>
            <a:r>
              <a:rPr lang="en-US" altLang="zh-CN" sz="3600" b="1">
                <a:solidFill>
                  <a:schemeClr val="bg1"/>
                </a:solidFill>
                <a:latin typeface="宋体" panose="02010600030101010101" pitchFamily="2" charset="-122"/>
              </a:rPr>
              <a:t> </a:t>
            </a:r>
            <a:r>
              <a:rPr lang="zh-CN" altLang="en-US" sz="4400" b="1">
                <a:solidFill>
                  <a:schemeClr val="bg1"/>
                </a:solidFill>
                <a:latin typeface="宋体" panose="02010600030101010101" pitchFamily="2" charset="-122"/>
              </a:rPr>
              <a:t>课堂小结</a:t>
            </a:r>
          </a:p>
        </p:txBody>
      </p:sp>
      <p:sp>
        <p:nvSpPr>
          <p:cNvPr id="6" name="文本框 3"/>
          <p:cNvSpPr txBox="1"/>
          <p:nvPr/>
        </p:nvSpPr>
        <p:spPr>
          <a:xfrm>
            <a:off x="457200" y="1828800"/>
            <a:ext cx="8175625" cy="3477875"/>
          </a:xfrm>
          <a:prstGeom prst="rect">
            <a:avLst/>
          </a:prstGeom>
          <a:noFill/>
          <a:ln w="9525">
            <a:noFill/>
          </a:ln>
        </p:spPr>
        <p:txBody>
          <a:bodyPr>
            <a:spAutoFit/>
          </a:bodyPr>
          <a:lstStyle/>
          <a:p>
            <a:pPr>
              <a:buFont typeface="Arial" pitchFamily="34" charset="0"/>
              <a:buNone/>
            </a:pPr>
            <a:r>
              <a:rPr lang="en-US" altLang="zh-CN" sz="4400" b="1">
                <a:solidFill>
                  <a:srgbClr val="FFFF00"/>
                </a:solidFill>
                <a:latin typeface="Comic Sans MS" panose="030f0702030302020204" pitchFamily="66" charset="0"/>
              </a:rPr>
              <a:t>    </a:t>
            </a:r>
            <a:r>
              <a:rPr lang="zh-CN" altLang="en-US" sz="4400" b="1">
                <a:solidFill>
                  <a:srgbClr val="FFFF00"/>
                </a:solidFill>
                <a:latin typeface="Comic Sans MS" panose="030f0702030302020204" pitchFamily="66" charset="0"/>
              </a:rPr>
              <a:t>这篇通讯用细腻的笔触记述了辽宁舰歼</a:t>
            </a:r>
            <a:r>
              <a:rPr lang="en-US" altLang="zh-CN" sz="4400" b="1">
                <a:solidFill>
                  <a:srgbClr val="FFFF00"/>
                </a:solidFill>
                <a:latin typeface="Comic Sans MS" panose="030f0702030302020204" pitchFamily="66" charset="0"/>
              </a:rPr>
              <a:t>-15</a:t>
            </a:r>
            <a:r>
              <a:rPr lang="zh-CN" altLang="en-US" sz="4400" b="1">
                <a:solidFill>
                  <a:srgbClr val="FFFF00"/>
                </a:solidFill>
                <a:latin typeface="Comic Sans MS" panose="030f0702030302020204" pitchFamily="66" charset="0"/>
              </a:rPr>
              <a:t>舰载机成功着舰的过程，向读者展示了中国人民军队在创新中不怕牺牲，勇于探索的精神。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plus(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1"/>
          <p:cNvSpPr txBox="1"/>
          <p:nvPr/>
        </p:nvSpPr>
        <p:spPr>
          <a:xfrm>
            <a:off x="838200" y="685800"/>
            <a:ext cx="2654894" cy="769441"/>
          </a:xfrm>
          <a:prstGeom prst="rect">
            <a:avLst/>
          </a:prstGeom>
          <a:noFill/>
          <a:ln w="9525">
            <a:noFill/>
          </a:ln>
        </p:spPr>
        <p:txBody>
          <a:bodyPr wrap="none">
            <a:spAutoFit/>
          </a:bodyPr>
          <a:lstStyle/>
          <a:p>
            <a:pPr>
              <a:buFont typeface="Arial" pitchFamily="34" charset="0"/>
              <a:buNone/>
            </a:pPr>
            <a:r>
              <a:rPr lang="en-US" altLang="zh-CN" sz="3200" b="1">
                <a:solidFill>
                  <a:srgbClr val="FF0000"/>
                </a:solidFill>
                <a:latin typeface="宋体" panose="02010600030101010101" pitchFamily="2" charset="-122"/>
              </a:rPr>
              <a:t> </a:t>
            </a:r>
            <a:r>
              <a:rPr lang="zh-CN" altLang="en-US" sz="4400" b="1" smtClean="0">
                <a:solidFill>
                  <a:schemeClr val="bg1"/>
                </a:solidFill>
                <a:latin typeface="宋体" panose="02010600030101010101" pitchFamily="2" charset="-122"/>
              </a:rPr>
              <a:t>拓展延伸</a:t>
            </a:r>
            <a:endParaRPr lang="zh-CN" altLang="en-US" sz="4400" b="1">
              <a:solidFill>
                <a:schemeClr val="bg1"/>
              </a:solidFill>
              <a:latin typeface="宋体" pitchFamily="2" charset="-122"/>
            </a:endParaRPr>
          </a:p>
        </p:txBody>
      </p:sp>
      <p:sp>
        <p:nvSpPr>
          <p:cNvPr id="6" name="文本框 2"/>
          <p:cNvSpPr txBox="1"/>
          <p:nvPr/>
        </p:nvSpPr>
        <p:spPr>
          <a:xfrm>
            <a:off x="323528" y="1600200"/>
            <a:ext cx="8591872" cy="2800767"/>
          </a:xfrm>
          <a:prstGeom prst="rect">
            <a:avLst/>
          </a:prstGeom>
          <a:noFill/>
          <a:ln w="9525">
            <a:noFill/>
          </a:ln>
        </p:spPr>
        <p:txBody>
          <a:bodyPr wrap="square">
            <a:spAutoFit/>
          </a:bodyPr>
          <a:lstStyle/>
          <a:p>
            <a:pPr>
              <a:buFont typeface="Arial" pitchFamily="34" charset="0"/>
              <a:buNone/>
            </a:pPr>
            <a:r>
              <a:rPr lang="en-US" altLang="zh-CN" sz="3200" b="1">
                <a:latin typeface="宋体" panose="02010600030101010101" pitchFamily="2" charset="-122"/>
              </a:rPr>
              <a:t>    </a:t>
            </a:r>
            <a:r>
              <a:rPr lang="zh-CN" altLang="en-US" sz="4400" b="1" smtClean="0">
                <a:solidFill>
                  <a:srgbClr val="FFFF00"/>
                </a:solidFill>
                <a:latin typeface="宋体" panose="02010600030101010101" pitchFamily="2" charset="-122"/>
              </a:rPr>
              <a:t>自己收</a:t>
            </a:r>
            <a:r>
              <a:rPr lang="zh-CN" altLang="en-US" sz="4400" b="1">
                <a:solidFill>
                  <a:srgbClr val="FFFF00"/>
                </a:solidFill>
                <a:latin typeface="宋体" panose="02010600030101010101" pitchFamily="2" charset="-122"/>
              </a:rPr>
              <a:t>集有关“辽宁舰</a:t>
            </a:r>
            <a:r>
              <a:rPr lang="zh-CN" altLang="en-US" sz="4400" b="1" smtClean="0">
                <a:solidFill>
                  <a:srgbClr val="FFFF00"/>
                </a:solidFill>
                <a:latin typeface="宋体" panose="02010600030101010101" pitchFamily="2" charset="-122"/>
              </a:rPr>
              <a:t>”“山东舰”以</a:t>
            </a:r>
            <a:r>
              <a:rPr lang="zh-CN" altLang="en-US" sz="4400" b="1">
                <a:solidFill>
                  <a:srgbClr val="FFFF00"/>
                </a:solidFill>
                <a:latin typeface="宋体" panose="02010600030101010101" pitchFamily="2" charset="-122"/>
              </a:rPr>
              <a:t>及中国海军发展的资料，办一期以“海上钢铁长城”为主题的手抄报。</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4098" name="Picture 2" descr="C:\Users\Administrator\Desktop\32E1F961422C2D368FE3E5780AD13573.jpg"/>
          <p:cNvPicPr>
            <a:picLocks noChangeAspect="1" noChangeArrowheads="1"/>
          </p:cNvPicPr>
          <p:nvPr/>
        </p:nvPicPr>
        <p:blipFill>
          <a:blip r:embed="rId3"/>
          <a:stretch>
            <a:fillRect/>
          </a:stretch>
        </p:blipFill>
        <p:spPr bwMode="auto">
          <a:xfrm>
            <a:off x="0" y="0"/>
            <a:ext cx="9144000" cy="6858000"/>
          </a:xfrm>
          <a:prstGeom prst="rect">
            <a:avLst/>
          </a:prstGeom>
          <a:noFill/>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5122" name="Picture 2" descr="C:\Users\Administrator\Desktop\a788ba2c6c78497ab4479601b96a5bba.jpeg"/>
          <p:cNvPicPr>
            <a:picLocks noChangeAspect="1" noChangeArrowheads="1"/>
          </p:cNvPicPr>
          <p:nvPr/>
        </p:nvPicPr>
        <p:blipFill>
          <a:blip r:embed="rId3"/>
          <a:stretch>
            <a:fillRect/>
          </a:stretch>
        </p:blipFill>
        <p:spPr bwMode="auto">
          <a:xfrm>
            <a:off x="251520" y="260648"/>
            <a:ext cx="8640960" cy="6336704"/>
          </a:xfrm>
          <a:prstGeom prst="rect">
            <a:avLst/>
          </a:prstGeom>
          <a:noFill/>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6146" name="Picture 2" descr="C:\Users\Administrator\Desktop\43eeb320cba14fa0bea4e59ca0e2a5bc.jpeg"/>
          <p:cNvPicPr>
            <a:picLocks noChangeAspect="1" noChangeArrowheads="1"/>
          </p:cNvPicPr>
          <p:nvPr/>
        </p:nvPicPr>
        <p:blipFill>
          <a:blip r:embed="rId3"/>
          <a:stretch>
            <a:fillRect/>
          </a:stretch>
        </p:blipFill>
        <p:spPr bwMode="auto">
          <a:xfrm>
            <a:off x="0" y="260648"/>
            <a:ext cx="9144000" cy="6264696"/>
          </a:xfrm>
          <a:prstGeom prst="rect">
            <a:avLst/>
          </a:prstGeom>
          <a:noFill/>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7170" name="Picture 2" descr="C:\Users\Administrator\Desktop\ac96998dea304dd9983498f4c9dd66f8.jpeg"/>
          <p:cNvPicPr>
            <a:picLocks noChangeAspect="1" noChangeArrowheads="1"/>
          </p:cNvPicPr>
          <p:nvPr/>
        </p:nvPicPr>
        <p:blipFill>
          <a:blip r:embed="rId3"/>
          <a:stretch>
            <a:fillRect/>
          </a:stretch>
        </p:blipFill>
        <p:spPr bwMode="auto">
          <a:xfrm>
            <a:off x="251520" y="260648"/>
            <a:ext cx="8712968" cy="6192688"/>
          </a:xfrm>
          <a:prstGeom prst="rect">
            <a:avLst/>
          </a:prstGeom>
          <a:noFill/>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文本框 3"/>
          <p:cNvSpPr txBox="1"/>
          <p:nvPr/>
        </p:nvSpPr>
        <p:spPr>
          <a:xfrm>
            <a:off x="381000" y="228600"/>
            <a:ext cx="4818063" cy="646331"/>
          </a:xfrm>
          <a:prstGeom prst="rect">
            <a:avLst/>
          </a:prstGeom>
          <a:noFill/>
        </p:spPr>
        <p:txBody>
          <a:bodyPr>
            <a:spAutoFit/>
          </a:bodyPr>
          <a:lstStyle/>
          <a:p>
            <a:pPr>
              <a:buFont typeface="Arial" pitchFamily="34" charset="0"/>
              <a:buNone/>
            </a:pPr>
            <a:r>
              <a:rPr lang="en-US" altLang="en-US" sz="3600" b="1">
                <a:solidFill>
                  <a:schemeClr val="bg1"/>
                </a:solidFill>
                <a:latin typeface="Comic Sans MS" panose="030f0702030302020204" pitchFamily="66" charset="0"/>
              </a:rPr>
              <a:t>通讯和消息的区别</a:t>
            </a:r>
          </a:p>
        </p:txBody>
      </p:sp>
      <p:sp>
        <p:nvSpPr>
          <p:cNvPr id="6" name="文本框 111619"/>
          <p:cNvSpPr txBox="1"/>
          <p:nvPr/>
        </p:nvSpPr>
        <p:spPr>
          <a:xfrm>
            <a:off x="251520" y="1124744"/>
            <a:ext cx="8892480" cy="5216525"/>
          </a:xfrm>
          <a:prstGeom prst="rect">
            <a:avLst/>
          </a:prstGeom>
          <a:noFill/>
          <a:ln w="9525">
            <a:noFill/>
          </a:ln>
        </p:spPr>
        <p:txBody>
          <a:bodyPr wrap="square">
            <a:spAutoFit/>
          </a:bodyPr>
          <a:lstStyle/>
          <a:p>
            <a:r>
              <a:rPr lang="zh-CN" altLang="en-US" sz="2800" b="1">
                <a:solidFill>
                  <a:schemeClr val="bg1"/>
                </a:solidFill>
                <a:latin typeface="Arial" pitchFamily="34" charset="0"/>
              </a:rPr>
              <a:t>相同点：都是新闻体裁，都有真实性和时效性要求。</a:t>
            </a:r>
          </a:p>
          <a:p>
            <a:r>
              <a:rPr lang="zh-CN" altLang="en-US" sz="2800" b="1">
                <a:solidFill>
                  <a:schemeClr val="bg1"/>
                </a:solidFill>
                <a:latin typeface="Arial" pitchFamily="34" charset="0"/>
              </a:rPr>
              <a:t>不同点：</a:t>
            </a:r>
          </a:p>
          <a:p>
            <a:r>
              <a:rPr lang="zh-CN" altLang="en-US" sz="2800" b="1">
                <a:solidFill>
                  <a:schemeClr val="bg1"/>
                </a:solidFill>
                <a:latin typeface="Arial" pitchFamily="34" charset="0"/>
              </a:rPr>
              <a:t> （</a:t>
            </a:r>
            <a:r>
              <a:rPr lang="en-US" altLang="zh-CN" sz="2800" b="1">
                <a:solidFill>
                  <a:schemeClr val="bg1"/>
                </a:solidFill>
                <a:latin typeface="Arial" pitchFamily="34" charset="0"/>
              </a:rPr>
              <a:t>1</a:t>
            </a:r>
            <a:r>
              <a:rPr lang="zh-CN" altLang="en-US" sz="2800" b="1">
                <a:solidFill>
                  <a:schemeClr val="bg1"/>
                </a:solidFill>
                <a:latin typeface="Arial" pitchFamily="34" charset="0"/>
              </a:rPr>
              <a:t>）从内容上看，消息内容广泛，但只是高度概括的报道，不求细节反映；通讯报道的是有影响有特点的人和事，可以搜集材料，选择更典型的事例，全面深入报道失误的来龙去脉，反映事物本质，并容许细节描写。</a:t>
            </a:r>
          </a:p>
          <a:p>
            <a:r>
              <a:rPr lang="zh-CN" altLang="en-US" sz="2800" b="1">
                <a:solidFill>
                  <a:schemeClr val="bg1"/>
                </a:solidFill>
                <a:latin typeface="Arial" pitchFamily="34" charset="0"/>
              </a:rPr>
              <a:t>   </a:t>
            </a:r>
            <a:r>
              <a:rPr lang="en-US" altLang="zh-CN" sz="2800" b="1">
                <a:solidFill>
                  <a:schemeClr val="bg1"/>
                </a:solidFill>
                <a:latin typeface="Arial" pitchFamily="34" charset="0"/>
              </a:rPr>
              <a:t>(2)  </a:t>
            </a:r>
            <a:r>
              <a:rPr lang="zh-CN" altLang="en-US" sz="2800" b="1">
                <a:solidFill>
                  <a:schemeClr val="bg1"/>
                </a:solidFill>
                <a:latin typeface="Arial" pitchFamily="34" charset="0"/>
              </a:rPr>
              <a:t>从表达上看，消息多用叙述，语言简洁明快</a:t>
            </a:r>
            <a:r>
              <a:rPr lang="en-US" altLang="zh-CN" sz="2800" b="1">
                <a:solidFill>
                  <a:schemeClr val="bg1"/>
                </a:solidFill>
                <a:latin typeface="Arial" pitchFamily="34" charset="0"/>
              </a:rPr>
              <a:t>;</a:t>
            </a:r>
            <a:r>
              <a:rPr lang="zh-CN" altLang="en-US" sz="2800" b="1">
                <a:solidFill>
                  <a:schemeClr val="bg1"/>
                </a:solidFill>
                <a:latin typeface="Arial" pitchFamily="34" charset="0"/>
              </a:rPr>
              <a:t>通讯虽也以叙述为主，可以灵活运用描写及抒情、议论，并可使用比喻、拟人、排比、反问等修辞手法，提高语言表现力</a:t>
            </a:r>
            <a:r>
              <a:rPr lang="en-US" altLang="zh-CN" sz="2800" b="1">
                <a:solidFill>
                  <a:schemeClr val="bg1"/>
                </a:solidFill>
                <a:latin typeface="Arial" pitchFamily="34" charset="0"/>
              </a:rPr>
              <a:t>;</a:t>
            </a:r>
          </a:p>
          <a:p>
            <a:r>
              <a:rPr lang="en-US" altLang="zh-CN" sz="2800" b="1">
                <a:solidFill>
                  <a:schemeClr val="bg1"/>
                </a:solidFill>
                <a:latin typeface="Arial" pitchFamily="34" charset="0"/>
              </a:rPr>
              <a:t>   (3)   </a:t>
            </a:r>
            <a:r>
              <a:rPr lang="zh-CN" altLang="en-US" sz="2800" b="1">
                <a:solidFill>
                  <a:schemeClr val="bg1"/>
                </a:solidFill>
                <a:latin typeface="Arial" pitchFamily="34" charset="0"/>
              </a:rPr>
              <a:t>以时效性看，消息要求更高，它应该比通讯来得更快。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8194" name="Picture 2" descr="C:\Users\Administrator\Desktop\131ab5fe05674fe59e77674438d35eac.jpeg"/>
          <p:cNvPicPr>
            <a:picLocks noChangeAspect="1" noChangeArrowheads="1"/>
          </p:cNvPicPr>
          <p:nvPr/>
        </p:nvPicPr>
        <p:blipFill>
          <a:blip r:embed="rId3"/>
          <a:stretch>
            <a:fillRect/>
          </a:stretch>
        </p:blipFill>
        <p:spPr bwMode="auto">
          <a:xfrm>
            <a:off x="47625" y="0"/>
            <a:ext cx="9048750" cy="6857999"/>
          </a:xfrm>
          <a:prstGeom prst="rect">
            <a:avLst/>
          </a:prstGeom>
          <a:noFill/>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5229200"/>
            <a:ext cx="9144000" cy="1872208"/>
          </a:xfrm>
        </p:spPr>
        <p:txBody>
          <a:bodyPr>
            <a:normAutofit fontScale="90000"/>
          </a:bodyPr>
          <a:lstStyle/>
          <a:p>
            <a:r>
              <a:rPr lang="zh-CN" altLang="en-US" smtClean="0">
                <a:solidFill>
                  <a:srgbClr val="FFFF00"/>
                </a:solidFill>
                <a:hlinkClick r:id="rId2" action="ppaction://hlinkfile"/>
              </a:rPr>
              <a:t>我是演说家第</a:t>
            </a:r>
            <a:r>
              <a:rPr lang="en-US" altLang="zh-CN" smtClean="0">
                <a:solidFill>
                  <a:srgbClr val="FFFF00"/>
                </a:solidFill>
                <a:hlinkClick r:id="rId2" action="ppaction://hlinkfile"/>
              </a:rPr>
              <a:t>4</a:t>
            </a:r>
            <a:r>
              <a:rPr lang="zh-CN" altLang="en-US" smtClean="0">
                <a:solidFill>
                  <a:srgbClr val="FFFF00"/>
                </a:solidFill>
                <a:hlinkClick r:id="rId2" action="ppaction://hlinkfile"/>
              </a:rPr>
              <a:t>季 辽宁舰退役女兵：军装对我来说有一种神奇的魔力</a:t>
            </a:r>
            <a:r>
              <a:rPr lang="en-US" altLang="zh-CN" smtClean="0">
                <a:solidFill>
                  <a:srgbClr val="FFFF00"/>
                </a:solidFill>
                <a:hlinkClick r:id="rId2" action="ppaction://hlinkfile"/>
              </a:rPr>
              <a:t>171021_</a:t>
            </a:r>
            <a:r>
              <a:rPr lang="zh-CN" altLang="en-US" smtClean="0">
                <a:solidFill>
                  <a:srgbClr val="FFFF00"/>
                </a:solidFill>
                <a:hlinkClick r:id="rId2" action="ppaction://hlinkfile"/>
              </a:rPr>
              <a:t>高清</a:t>
            </a:r>
            <a:r>
              <a:rPr lang="en-US" altLang="zh-CN" smtClean="0">
                <a:solidFill>
                  <a:srgbClr val="FFFF00"/>
                </a:solidFill>
                <a:hlinkClick r:id="rId2" action="ppaction://hlinkfile"/>
              </a:rPr>
              <a:t>.mp4</a:t>
            </a:r>
            <a:endParaRPr lang="zh-CN" altLang="en-US">
              <a:solidFill>
                <a:srgbClr val="FFFF00"/>
              </a:solidFill>
            </a:endParaRPr>
          </a:p>
        </p:txBody>
      </p:sp>
      <p:pic>
        <p:nvPicPr>
          <p:cNvPr id="1026" name="Picture 2" descr="C:\Users\Administrator\Desktop\ec12c832398c43659dc1ea91ca7f2269.png"/>
          <p:cNvPicPr>
            <a:picLocks noGrp="1" noChangeAspect="1" noChangeArrowheads="1"/>
          </p:cNvPicPr>
          <p:nvPr>
            <p:ph idx="1"/>
          </p:nvPr>
        </p:nvPicPr>
        <p:blipFill>
          <a:blip r:embed="rId3"/>
          <a:stretch>
            <a:fillRect/>
          </a:stretch>
        </p:blipFill>
        <p:spPr bwMode="auto">
          <a:xfrm>
            <a:off x="24354" y="1"/>
            <a:ext cx="9119646" cy="5229200"/>
          </a:xfrm>
          <a:prstGeom prst="rect">
            <a:avLst/>
          </a:prstGeom>
          <a:noFill/>
        </p:spPr>
      </p:pic>
      <p:pic>
        <p:nvPicPr>
          <p:cNvPr id="1028" name="New picture" hidden="1"/>
          <p:cNvPicPr/>
          <p:nvPr/>
        </p:nvPicPr>
        <p:blipFill>
          <a:blip r:embed="rId4"/>
          <a:stretch>
            <a:fillRect/>
          </a:stretch>
        </p:blipFill>
        <p:spPr>
          <a:xfrm>
            <a:off x="12344400" y="12344400"/>
            <a:ext cx="419100" cy="3175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179512" y="548680"/>
            <a:ext cx="8964488" cy="5016758"/>
          </a:xfrm>
          <a:prstGeom prst="rect">
            <a:avLst/>
          </a:prstGeom>
          <a:noFill/>
        </p:spPr>
        <p:txBody>
          <a:bodyPr wrap="square" rtlCol="0">
            <a:spAutoFit/>
          </a:bodyPr>
          <a:lstStyle/>
          <a:p>
            <a:r>
              <a:rPr lang="zh-CN" altLang="en-US" sz="3200" b="1" smtClean="0">
                <a:solidFill>
                  <a:schemeClr val="bg1"/>
                </a:solidFill>
              </a:rPr>
              <a:t>航空母舰须知</a:t>
            </a:r>
            <a:r>
              <a:rPr lang="zh-CN" altLang="en-US" sz="3200" smtClean="0">
                <a:solidFill>
                  <a:schemeClr val="bg1"/>
                </a:solidFill>
              </a:rPr>
              <a:t>：</a:t>
            </a:r>
            <a:r>
              <a:rPr lang="zh-CN" altLang="en-US" sz="3200" b="1" smtClean="0">
                <a:solidFill>
                  <a:srgbClr val="FFFF00"/>
                </a:solidFill>
              </a:rPr>
              <a:t>航空母舰（</a:t>
            </a:r>
            <a:r>
              <a:rPr lang="en-US" altLang="zh-CN" sz="3200" b="1" smtClean="0">
                <a:solidFill>
                  <a:srgbClr val="FFFF00"/>
                </a:solidFill>
              </a:rPr>
              <a:t>Aircraft Carrier</a:t>
            </a:r>
            <a:r>
              <a:rPr lang="zh-CN" altLang="en-US" sz="3200" b="1" smtClean="0">
                <a:solidFill>
                  <a:srgbClr val="FFFF00"/>
                </a:solidFill>
              </a:rPr>
              <a:t>）简称“航母”、“空母”，是一种以舰载机为主要作战</a:t>
            </a:r>
            <a:r>
              <a:rPr lang="zh-CN" altLang="en-US" sz="3200" b="1" smtClean="0">
                <a:solidFill>
                  <a:srgbClr val="FFFF00"/>
                </a:solidFill>
                <a:hlinkClick r:id="rId3"/>
              </a:rPr>
              <a:t>武器</a:t>
            </a:r>
            <a:r>
              <a:rPr lang="zh-CN" altLang="en-US" sz="3200" b="1" smtClean="0">
                <a:solidFill>
                  <a:srgbClr val="FFFF00"/>
                </a:solidFill>
              </a:rPr>
              <a:t>的大型水面舰艇。舰体通常拥有巨大的甲板和坐落于右侧的舰岛，航空母舰一般总是一支航空母舰战斗群的核心舰船， 舰队中的其它船只提供其保护和供给，而航母则提供空中掩护和远程打击能力。发展至今，航空母舰已是现代海军不可或缺的武器也是海战最重要的舰艇之一，依靠航空母舰，一个国家可以在远离其国土的地方、不依靠当地的机场情况施加军事压力和进行作战。</a:t>
            </a:r>
            <a:endParaRPr lang="zh-CN" altLang="en-US" sz="3200" b="1">
              <a:solidFill>
                <a:srgbClr val="FFFF00"/>
              </a:solidFill>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Picture 2" descr="C:\Users\Administrator\Desktop\7.jpg"/>
          <p:cNvPicPr>
            <a:picLocks noGrp="1" noChangeAspect="1" noChangeArrowheads="1"/>
          </p:cNvPicPr>
          <p:nvPr>
            <p:ph idx="1"/>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395536" y="1124744"/>
            <a:ext cx="8748464" cy="5078313"/>
          </a:xfrm>
          <a:prstGeom prst="rect">
            <a:avLst/>
          </a:prstGeom>
          <a:noFill/>
        </p:spPr>
        <p:txBody>
          <a:bodyPr wrap="square" rtlCol="0">
            <a:spAutoFit/>
          </a:bodyPr>
          <a:lstStyle/>
          <a:p>
            <a:r>
              <a:rPr lang="zh-CN" altLang="en-US" sz="3200" b="1" smtClean="0">
                <a:solidFill>
                  <a:srgbClr val="FFFF00"/>
                </a:solidFill>
              </a:rPr>
              <a:t>航空母舰已是现代海军不可或缺的利器，也成为了一个国家</a:t>
            </a:r>
            <a:r>
              <a:rPr lang="zh-CN" altLang="en-US" sz="3200" b="1" smtClean="0">
                <a:solidFill>
                  <a:srgbClr val="FFFF00"/>
                </a:solidFill>
                <a:hlinkClick r:id="rId3"/>
              </a:rPr>
              <a:t>综合国力</a:t>
            </a:r>
            <a:r>
              <a:rPr lang="zh-CN" altLang="en-US" sz="3200" b="1" smtClean="0">
                <a:solidFill>
                  <a:srgbClr val="FFFF00"/>
                </a:solidFill>
              </a:rPr>
              <a:t>的象征。航母按照动力方式来区分，一般分成两种：</a:t>
            </a:r>
            <a:r>
              <a:rPr lang="en-US" altLang="zh-CN" sz="3200" b="1" smtClean="0">
                <a:solidFill>
                  <a:srgbClr val="FFFF00"/>
                </a:solidFill>
              </a:rPr>
              <a:t>1.</a:t>
            </a:r>
            <a:r>
              <a:rPr lang="zh-CN" altLang="en-US" sz="3200" b="1" smtClean="0">
                <a:solidFill>
                  <a:srgbClr val="FFFF00"/>
                </a:solidFill>
              </a:rPr>
              <a:t>常规动力，如美国的小鹰号；</a:t>
            </a:r>
            <a:r>
              <a:rPr lang="en-US" altLang="zh-CN" sz="3200" b="1" smtClean="0">
                <a:solidFill>
                  <a:srgbClr val="FFFF00"/>
                </a:solidFill>
              </a:rPr>
              <a:t>2.</a:t>
            </a:r>
            <a:r>
              <a:rPr lang="zh-CN" altLang="en-US" sz="3200" b="1" smtClean="0">
                <a:solidFill>
                  <a:srgbClr val="FFFF00"/>
                </a:solidFill>
              </a:rPr>
              <a:t>核动力，如企业号与尼米兹号。也可按排水量区分，分为轻型航母（因造价较超级航母较便宜，又称“平民航母”）排水量在</a:t>
            </a:r>
            <a:r>
              <a:rPr lang="en-US" altLang="zh-CN" sz="3200" b="1" smtClean="0">
                <a:solidFill>
                  <a:srgbClr val="FFFF00"/>
                </a:solidFill>
              </a:rPr>
              <a:t>3</a:t>
            </a:r>
            <a:r>
              <a:rPr lang="zh-CN" altLang="en-US" sz="3200" b="1" smtClean="0">
                <a:solidFill>
                  <a:srgbClr val="FFFF00"/>
                </a:solidFill>
              </a:rPr>
              <a:t>万吨以下。中型航母，如法国</a:t>
            </a:r>
            <a:r>
              <a:rPr lang="zh-CN" altLang="en-US" sz="3200" b="1" smtClean="0">
                <a:solidFill>
                  <a:srgbClr val="FFFF00"/>
                </a:solidFill>
                <a:hlinkClick r:id="rId4"/>
              </a:rPr>
              <a:t>戴高乐号</a:t>
            </a:r>
            <a:r>
              <a:rPr lang="zh-CN" altLang="en-US" sz="3200" b="1" smtClean="0">
                <a:solidFill>
                  <a:srgbClr val="FFFF00"/>
                </a:solidFill>
              </a:rPr>
              <a:t>，满载排水量</a:t>
            </a:r>
            <a:r>
              <a:rPr lang="en-US" altLang="zh-CN" sz="3200" b="1" smtClean="0">
                <a:solidFill>
                  <a:srgbClr val="FFFF00"/>
                </a:solidFill>
              </a:rPr>
              <a:t>39680</a:t>
            </a:r>
            <a:r>
              <a:rPr lang="zh-CN" altLang="en-US" sz="3200" b="1" smtClean="0">
                <a:solidFill>
                  <a:srgbClr val="FFFF00"/>
                </a:solidFill>
              </a:rPr>
              <a:t>吨。重型航母，如尼米兹，满载排水量</a:t>
            </a:r>
            <a:r>
              <a:rPr lang="en-US" altLang="zh-CN" sz="3200" b="1" smtClean="0">
                <a:solidFill>
                  <a:srgbClr val="FFFF00"/>
                </a:solidFill>
              </a:rPr>
              <a:t>91487</a:t>
            </a:r>
            <a:r>
              <a:rPr lang="zh-CN" altLang="en-US" sz="3200" b="1" smtClean="0">
                <a:solidFill>
                  <a:srgbClr val="FFFF00"/>
                </a:solidFill>
              </a:rPr>
              <a:t>吨。</a:t>
            </a:r>
          </a:p>
          <a:p>
            <a:endParaRPr lang="zh-CN" altLang="en-US" smtClean="0">
              <a:solidFill>
                <a:schemeClr val="bg1"/>
              </a:solidFill>
            </a:endParaRPr>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251520" y="980728"/>
            <a:ext cx="8496943" cy="5632311"/>
          </a:xfrm>
          <a:prstGeom prst="rect">
            <a:avLst/>
          </a:prstGeom>
          <a:noFill/>
        </p:spPr>
        <p:txBody>
          <a:bodyPr wrap="square" rtlCol="0">
            <a:spAutoFit/>
          </a:bodyPr>
          <a:lstStyle/>
          <a:p>
            <a:r>
              <a:rPr lang="zh-CN" altLang="en-US" sz="4000" b="1" smtClean="0">
                <a:solidFill>
                  <a:schemeClr val="bg1"/>
                </a:solidFill>
              </a:rPr>
              <a:t>中国第一艘航母平台，是从购自乌克兰的瓦良格号改建而成。它在上世纪</a:t>
            </a:r>
            <a:r>
              <a:rPr lang="en-US" altLang="zh-CN" sz="4000" b="1" smtClean="0">
                <a:solidFill>
                  <a:schemeClr val="bg1"/>
                </a:solidFill>
              </a:rPr>
              <a:t>80</a:t>
            </a:r>
            <a:r>
              <a:rPr lang="zh-CN" altLang="en-US" sz="4000" b="1" smtClean="0">
                <a:solidFill>
                  <a:schemeClr val="bg1"/>
                </a:solidFill>
              </a:rPr>
              <a:t>年代前苏联时期开始建造，满载排水量</a:t>
            </a:r>
            <a:r>
              <a:rPr lang="en-US" altLang="zh-CN" sz="4000" b="1" smtClean="0">
                <a:solidFill>
                  <a:schemeClr val="bg1"/>
                </a:solidFill>
              </a:rPr>
              <a:t>6</a:t>
            </a:r>
            <a:r>
              <a:rPr lang="zh-CN" altLang="en-US" sz="4000" b="1" smtClean="0">
                <a:solidFill>
                  <a:schemeClr val="bg1"/>
                </a:solidFill>
              </a:rPr>
              <a:t>万</a:t>
            </a:r>
            <a:r>
              <a:rPr lang="en-US" altLang="zh-CN" sz="4000" b="1" smtClean="0">
                <a:solidFill>
                  <a:schemeClr val="bg1"/>
                </a:solidFill>
              </a:rPr>
              <a:t>7</a:t>
            </a:r>
            <a:r>
              <a:rPr lang="zh-CN" altLang="en-US" sz="4000" b="1" smtClean="0">
                <a:solidFill>
                  <a:schemeClr val="bg1"/>
                </a:solidFill>
              </a:rPr>
              <a:t>千吨，全长</a:t>
            </a:r>
            <a:r>
              <a:rPr lang="en-US" altLang="zh-CN" sz="4000" b="1" smtClean="0">
                <a:solidFill>
                  <a:schemeClr val="bg1"/>
                </a:solidFill>
              </a:rPr>
              <a:t>306</a:t>
            </a:r>
            <a:r>
              <a:rPr lang="zh-CN" altLang="en-US" sz="4000" b="1" smtClean="0">
                <a:solidFill>
                  <a:schemeClr val="bg1"/>
                </a:solidFill>
              </a:rPr>
              <a:t>米，但只建造了三分之二，乌克兰无力继续建造决定拍卖．</a:t>
            </a:r>
            <a:r>
              <a:rPr lang="en-US" altLang="zh-CN" sz="4000" b="1" smtClean="0">
                <a:solidFill>
                  <a:schemeClr val="bg1"/>
                </a:solidFill>
              </a:rPr>
              <a:t>1998</a:t>
            </a:r>
            <a:r>
              <a:rPr lang="zh-CN" altLang="en-US" sz="4000" b="1" smtClean="0">
                <a:solidFill>
                  <a:schemeClr val="bg1"/>
                </a:solidFill>
              </a:rPr>
              <a:t>年，作价</a:t>
            </a:r>
            <a:r>
              <a:rPr lang="en-US" altLang="zh-CN" sz="4000" b="1" smtClean="0">
                <a:solidFill>
                  <a:schemeClr val="bg1"/>
                </a:solidFill>
              </a:rPr>
              <a:t>2000</a:t>
            </a:r>
            <a:r>
              <a:rPr lang="zh-CN" altLang="en-US" sz="4000" b="1" smtClean="0">
                <a:solidFill>
                  <a:schemeClr val="bg1"/>
                </a:solidFill>
              </a:rPr>
              <a:t>万美元卖给澳门一家公司，几经波折，才到达大连造船厂，并到</a:t>
            </a:r>
            <a:r>
              <a:rPr lang="en-US" altLang="zh-CN" sz="4000" b="1" smtClean="0">
                <a:solidFill>
                  <a:schemeClr val="bg1"/>
                </a:solidFill>
              </a:rPr>
              <a:t>2005</a:t>
            </a:r>
            <a:r>
              <a:rPr lang="zh-CN" altLang="en-US" sz="4000" b="1" smtClean="0">
                <a:solidFill>
                  <a:schemeClr val="bg1"/>
                </a:solidFill>
              </a:rPr>
              <a:t>年才开始大规模整修。</a:t>
            </a:r>
            <a:endParaRPr lang="zh-CN" altLang="en-US" sz="4000" b="1">
              <a:solidFill>
                <a:schemeClr val="bg1"/>
              </a:solidFill>
            </a:endParaRPr>
          </a:p>
        </p:txBody>
      </p:sp>
      <p:sp>
        <p:nvSpPr>
          <p:cNvPr id="7" name="TextBox 6"/>
          <p:cNvSpPr txBox="1"/>
          <p:nvPr/>
        </p:nvSpPr>
        <p:spPr>
          <a:xfrm>
            <a:off x="467544" y="404664"/>
            <a:ext cx="3427541" cy="646331"/>
          </a:xfrm>
          <a:prstGeom prst="rect">
            <a:avLst/>
          </a:prstGeom>
          <a:noFill/>
        </p:spPr>
        <p:txBody>
          <a:bodyPr wrap="none" rtlCol="0">
            <a:spAutoFit/>
          </a:bodyPr>
          <a:lstStyle/>
          <a:p>
            <a:r>
              <a:rPr lang="zh-CN" altLang="en-US" sz="3600" b="1" smtClean="0">
                <a:solidFill>
                  <a:srgbClr val="FFFF00"/>
                </a:solidFill>
              </a:rPr>
              <a:t>中国航母概况：</a:t>
            </a:r>
            <a:endParaRPr lang="zh-CN" altLang="en-US" sz="3600" b="1">
              <a:solidFill>
                <a:srgbClr val="FFFF00"/>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7.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TextBox 4"/>
          <p:cNvSpPr txBox="1"/>
          <p:nvPr/>
        </p:nvSpPr>
        <p:spPr>
          <a:xfrm>
            <a:off x="471154" y="836712"/>
            <a:ext cx="8493334" cy="4524315"/>
          </a:xfrm>
          <a:prstGeom prst="rect">
            <a:avLst/>
          </a:prstGeom>
          <a:noFill/>
        </p:spPr>
        <p:txBody>
          <a:bodyPr wrap="square" rtlCol="0">
            <a:spAutoFit/>
          </a:bodyPr>
          <a:lstStyle/>
          <a:p>
            <a:r>
              <a:rPr lang="en-US" altLang="zh-CN" sz="3600" b="1" smtClean="0">
                <a:solidFill>
                  <a:schemeClr val="bg1"/>
                </a:solidFill>
              </a:rPr>
              <a:t>2012</a:t>
            </a:r>
            <a:r>
              <a:rPr lang="zh-CN" altLang="en-US" sz="3600" b="1" smtClean="0">
                <a:solidFill>
                  <a:schemeClr val="bg1"/>
                </a:solidFill>
              </a:rPr>
              <a:t>年</a:t>
            </a:r>
            <a:r>
              <a:rPr lang="en-US" altLang="zh-CN" sz="3600" b="1" smtClean="0">
                <a:solidFill>
                  <a:schemeClr val="bg1"/>
                </a:solidFill>
              </a:rPr>
              <a:t>9</a:t>
            </a:r>
            <a:r>
              <a:rPr lang="zh-CN" altLang="en-US" sz="3600" b="1" smtClean="0">
                <a:solidFill>
                  <a:schemeClr val="bg1"/>
                </a:solidFill>
              </a:rPr>
              <a:t>月</a:t>
            </a:r>
            <a:r>
              <a:rPr lang="en-US" altLang="zh-CN" sz="3600" b="1" smtClean="0">
                <a:solidFill>
                  <a:schemeClr val="bg1"/>
                </a:solidFill>
              </a:rPr>
              <a:t>25</a:t>
            </a:r>
            <a:r>
              <a:rPr lang="zh-CN" altLang="en-US" sz="3600" b="1" smtClean="0">
                <a:solidFill>
                  <a:schemeClr val="bg1"/>
                </a:solidFill>
              </a:rPr>
              <a:t>日，辽宁舰正式入列。时任中共中央总书记、国家主席、中央军委主席胡锦涛出席交接入列仪式并登舰视察。</a:t>
            </a:r>
            <a:endParaRPr lang="en-US" altLang="zh-CN" sz="3600" b="1" smtClean="0">
              <a:solidFill>
                <a:schemeClr val="bg1"/>
              </a:solidFill>
            </a:endParaRPr>
          </a:p>
          <a:p>
            <a:endParaRPr lang="en-US" altLang="zh-CN" sz="3600" b="1" smtClean="0">
              <a:solidFill>
                <a:schemeClr val="bg1"/>
              </a:solidFill>
            </a:endParaRPr>
          </a:p>
          <a:p>
            <a:r>
              <a:rPr lang="en-US" altLang="zh-CN" sz="3600" b="1" smtClean="0">
                <a:solidFill>
                  <a:schemeClr val="bg1"/>
                </a:solidFill>
              </a:rPr>
              <a:t>2019</a:t>
            </a:r>
            <a:r>
              <a:rPr lang="zh-CN" altLang="en-US" sz="3600" b="1" smtClean="0">
                <a:solidFill>
                  <a:schemeClr val="bg1"/>
                </a:solidFill>
              </a:rPr>
              <a:t>年</a:t>
            </a:r>
            <a:r>
              <a:rPr lang="en-US" altLang="zh-CN" sz="3600" b="1" smtClean="0">
                <a:solidFill>
                  <a:schemeClr val="bg1"/>
                </a:solidFill>
              </a:rPr>
              <a:t>12</a:t>
            </a:r>
            <a:r>
              <a:rPr lang="zh-CN" altLang="en-US" sz="3600" b="1" smtClean="0">
                <a:solidFill>
                  <a:schemeClr val="bg1"/>
                </a:solidFill>
              </a:rPr>
              <a:t>月</a:t>
            </a:r>
            <a:r>
              <a:rPr lang="en-US" altLang="zh-CN" sz="3600" b="1" smtClean="0">
                <a:solidFill>
                  <a:schemeClr val="bg1"/>
                </a:solidFill>
              </a:rPr>
              <a:t>17</a:t>
            </a:r>
            <a:r>
              <a:rPr lang="zh-CN" altLang="en-US" sz="3600" b="1" smtClean="0">
                <a:solidFill>
                  <a:schemeClr val="bg1"/>
                </a:solidFill>
              </a:rPr>
              <a:t>日，经中央军委批准，中国第一艘国产航母命名为“</a:t>
            </a:r>
            <a:r>
              <a:rPr lang="zh-CN" altLang="en-US" sz="3600" b="1" smtClean="0">
                <a:solidFill>
                  <a:srgbClr val="FF0000"/>
                </a:solidFill>
                <a:hlinkClick r:id="rId3"/>
              </a:rPr>
              <a:t>中国人民解放军海军山东舰</a:t>
            </a:r>
            <a:r>
              <a:rPr lang="zh-CN" altLang="en-US" sz="3600" b="1" smtClean="0">
                <a:solidFill>
                  <a:schemeClr val="bg1"/>
                </a:solidFill>
              </a:rPr>
              <a:t>”，舷号为“</a:t>
            </a:r>
            <a:r>
              <a:rPr lang="en-US" altLang="zh-CN" sz="3600" b="1" smtClean="0">
                <a:solidFill>
                  <a:schemeClr val="bg1"/>
                </a:solidFill>
              </a:rPr>
              <a:t>17”</a:t>
            </a:r>
            <a:r>
              <a:rPr lang="zh-CN" altLang="en-US" sz="3600" b="1" smtClean="0">
                <a:solidFill>
                  <a:schemeClr val="bg1"/>
                </a:solidFill>
              </a:rPr>
              <a:t>。山东舰在海南三亚某军港交付海军。</a:t>
            </a:r>
            <a:r>
              <a:rPr lang="zh-CN" altLang="en-US" smtClean="0"/>
              <a:t> </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9330" name="图片 1"/>
          <p:cNvPicPr>
            <a:picLocks noChangeAspect="1"/>
          </p:cNvPicPr>
          <p:nvPr/>
        </p:nvPicPr>
        <p:blipFill>
          <a:blip r:embed="rId2"/>
          <a:stretch>
            <a:fillRect/>
          </a:stretch>
        </p:blipFill>
        <p:spPr>
          <a:xfrm>
            <a:off x="746125" y="1431925"/>
            <a:ext cx="7123113" cy="4449763"/>
          </a:xfrm>
          <a:prstGeom prst="rect">
            <a:avLst/>
          </a:prstGeom>
          <a:noFill/>
          <a:ln w="9525">
            <a:noFill/>
          </a:ln>
        </p:spPr>
      </p:pic>
      <p:sp>
        <p:nvSpPr>
          <p:cNvPr id="99331" name="文本框 1"/>
          <p:cNvSpPr txBox="1"/>
          <p:nvPr/>
        </p:nvSpPr>
        <p:spPr>
          <a:xfrm>
            <a:off x="381000" y="533400"/>
            <a:ext cx="1500188" cy="577850"/>
          </a:xfrm>
          <a:prstGeom prst="rect">
            <a:avLst/>
          </a:prstGeom>
          <a:noFill/>
          <a:ln w="9525">
            <a:noFill/>
          </a:ln>
        </p:spPr>
        <p:txBody>
          <a:bodyPr>
            <a:spAutoFit/>
          </a:bodyPr>
          <a:lstStyle/>
          <a:p>
            <a:pPr>
              <a:buFont typeface="Arial" pitchFamily="34" charset="0"/>
              <a:buNone/>
            </a:pPr>
            <a:r>
              <a:rPr lang="zh-CN" altLang="en-US" sz="3200" b="1">
                <a:latin typeface="Comic Sans MS" panose="030f0702030302020204" pitchFamily="66" charset="0"/>
              </a:rPr>
              <a:t>辽宁舰</a:t>
            </a: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98</Paragraphs>
  <Slides>41</Slides>
  <Notes>1</Notes>
  <TotalTime>291</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41</vt:i4>
      </vt:variant>
    </vt:vector>
  </HeadingPairs>
  <TitlesOfParts>
    <vt:vector baseType="lpstr" size="47">
      <vt:lpstr>Arial</vt:lpstr>
      <vt:lpstr>Calibri</vt:lpstr>
      <vt:lpstr>隶书</vt:lpstr>
      <vt:lpstr>宋体</vt:lpstr>
      <vt:lpstr>Comic Sans MS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我是演说家第4季 辽宁舰退役女兵：军装对我来说有一种神奇的魔力171021_高清.mp4</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Administrator</dc:creator>
  <cp:lastModifiedBy>Administrator</cp:lastModifiedBy>
  <cp:revision>34</cp:revision>
  <dcterms:created xsi:type="dcterms:W3CDTF">2020-08-27T08:54:57Z</dcterms:created>
  <dcterms:modified xsi:type="dcterms:W3CDTF">2020-09-15T08:23:36Z</dcterms:modified>
</cp:coreProperties>
</file>