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Default Extension="emf" ContentType="image/x-emf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.NET 20.5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</p:sldMasterIdLst>
  <p:notesMasterIdLst>
    <p:notesMasterId r:id="rId2"/>
  </p:notesMasterIdLst>
  <p:handoutMasterIdLst>
    <p:handoutMasterId r:id="rId3"/>
  </p:handoutMasterIdLst>
  <p:sldIdLst>
    <p:sldId id="541" r:id="rId4"/>
    <p:sldId id="540" r:id="rId5"/>
    <p:sldId id="542" r:id="rId6"/>
    <p:sldId id="256" r:id="rId7"/>
    <p:sldId id="545" r:id="rId8"/>
    <p:sldId id="546" r:id="rId9"/>
    <p:sldId id="547" r:id="rId10"/>
    <p:sldId id="548" r:id="rId11"/>
    <p:sldId id="431" r:id="rId12"/>
    <p:sldId id="576" r:id="rId13"/>
    <p:sldId id="550" r:id="rId14"/>
    <p:sldId id="551" r:id="rId15"/>
    <p:sldId id="601" r:id="rId16"/>
    <p:sldId id="602" r:id="rId17"/>
    <p:sldId id="603" r:id="rId18"/>
    <p:sldId id="598" r:id="rId19"/>
    <p:sldId id="604" r:id="rId20"/>
    <p:sldId id="605" r:id="rId21"/>
    <p:sldId id="606" r:id="rId22"/>
    <p:sldId id="607" r:id="rId23"/>
    <p:sldId id="608" r:id="rId24"/>
    <p:sldId id="609" r:id="rId25"/>
    <p:sldId id="610" r:id="rId26"/>
    <p:sldId id="611" r:id="rId27"/>
    <p:sldId id="612" r:id="rId28"/>
    <p:sldId id="613" r:id="rId29"/>
    <p:sldId id="614" r:id="rId30"/>
    <p:sldId id="615" r:id="rId31"/>
    <p:sldId id="616" r:id="rId32"/>
    <p:sldId id="617" r:id="rId33"/>
    <p:sldId id="618" r:id="rId34"/>
    <p:sldId id="619" r:id="rId35"/>
    <p:sldId id="620" r:id="rId36"/>
    <p:sldId id="621" r:id="rId37"/>
    <p:sldId id="622" r:id="rId38"/>
  </p:sldIdLst>
  <p:sldSz cx="9144000" cy="5143500" type="screen16x9"/>
  <p:notesSz cx="6858000" cy="9144000"/>
  <p:custDataLst>
    <p:tags r:id="rId39"/>
  </p:custDataLst>
  <p:defaultTextStyle>
    <a:defPPr>
      <a:defRPr lang="zh-CN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1941"/>
    <p:restoredTop sz="96278"/>
  </p:normalViewPr>
  <p:slideViewPr>
    <p:cSldViewPr snapToGrid="0" showGuides="1">
      <p:cViewPr varScale="1">
        <p:scale>
          <a:sx n="112" d="100"/>
          <a:sy n="112" d="100"/>
        </p:scale>
        <p:origin x="-264" y="-78"/>
      </p:cViewPr>
      <p:guideLst>
        <p:guide orient="horz" pos="1700"/>
        <p:guide pos="2824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7.xml" /><Relationship Id="rId11" Type="http://schemas.openxmlformats.org/officeDocument/2006/relationships/slide" Target="slides/slide8.xml" /><Relationship Id="rId12" Type="http://schemas.openxmlformats.org/officeDocument/2006/relationships/slide" Target="slides/slide9.xml" /><Relationship Id="rId13" Type="http://schemas.openxmlformats.org/officeDocument/2006/relationships/slide" Target="slides/slide10.xml" /><Relationship Id="rId14" Type="http://schemas.openxmlformats.org/officeDocument/2006/relationships/slide" Target="slides/slide11.xml" /><Relationship Id="rId15" Type="http://schemas.openxmlformats.org/officeDocument/2006/relationships/slide" Target="slides/slide12.xml" /><Relationship Id="rId16" Type="http://schemas.openxmlformats.org/officeDocument/2006/relationships/slide" Target="slides/slide13.xml" /><Relationship Id="rId17" Type="http://schemas.openxmlformats.org/officeDocument/2006/relationships/slide" Target="slides/slide14.xml" /><Relationship Id="rId18" Type="http://schemas.openxmlformats.org/officeDocument/2006/relationships/slide" Target="slides/slide15.xml" /><Relationship Id="rId19" Type="http://schemas.openxmlformats.org/officeDocument/2006/relationships/slide" Target="slides/slide16.xml" /><Relationship Id="rId2" Type="http://schemas.openxmlformats.org/officeDocument/2006/relationships/notesMaster" Target="notesMasters/notesMaster1.xml" /><Relationship Id="rId20" Type="http://schemas.openxmlformats.org/officeDocument/2006/relationships/slide" Target="slides/slide17.xml" /><Relationship Id="rId21" Type="http://schemas.openxmlformats.org/officeDocument/2006/relationships/slide" Target="slides/slide18.xml" /><Relationship Id="rId22" Type="http://schemas.openxmlformats.org/officeDocument/2006/relationships/slide" Target="slides/slide19.xml" /><Relationship Id="rId23" Type="http://schemas.openxmlformats.org/officeDocument/2006/relationships/slide" Target="slides/slide20.xml" /><Relationship Id="rId24" Type="http://schemas.openxmlformats.org/officeDocument/2006/relationships/slide" Target="slides/slide21.xml" /><Relationship Id="rId25" Type="http://schemas.openxmlformats.org/officeDocument/2006/relationships/slide" Target="slides/slide22.xml" /><Relationship Id="rId26" Type="http://schemas.openxmlformats.org/officeDocument/2006/relationships/slide" Target="slides/slide23.xml" /><Relationship Id="rId27" Type="http://schemas.openxmlformats.org/officeDocument/2006/relationships/slide" Target="slides/slide24.xml" /><Relationship Id="rId28" Type="http://schemas.openxmlformats.org/officeDocument/2006/relationships/slide" Target="slides/slide25.xml" /><Relationship Id="rId29" Type="http://schemas.openxmlformats.org/officeDocument/2006/relationships/slide" Target="slides/slide26.xml" /><Relationship Id="rId3" Type="http://schemas.openxmlformats.org/officeDocument/2006/relationships/handoutMaster" Target="handoutMasters/handoutMaster1.xml" /><Relationship Id="rId30" Type="http://schemas.openxmlformats.org/officeDocument/2006/relationships/slide" Target="slides/slide27.xml" /><Relationship Id="rId31" Type="http://schemas.openxmlformats.org/officeDocument/2006/relationships/slide" Target="slides/slide28.xml" /><Relationship Id="rId32" Type="http://schemas.openxmlformats.org/officeDocument/2006/relationships/slide" Target="slides/slide29.xml" /><Relationship Id="rId33" Type="http://schemas.openxmlformats.org/officeDocument/2006/relationships/slide" Target="slides/slide30.xml" /><Relationship Id="rId34" Type="http://schemas.openxmlformats.org/officeDocument/2006/relationships/slide" Target="slides/slide31.xml" /><Relationship Id="rId35" Type="http://schemas.openxmlformats.org/officeDocument/2006/relationships/slide" Target="slides/slide32.xml" /><Relationship Id="rId36" Type="http://schemas.openxmlformats.org/officeDocument/2006/relationships/slide" Target="slides/slide33.xml" /><Relationship Id="rId37" Type="http://schemas.openxmlformats.org/officeDocument/2006/relationships/slide" Target="slides/slide34.xml" /><Relationship Id="rId38" Type="http://schemas.openxmlformats.org/officeDocument/2006/relationships/slide" Target="slides/slide35.xml" /><Relationship Id="rId39" Type="http://schemas.openxmlformats.org/officeDocument/2006/relationships/tags" Target="tags/tag39.xml" /><Relationship Id="rId4" Type="http://schemas.openxmlformats.org/officeDocument/2006/relationships/slide" Target="slides/slide1.xml" /><Relationship Id="rId40" Type="http://schemas.openxmlformats.org/officeDocument/2006/relationships/presProps" Target="presProps.xml" /><Relationship Id="rId41" Type="http://schemas.openxmlformats.org/officeDocument/2006/relationships/viewProps" Target="viewProps.xml" /><Relationship Id="rId42" Type="http://schemas.openxmlformats.org/officeDocument/2006/relationships/theme" Target="theme/theme1.xml" /><Relationship Id="rId43" Type="http://schemas.openxmlformats.org/officeDocument/2006/relationships/tableStyles" Target="tableStyles.xml" /><Relationship Id="rId5" Type="http://schemas.openxmlformats.org/officeDocument/2006/relationships/slide" Target="slides/slide2.xml" /><Relationship Id="rId6" Type="http://schemas.openxmlformats.org/officeDocument/2006/relationships/slide" Target="slides/slide3.xml" /><Relationship Id="rId7" Type="http://schemas.openxmlformats.org/officeDocument/2006/relationships/slide" Target="slides/slide4.xml" /><Relationship Id="rId8" Type="http://schemas.openxmlformats.org/officeDocument/2006/relationships/slide" Target="slides/slide5.xml" /><Relationship Id="rId9" Type="http://schemas.openxmlformats.org/officeDocument/2006/relationships/slide" Target="slides/slide6.xml" /></Relationships>
</file>

<file path=ppt/handoutMasters/_rels/handout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3.xml" 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buFontTx/>
              <a:buNone/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buFontTx/>
              <a:buNone/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buFontTx/>
              <a:buNone/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/>
          <a:p>
            <a:pPr lvl="0" algn="r" eaLnBrk="1" hangingPunct="1"/>
            <a:fld id="{9A0DB2DC-4C9A-4742-B13C-FB6460FD3503}" type="slidenum">
              <a:rPr lang="zh-CN" altLang="en-US" sz="1200"/>
              <a:pPr lvl="0" algn="r" eaLnBrk="1" hangingPunct="1"/>
              <a:t>‹#›</a:t>
            </a:fld>
            <a:endParaRPr lang="zh-CN" altLang="en-US" sz="1200"/>
          </a:p>
        </p:txBody>
      </p:sp>
    </p:spTree>
    <p:extLst>
      <p:ext uri="{BB962C8B-B14F-4D97-AF65-F5344CB8AC3E}">
        <p14:creationId xmlns:p14="http://schemas.microsoft.com/office/powerpoint/2010/main" val="3963170962"/>
      </p:ext>
    </p:extLst>
  </p:cSld>
  <p:clrMap bg1="lt1" tx1="dk1" bg2="lt2" tx2="dk2" accent1="accent1" accent2="accent2" accent3="accent3" accent4="accent4" accent5="accent5" accent6="accent6" hlink="hlink" folHlink="folHlink"/>
  <p:hf sldNum="0" dt="0"/>
</p:handoutMaster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buFontTx/>
              <a:buNone/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buFontTx/>
              <a:buNone/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宋体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buFontTx/>
              <a:buNone/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/>
          <a:p>
            <a:pPr lvl="0" algn="r" eaLnBrk="1" hangingPunct="1"/>
            <a:fld id="{9A0DB2DC-4C9A-4742-B13C-FB6460FD3503}" type="slidenum">
              <a:rPr lang="zh-CN" altLang="en-US" sz="1200"/>
              <a:pPr lvl="0" algn="r" eaLnBrk="1" hangingPunct="1"/>
              <a:t>‹#›</a:t>
            </a:fld>
            <a:endParaRPr lang="zh-CN" altLang="en-US" sz="1200"/>
          </a:p>
        </p:txBody>
      </p:sp>
    </p:spTree>
    <p:extLst>
      <p:ext uri="{BB962C8B-B14F-4D97-AF65-F5344CB8AC3E}">
        <p14:creationId xmlns:p14="http://schemas.microsoft.com/office/powerpoint/2010/main" val="3609744004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843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8435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/>
            <a:endParaRPr lang="zh-CN" altLang="en-US"/>
          </a:p>
        </p:txBody>
      </p:sp>
      <p:sp>
        <p:nvSpPr>
          <p:cNvPr id="18436" name="页脚占位符 4"/>
          <p:cNvSpPr txBox="1">
            <a:spLocks noGrp="1"/>
          </p:cNvSpPr>
          <p:nvPr>
            <p:ph type="ftr" sz="quarter" idx="10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eaLnBrk="1" hangingPunct="1">
              <a:buFont typeface="Arial" panose="020b0604020202020204" pitchFamily="34" charset="0"/>
            </a:pPr>
            <a:r>
              <a:rPr lang="zh-CN" altLang="en-US" sz="1200"/>
              <a:t>状元成才路</a:t>
            </a:r>
          </a:p>
        </p:txBody>
      </p:sp>
      <p:sp>
        <p:nvSpPr>
          <p:cNvPr id="18437" name="页眉占位符 5"/>
          <p:cNvSpPr txBox="1">
            <a:spLocks noGrp="1"/>
          </p:cNvSpPr>
          <p:nvPr>
            <p:ph type="hdr" sz="quarter" idx="2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eaLnBrk="1" hangingPunct="1">
              <a:buFont typeface="Arial" panose="020b0604020202020204" pitchFamily="34" charset="0"/>
            </a:pPr>
            <a:r>
              <a:rPr lang="zh-CN" altLang="en-US" sz="1200"/>
              <a:t>状元成才路</a:t>
            </a:r>
          </a:p>
        </p:txBody>
      </p:sp>
    </p:spTree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png" /><Relationship Id="rId10" Type="http://schemas.openxmlformats.org/officeDocument/2006/relationships/tags" Target="../tags/tag5.xml" /><Relationship Id="rId11" Type="http://schemas.openxmlformats.org/officeDocument/2006/relationships/image" Target="../media/image6.png" /><Relationship Id="rId12" Type="http://schemas.openxmlformats.org/officeDocument/2006/relationships/tags" Target="../tags/tag6.xml" /><Relationship Id="rId13" Type="http://schemas.openxmlformats.org/officeDocument/2006/relationships/image" Target="../media/image7.png" /><Relationship Id="rId14" Type="http://schemas.openxmlformats.org/officeDocument/2006/relationships/tags" Target="../tags/tag7.xml" /><Relationship Id="rId15" Type="http://schemas.openxmlformats.org/officeDocument/2006/relationships/image" Target="../media/image8.png" /><Relationship Id="rId16" Type="http://schemas.openxmlformats.org/officeDocument/2006/relationships/tags" Target="../tags/tag8.xml" /><Relationship Id="rId17" Type="http://schemas.openxmlformats.org/officeDocument/2006/relationships/image" Target="../media/image9.png" /><Relationship Id="rId18" Type="http://schemas.openxmlformats.org/officeDocument/2006/relationships/tags" Target="../tags/tag9.xml" /><Relationship Id="rId19" Type="http://schemas.openxmlformats.org/officeDocument/2006/relationships/slideMaster" Target="../slideMasters/slideMaster1.xml" /><Relationship Id="rId2" Type="http://schemas.openxmlformats.org/officeDocument/2006/relationships/tags" Target="../tags/tag1.xml" /><Relationship Id="rId3" Type="http://schemas.openxmlformats.org/officeDocument/2006/relationships/image" Target="../media/image2.png" /><Relationship Id="rId4" Type="http://schemas.openxmlformats.org/officeDocument/2006/relationships/tags" Target="../tags/tag2.xml" /><Relationship Id="rId5" Type="http://schemas.openxmlformats.org/officeDocument/2006/relationships/image" Target="../media/image3.png" /><Relationship Id="rId6" Type="http://schemas.openxmlformats.org/officeDocument/2006/relationships/tags" Target="../tags/tag3.xml" /><Relationship Id="rId7" Type="http://schemas.openxmlformats.org/officeDocument/2006/relationships/image" Target="../media/image4.png" /><Relationship Id="rId8" Type="http://schemas.openxmlformats.org/officeDocument/2006/relationships/tags" Target="../tags/tag4.xml" /><Relationship Id="rId9" Type="http://schemas.openxmlformats.org/officeDocument/2006/relationships/image" Target="../media/image5.png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0.xml" /><Relationship Id="rId10" Type="http://schemas.openxmlformats.org/officeDocument/2006/relationships/tags" Target="../tags/tag19.xml" /><Relationship Id="rId11" Type="http://schemas.openxmlformats.org/officeDocument/2006/relationships/slideMaster" Target="../slideMasters/slideMaster1.xml" /><Relationship Id="rId2" Type="http://schemas.openxmlformats.org/officeDocument/2006/relationships/tags" Target="../tags/tag11.xml" /><Relationship Id="rId3" Type="http://schemas.openxmlformats.org/officeDocument/2006/relationships/tags" Target="../tags/tag12.xml" /><Relationship Id="rId4" Type="http://schemas.openxmlformats.org/officeDocument/2006/relationships/tags" Target="../tags/tag13.xml" /><Relationship Id="rId5" Type="http://schemas.openxmlformats.org/officeDocument/2006/relationships/tags" Target="../tags/tag14.xml" /><Relationship Id="rId6" Type="http://schemas.openxmlformats.org/officeDocument/2006/relationships/tags" Target="../tags/tag15.xml" /><Relationship Id="rId7" Type="http://schemas.openxmlformats.org/officeDocument/2006/relationships/tags" Target="../tags/tag16.xml" /><Relationship Id="rId8" Type="http://schemas.openxmlformats.org/officeDocument/2006/relationships/tags" Target="../tags/tag17.xml" /><Relationship Id="rId9" Type="http://schemas.openxmlformats.org/officeDocument/2006/relationships/tags" Target="../tags/tag18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0.xml" /><Relationship Id="rId2" Type="http://schemas.openxmlformats.org/officeDocument/2006/relationships/tags" Target="../tags/tag21.xml" /><Relationship Id="rId3" Type="http://schemas.openxmlformats.org/officeDocument/2006/relationships/tags" Target="../tags/tag22.xml" /><Relationship Id="rId4" Type="http://schemas.openxmlformats.org/officeDocument/2006/relationships/tags" Target="../tags/tag23.xml" /><Relationship Id="rId5" Type="http://schemas.openxmlformats.org/officeDocument/2006/relationships/tags" Target="../tags/tag24.xml" /><Relationship Id="rId6" Type="http://schemas.openxmlformats.org/officeDocument/2006/relationships/tags" Target="../tags/tag25.xml" /><Relationship Id="rId7" Type="http://schemas.openxmlformats.org/officeDocument/2006/relationships/tags" Target="../tags/tag26.xml" /><Relationship Id="rId8" Type="http://schemas.openxmlformats.org/officeDocument/2006/relationships/tags" Target="../tags/tag27.xml" /><Relationship Id="rId9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0.png" /><Relationship Id="rId10" Type="http://schemas.openxmlformats.org/officeDocument/2006/relationships/tags" Target="../tags/tag32.xml" /><Relationship Id="rId11" Type="http://schemas.openxmlformats.org/officeDocument/2006/relationships/image" Target="../media/image15.png" /><Relationship Id="rId12" Type="http://schemas.openxmlformats.org/officeDocument/2006/relationships/tags" Target="../tags/tag33.xml" /><Relationship Id="rId13" Type="http://schemas.openxmlformats.org/officeDocument/2006/relationships/slideMaster" Target="../slideMasters/slideMaster1.xml" /><Relationship Id="rId2" Type="http://schemas.openxmlformats.org/officeDocument/2006/relationships/tags" Target="../tags/tag28.xml" /><Relationship Id="rId3" Type="http://schemas.openxmlformats.org/officeDocument/2006/relationships/image" Target="../media/image11.png" /><Relationship Id="rId4" Type="http://schemas.openxmlformats.org/officeDocument/2006/relationships/tags" Target="../tags/tag29.xml" /><Relationship Id="rId5" Type="http://schemas.openxmlformats.org/officeDocument/2006/relationships/image" Target="../media/image12.png" /><Relationship Id="rId6" Type="http://schemas.openxmlformats.org/officeDocument/2006/relationships/tags" Target="../tags/tag30.xml" /><Relationship Id="rId7" Type="http://schemas.openxmlformats.org/officeDocument/2006/relationships/image" Target="../media/image13.png" /><Relationship Id="rId8" Type="http://schemas.openxmlformats.org/officeDocument/2006/relationships/tags" Target="../tags/tag31.xml" /><Relationship Id="rId9" Type="http://schemas.openxmlformats.org/officeDocument/2006/relationships/image" Target="../media/image14.png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0.png" /><Relationship Id="rId10" Type="http://schemas.openxmlformats.org/officeDocument/2006/relationships/tags" Target="../tags/tag38.xml" /><Relationship Id="rId11" Type="http://schemas.openxmlformats.org/officeDocument/2006/relationships/slideMaster" Target="../slideMasters/slideMaster1.xml" /><Relationship Id="rId2" Type="http://schemas.openxmlformats.org/officeDocument/2006/relationships/tags" Target="../tags/tag34.xml" /><Relationship Id="rId3" Type="http://schemas.openxmlformats.org/officeDocument/2006/relationships/image" Target="../media/image11.png" /><Relationship Id="rId4" Type="http://schemas.openxmlformats.org/officeDocument/2006/relationships/tags" Target="../tags/tag35.xml" /><Relationship Id="rId5" Type="http://schemas.openxmlformats.org/officeDocument/2006/relationships/image" Target="../media/image12.png" /><Relationship Id="rId6" Type="http://schemas.openxmlformats.org/officeDocument/2006/relationships/tags" Target="../tags/tag36.xml" /><Relationship Id="rId7" Type="http://schemas.openxmlformats.org/officeDocument/2006/relationships/image" Target="../media/image13.png" /><Relationship Id="rId8" Type="http://schemas.openxmlformats.org/officeDocument/2006/relationships/tags" Target="../tags/tag37.xml" /><Relationship Id="rId9" Type="http://schemas.openxmlformats.org/officeDocument/2006/relationships/image" Target="../media/image14.png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6.png" /><Relationship Id="rId2" Type="http://schemas.openxmlformats.org/officeDocument/2006/relationships/image" Target="../media/image17.png" /><Relationship Id="rId3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8.png" /><Relationship Id="rId2" Type="http://schemas.openxmlformats.org/officeDocument/2006/relationships/image" Target="../media/image19.png" /><Relationship Id="rId3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标题幻灯片">
    <p:bg>
      <p:bgPr>
        <a:solidFill>
          <a:srgbClr val="F2F2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026" name="组合 1"/>
          <p:cNvGrpSpPr/>
          <p:nvPr userDrawn="1"/>
        </p:nvGrpSpPr>
        <p:grpSpPr>
          <a:xfrm>
            <a:off x="209550" y="0"/>
            <a:ext cx="8953500" cy="5143500"/>
            <a:chOff x="197305" y="0"/>
            <a:chExt cx="12035743" cy="6868493"/>
          </a:xfrm>
        </p:grpSpPr>
        <p:pic>
          <p:nvPicPr>
            <p:cNvPr id="1029" name="PA-图片 25"/>
            <p:cNvPicPr>
              <a:picLocks noChangeAspect="1"/>
            </p:cNvPicPr>
            <p:nvPr>
              <p:custDataLst>
                <p:tags r:id="rId2"/>
              </p:custDataLst>
            </p:nvPr>
          </p:nvPicPr>
          <p:blipFill>
            <a:blip r:embed="rId1"/>
            <a:stretch>
              <a:fillRect/>
            </a:stretch>
          </p:blipFill>
          <p:spPr>
            <a:xfrm>
              <a:off x="7630383" y="10493"/>
              <a:ext cx="4572000" cy="685800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030" name="PA-图片 42"/>
            <p:cNvPicPr>
              <a:picLocks noChangeAspect="1"/>
            </p:cNvPicPr>
            <p:nvPr>
              <p:custDataLst>
                <p:tags r:id="rId4"/>
              </p:custDataLst>
            </p:nvPr>
          </p:nvPicPr>
          <p:blipFill>
            <a:blip r:embed="rId3"/>
            <a:stretch>
              <a:fillRect/>
            </a:stretch>
          </p:blipFill>
          <p:spPr>
            <a:xfrm rot="-10192472" flipH="1">
              <a:off x="520308" y="732433"/>
              <a:ext cx="4591050" cy="4619625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031" name="PA-图片 38"/>
            <p:cNvPicPr>
              <a:picLocks noChangeAspect="1"/>
            </p:cNvPicPr>
            <p:nvPr>
              <p:custDataLst>
                <p:tags r:id="rId6"/>
              </p:custDataLst>
            </p:nvPr>
          </p:nvPicPr>
          <p:blipFill>
            <a:blip r:embed="rId5"/>
            <a:stretch>
              <a:fillRect/>
            </a:stretch>
          </p:blipFill>
          <p:spPr>
            <a:xfrm rot="10800000">
              <a:off x="10131364" y="0"/>
              <a:ext cx="2101684" cy="2285123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032" name="PA-图片 9"/>
            <p:cNvPicPr>
              <a:picLocks noChangeAspect="1"/>
            </p:cNvPicPr>
            <p:nvPr>
              <p:custDataLst>
                <p:tags r:id="rId8"/>
              </p:custDataLst>
            </p:nvPr>
          </p:nvPicPr>
          <p:blipFill>
            <a:blip r:embed="rId7"/>
            <a:stretch>
              <a:fillRect/>
            </a:stretch>
          </p:blipFill>
          <p:spPr>
            <a:xfrm>
              <a:off x="11496712" y="4705785"/>
              <a:ext cx="485775" cy="1914525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033" name="PA-图片 12"/>
            <p:cNvPicPr>
              <a:picLocks noChangeAspect="1"/>
            </p:cNvPicPr>
            <p:nvPr>
              <p:custDataLst>
                <p:tags r:id="rId10"/>
              </p:custDataLst>
            </p:nvPr>
          </p:nvPicPr>
          <p:blipFill>
            <a:blip r:embed="rId9"/>
            <a:stretch>
              <a:fillRect/>
            </a:stretch>
          </p:blipFill>
          <p:spPr>
            <a:xfrm rot="-5400000">
              <a:off x="3440658" y="3139855"/>
              <a:ext cx="371293" cy="685800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034" name="PA-图片 20"/>
            <p:cNvPicPr>
              <a:picLocks noChangeAspect="1"/>
            </p:cNvPicPr>
            <p:nvPr>
              <p:custDataLst>
                <p:tags r:id="rId12"/>
              </p:custDataLst>
            </p:nvPr>
          </p:nvPicPr>
          <p:blipFill>
            <a:blip r:embed="rId11"/>
            <a:srcRect t="20285" r="70836" b="65329"/>
            <a:stretch>
              <a:fillRect/>
            </a:stretch>
          </p:blipFill>
          <p:spPr>
            <a:xfrm rot="-5810744">
              <a:off x="4131528" y="5226341"/>
              <a:ext cx="1333354" cy="986615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035" name="PA-图片 34"/>
            <p:cNvPicPr>
              <a:picLocks noChangeAspect="1"/>
            </p:cNvPicPr>
            <p:nvPr>
              <p:custDataLst>
                <p:tags r:id="rId14"/>
              </p:custDataLst>
            </p:nvPr>
          </p:nvPicPr>
          <p:blipFill>
            <a:blip r:embed="rId13"/>
            <a:srcRect r="63589" b="24554"/>
            <a:stretch>
              <a:fillRect/>
            </a:stretch>
          </p:blipFill>
          <p:spPr>
            <a:xfrm rot="-5400000">
              <a:off x="5549712" y="4038362"/>
              <a:ext cx="1553182" cy="4080725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036" name="PA-图片 36"/>
            <p:cNvPicPr>
              <a:picLocks noChangeAspect="1"/>
            </p:cNvPicPr>
            <p:nvPr>
              <p:custDataLst>
                <p:tags r:id="rId16"/>
              </p:custDataLst>
            </p:nvPr>
          </p:nvPicPr>
          <p:blipFill>
            <a:blip r:embed="rId15"/>
            <a:stretch>
              <a:fillRect/>
            </a:stretch>
          </p:blipFill>
          <p:spPr>
            <a:xfrm>
              <a:off x="8907158" y="1658656"/>
              <a:ext cx="1793647" cy="772525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037" name="PA-图片 40"/>
            <p:cNvPicPr>
              <a:picLocks noChangeAspect="1"/>
            </p:cNvPicPr>
            <p:nvPr>
              <p:custDataLst>
                <p:tags r:id="rId18"/>
              </p:custDataLst>
            </p:nvPr>
          </p:nvPicPr>
          <p:blipFill>
            <a:blip r:embed="rId17"/>
            <a:stretch>
              <a:fillRect/>
            </a:stretch>
          </p:blipFill>
          <p:spPr>
            <a:xfrm rot="-5400000">
              <a:off x="5002720" y="-3153709"/>
              <a:ext cx="179107" cy="6858000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_标题幻灯片">
    <p:bg>
      <p:bgPr>
        <a:solidFill>
          <a:srgbClr val="F2F2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2050" name="组合 1"/>
          <p:cNvGrpSpPr/>
          <p:nvPr userDrawn="1"/>
        </p:nvGrpSpPr>
        <p:grpSpPr>
          <a:xfrm>
            <a:off x="404813" y="1009650"/>
            <a:ext cx="8482012" cy="3778250"/>
            <a:chOff x="572488" y="1213652"/>
            <a:chExt cx="11123666" cy="4955136"/>
          </a:xfrm>
        </p:grpSpPr>
        <p:sp>
          <p:nvSpPr>
            <p:cNvPr id="3" name="PA-矩形 26"/>
            <p:cNvSpPr/>
            <p:nvPr>
              <p:custDataLst>
                <p:tags r:id="rId1"/>
              </p:custDataLst>
            </p:nvPr>
          </p:nvSpPr>
          <p:spPr bwMode="auto">
            <a:xfrm>
              <a:off x="7925808" y="2385813"/>
              <a:ext cx="1309523" cy="42056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1218565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135" b="1" i="0" u="none" strike="noStrike" kern="0" cap="none" spc="0" normalizeH="0" baseline="0" noProof="1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+mn-ea"/>
                  <a:ea typeface="宋体" panose="02010600030101010101" pitchFamily="2" charset="-122"/>
                  <a:cs typeface="+mn-cs"/>
                </a:rPr>
                <a:t>输入标题</a:t>
              </a:r>
            </a:p>
          </p:txBody>
        </p:sp>
        <p:grpSp>
          <p:nvGrpSpPr>
            <p:cNvPr id="2062" name="PA-组合 7"/>
            <p:cNvGrpSpPr/>
            <p:nvPr/>
          </p:nvGrpSpPr>
          <p:grpSpPr>
            <a:xfrm>
              <a:off x="572488" y="1213652"/>
              <a:ext cx="11123666" cy="4955136"/>
              <a:chOff x="2691392" y="1188491"/>
              <a:chExt cx="7447157" cy="4481017"/>
            </a:xfrm>
          </p:grpSpPr>
          <p:sp>
            <p:nvSpPr>
              <p:cNvPr id="5" name="PA-矩形 8"/>
              <p:cNvSpPr/>
              <p:nvPr>
                <p:custDataLst>
                  <p:tags r:id="rId2"/>
                </p:custDataLst>
              </p:nvPr>
            </p:nvSpPr>
            <p:spPr>
              <a:xfrm>
                <a:off x="2691392" y="1188491"/>
                <a:ext cx="7447157" cy="4481017"/>
              </a:xfrm>
              <a:prstGeom prst="rect">
                <a:avLst/>
              </a:prstGeom>
              <a:solidFill>
                <a:srgbClr val="E48987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6" name="PA-矩形 9"/>
              <p:cNvSpPr/>
              <p:nvPr>
                <p:custDataLst>
                  <p:tags r:id="rId3"/>
                </p:custDataLst>
              </p:nvPr>
            </p:nvSpPr>
            <p:spPr>
              <a:xfrm rot="21180000">
                <a:off x="2735994" y="1188491"/>
                <a:ext cx="7356559" cy="4481017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</p:grpSp>
      </p:grpSp>
      <p:grpSp>
        <p:nvGrpSpPr>
          <p:cNvPr id="2052" name="îSľïḍe"/>
          <p:cNvGrpSpPr/>
          <p:nvPr userDrawn="1"/>
        </p:nvGrpSpPr>
        <p:grpSpPr>
          <a:xfrm>
            <a:off x="179388" y="123825"/>
            <a:ext cx="3808412" cy="957263"/>
            <a:chOff x="866776" y="1754227"/>
            <a:chExt cx="10446965" cy="2626967"/>
          </a:xfrm>
        </p:grpSpPr>
        <p:sp>
          <p:nvSpPr>
            <p:cNvPr id="9" name="PA-ïs1íḍe"/>
            <p:cNvSpPr/>
            <p:nvPr>
              <p:custDataLst>
                <p:tags r:id="rId4"/>
              </p:custDataLst>
            </p:nvPr>
          </p:nvSpPr>
          <p:spPr>
            <a:xfrm>
              <a:off x="6506133" y="2181163"/>
              <a:ext cx="1772371" cy="1773094"/>
            </a:xfrm>
            <a:custGeom>
              <a:gdLst>
                <a:gd name="connsiteX0" fmla="*/ 692680 w 1385360"/>
                <a:gd name="connsiteY0" fmla="*/ 0 h 1385360"/>
                <a:gd name="connsiteX1" fmla="*/ 1385360 w 1385360"/>
                <a:gd name="connsiteY1" fmla="*/ 692679 h 1385360"/>
                <a:gd name="connsiteX2" fmla="*/ 692680 w 1385360"/>
                <a:gd name="connsiteY2" fmla="*/ 1385360 h 1385360"/>
                <a:gd name="connsiteX3" fmla="*/ 0 w 1385360"/>
                <a:gd name="connsiteY3" fmla="*/ 692680 h 1385360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85360" h="1385360">
                  <a:moveTo>
                    <a:pt x="692680" y="0"/>
                  </a:moveTo>
                  <a:lnTo>
                    <a:pt x="1385360" y="692679"/>
                  </a:lnTo>
                  <a:lnTo>
                    <a:pt x="692680" y="1385360"/>
                  </a:lnTo>
                  <a:lnTo>
                    <a:pt x="0" y="692680"/>
                  </a:lnTo>
                  <a:close/>
                </a:path>
              </a:pathLst>
            </a:custGeom>
            <a:solidFill>
              <a:srgbClr val="69C6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lt"/>
                <a:ea typeface="庞门正道标题体" panose="02010600030101010101" pitchFamily="2" charset="-122"/>
                <a:cs typeface="+mn-cs"/>
              </a:endParaRPr>
            </a:p>
          </p:txBody>
        </p:sp>
        <p:sp>
          <p:nvSpPr>
            <p:cNvPr id="10" name="PA-íṩľîḓé"/>
            <p:cNvSpPr/>
            <p:nvPr>
              <p:custDataLst>
                <p:tags r:id="rId5"/>
              </p:custDataLst>
            </p:nvPr>
          </p:nvSpPr>
          <p:spPr>
            <a:xfrm>
              <a:off x="3884594" y="2181163"/>
              <a:ext cx="1772371" cy="1773094"/>
            </a:xfrm>
            <a:custGeom>
              <a:gdLst>
                <a:gd name="connsiteX0" fmla="*/ 692680 w 1385360"/>
                <a:gd name="connsiteY0" fmla="*/ 0 h 1385360"/>
                <a:gd name="connsiteX1" fmla="*/ 1385360 w 1385360"/>
                <a:gd name="connsiteY1" fmla="*/ 692679 h 1385360"/>
                <a:gd name="connsiteX2" fmla="*/ 692680 w 1385360"/>
                <a:gd name="connsiteY2" fmla="*/ 1385360 h 1385360"/>
                <a:gd name="connsiteX3" fmla="*/ 0 w 1385360"/>
                <a:gd name="connsiteY3" fmla="*/ 692680 h 1385360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85360" h="1385360">
                  <a:moveTo>
                    <a:pt x="692680" y="0"/>
                  </a:moveTo>
                  <a:lnTo>
                    <a:pt x="1385360" y="692679"/>
                  </a:lnTo>
                  <a:lnTo>
                    <a:pt x="692680" y="1385360"/>
                  </a:lnTo>
                  <a:lnTo>
                    <a:pt x="0" y="692680"/>
                  </a:ln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lt"/>
                <a:ea typeface="庞门正道标题体" panose="02010600030101010101" pitchFamily="2" charset="-122"/>
                <a:cs typeface="+mn-cs"/>
              </a:endParaRPr>
            </a:p>
          </p:txBody>
        </p:sp>
        <p:sp>
          <p:nvSpPr>
            <p:cNvPr id="11" name="PA-îsļîḑê"/>
            <p:cNvSpPr/>
            <p:nvPr>
              <p:custDataLst>
                <p:tags r:id="rId6"/>
              </p:custDataLst>
            </p:nvPr>
          </p:nvSpPr>
          <p:spPr>
            <a:xfrm>
              <a:off x="1271763" y="2168095"/>
              <a:ext cx="1768015" cy="1768736"/>
            </a:xfrm>
            <a:custGeom>
              <a:gdLst>
                <a:gd name="connsiteX0" fmla="*/ 692680 w 1385360"/>
                <a:gd name="connsiteY0" fmla="*/ 0 h 1385360"/>
                <a:gd name="connsiteX1" fmla="*/ 1385360 w 1385360"/>
                <a:gd name="connsiteY1" fmla="*/ 692679 h 1385360"/>
                <a:gd name="connsiteX2" fmla="*/ 692680 w 1385360"/>
                <a:gd name="connsiteY2" fmla="*/ 1385360 h 1385360"/>
                <a:gd name="connsiteX3" fmla="*/ 0 w 1385360"/>
                <a:gd name="connsiteY3" fmla="*/ 692680 h 1385360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85360" h="1385360">
                  <a:moveTo>
                    <a:pt x="692680" y="0"/>
                  </a:moveTo>
                  <a:lnTo>
                    <a:pt x="1385360" y="692679"/>
                  </a:lnTo>
                  <a:lnTo>
                    <a:pt x="692680" y="1385360"/>
                  </a:lnTo>
                  <a:lnTo>
                    <a:pt x="0" y="692680"/>
                  </a:lnTo>
                  <a:close/>
                </a:path>
              </a:pathLst>
            </a:custGeom>
            <a:solidFill>
              <a:srgbClr val="E4898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lt"/>
                <a:ea typeface="庞门正道标题体" panose="02010600030101010101" pitchFamily="2" charset="-122"/>
                <a:cs typeface="+mn-cs"/>
              </a:endParaRPr>
            </a:p>
          </p:txBody>
        </p:sp>
        <p:sp>
          <p:nvSpPr>
            <p:cNvPr id="12" name="PA-îšḷïḓè"/>
            <p:cNvSpPr/>
            <p:nvPr>
              <p:custDataLst>
                <p:tags r:id="rId7"/>
              </p:custDataLst>
            </p:nvPr>
          </p:nvSpPr>
          <p:spPr bwMode="auto">
            <a:xfrm>
              <a:off x="866776" y="1758585"/>
              <a:ext cx="4999215" cy="2609538"/>
            </a:xfrm>
            <a:custGeom>
              <a:cxnLst>
                <a:cxn ang="0">
                  <a:pos x="1558" y="337"/>
                </a:cxn>
                <a:cxn ang="0">
                  <a:pos x="1221" y="0"/>
                </a:cxn>
                <a:cxn ang="0">
                  <a:pos x="407" y="814"/>
                </a:cxn>
                <a:cxn ang="0">
                  <a:pos x="0" y="407"/>
                </a:cxn>
                <a:cxn ang="0">
                  <a:pos x="402" y="5"/>
                </a:cxn>
                <a:cxn ang="0">
                  <a:pos x="734" y="337"/>
                </a:cxn>
              </a:cxnLst>
              <a:rect l="0" t="0" r="r" b="b"/>
              <a:pathLst>
                <a:path w="1558" h="814">
                  <a:moveTo>
                    <a:pt x="1558" y="337"/>
                  </a:moveTo>
                  <a:lnTo>
                    <a:pt x="1221" y="0"/>
                  </a:lnTo>
                  <a:lnTo>
                    <a:pt x="407" y="814"/>
                  </a:lnTo>
                  <a:lnTo>
                    <a:pt x="0" y="407"/>
                  </a:lnTo>
                  <a:lnTo>
                    <a:pt x="402" y="5"/>
                  </a:lnTo>
                  <a:lnTo>
                    <a:pt x="734" y="337"/>
                  </a:lnTo>
                </a:path>
              </a:pathLst>
            </a:custGeom>
            <a:noFill/>
            <a:ln w="25400" cap="flat" cmpd="sng">
              <a:solidFill>
                <a:schemeClr val="bg1">
                  <a:lumMod val="85000"/>
                </a:schemeClr>
              </a:solidFill>
              <a:prstDash val="solid"/>
              <a:round/>
            </a:ln>
            <a:effectLst/>
          </p:spPr>
          <p:txBody>
            <a:bodyPr anchor="ctr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 pitchFamily="34" charset="0"/>
                <a:ea typeface="庞门正道标题体" panose="02010600030101010101" pitchFamily="2" charset="-122"/>
                <a:cs typeface="+mn-cs"/>
              </a:endParaRPr>
            </a:p>
          </p:txBody>
        </p:sp>
        <p:sp>
          <p:nvSpPr>
            <p:cNvPr id="13" name="PA-íŝḻîḍe"/>
            <p:cNvSpPr/>
            <p:nvPr>
              <p:custDataLst>
                <p:tags r:id="rId8"/>
              </p:custDataLst>
            </p:nvPr>
          </p:nvSpPr>
          <p:spPr>
            <a:xfrm>
              <a:off x="3684277" y="1754227"/>
              <a:ext cx="4798898" cy="2626967"/>
            </a:xfrm>
            <a:custGeom>
              <a:gdLst>
                <a:gd name="connsiteX0" fmla="*/ 0 w 3902075"/>
                <a:gd name="connsiteY0" fmla="*/ 1047871 h 2096659"/>
                <a:gd name="connsiteX1" fmla="*/ 1019175 w 3902075"/>
                <a:gd name="connsiteY1" fmla="*/ 2067046 h 2096659"/>
                <a:gd name="connsiteX2" fmla="*/ 3063875 w 3902075"/>
                <a:gd name="connsiteY2" fmla="*/ 25521 h 2096659"/>
                <a:gd name="connsiteX3" fmla="*/ 3902075 w 3902075"/>
                <a:gd name="connsiteY3" fmla="*/ 866896 h 2096659"/>
                <a:gd name="connsiteX4" fmla="*/ 3902075 w 3902075"/>
                <a:gd name="connsiteY4" fmla="*/ 866896 h 2096659"/>
                <a:gd name="connsiteX0-1" fmla="*/ 0 w 3902075"/>
                <a:gd name="connsiteY0-2" fmla="*/ 1047871 h 2096659"/>
                <a:gd name="connsiteX1-3" fmla="*/ 1019175 w 3902075"/>
                <a:gd name="connsiteY1-4" fmla="*/ 2067046 h 2096659"/>
                <a:gd name="connsiteX2-5" fmla="*/ 3063875 w 3902075"/>
                <a:gd name="connsiteY2-6" fmla="*/ 25521 h 2096659"/>
                <a:gd name="connsiteX3-7" fmla="*/ 3902075 w 3902075"/>
                <a:gd name="connsiteY3-8" fmla="*/ 866896 h 2096659"/>
                <a:gd name="connsiteX4-9" fmla="*/ 3902075 w 3902075"/>
                <a:gd name="connsiteY4-10" fmla="*/ 866896 h 2096659"/>
                <a:gd name="connsiteX0-11" fmla="*/ 0 w 3902075"/>
                <a:gd name="connsiteY0-12" fmla="*/ 1047871 h 2067046"/>
                <a:gd name="connsiteX1-13" fmla="*/ 1019175 w 3902075"/>
                <a:gd name="connsiteY1-14" fmla="*/ 2067046 h 2067046"/>
                <a:gd name="connsiteX2-15" fmla="*/ 3063875 w 3902075"/>
                <a:gd name="connsiteY2-16" fmla="*/ 25521 h 2067046"/>
                <a:gd name="connsiteX3-17" fmla="*/ 3902075 w 3902075"/>
                <a:gd name="connsiteY3-18" fmla="*/ 866896 h 2067046"/>
                <a:gd name="connsiteX4-19" fmla="*/ 3902075 w 3902075"/>
                <a:gd name="connsiteY4-20" fmla="*/ 866896 h 2067046"/>
                <a:gd name="connsiteX0-21" fmla="*/ 0 w 3902075"/>
                <a:gd name="connsiteY0-22" fmla="*/ 1047871 h 2067046"/>
                <a:gd name="connsiteX1-23" fmla="*/ 1019175 w 3902075"/>
                <a:gd name="connsiteY1-24" fmla="*/ 2067046 h 2067046"/>
                <a:gd name="connsiteX2-25" fmla="*/ 3063875 w 3902075"/>
                <a:gd name="connsiteY2-26" fmla="*/ 25521 h 2067046"/>
                <a:gd name="connsiteX3-27" fmla="*/ 3902075 w 3902075"/>
                <a:gd name="connsiteY3-28" fmla="*/ 866896 h 2067046"/>
                <a:gd name="connsiteX4-29" fmla="*/ 3902075 w 3902075"/>
                <a:gd name="connsiteY4-30" fmla="*/ 866896 h 2067046"/>
                <a:gd name="connsiteX0-31" fmla="*/ 0 w 3902075"/>
                <a:gd name="connsiteY0-32" fmla="*/ 1047871 h 2067046"/>
                <a:gd name="connsiteX1-33" fmla="*/ 1019175 w 3902075"/>
                <a:gd name="connsiteY1-34" fmla="*/ 2067046 h 2067046"/>
                <a:gd name="connsiteX2-35" fmla="*/ 3063875 w 3902075"/>
                <a:gd name="connsiteY2-36" fmla="*/ 25521 h 2067046"/>
                <a:gd name="connsiteX3-37" fmla="*/ 3902075 w 3902075"/>
                <a:gd name="connsiteY3-38" fmla="*/ 866896 h 2067046"/>
                <a:gd name="connsiteX4-39" fmla="*/ 3902075 w 3902075"/>
                <a:gd name="connsiteY4-40" fmla="*/ 866896 h 2067046"/>
                <a:gd name="connsiteX0-41" fmla="*/ 0 w 3902075"/>
                <a:gd name="connsiteY0-42" fmla="*/ 1047871 h 2067046"/>
                <a:gd name="connsiteX1-43" fmla="*/ 1019175 w 3902075"/>
                <a:gd name="connsiteY1-44" fmla="*/ 2067046 h 2067046"/>
                <a:gd name="connsiteX2-45" fmla="*/ 3063875 w 3902075"/>
                <a:gd name="connsiteY2-46" fmla="*/ 25521 h 2067046"/>
                <a:gd name="connsiteX3-47" fmla="*/ 3902075 w 3902075"/>
                <a:gd name="connsiteY3-48" fmla="*/ 866896 h 2067046"/>
                <a:gd name="connsiteX4-49" fmla="*/ 3902075 w 3902075"/>
                <a:gd name="connsiteY4-50" fmla="*/ 866896 h 2067046"/>
                <a:gd name="connsiteX0-51" fmla="*/ 0 w 3902075"/>
                <a:gd name="connsiteY0-52" fmla="*/ 1047871 h 2067046"/>
                <a:gd name="connsiteX1-53" fmla="*/ 1019175 w 3902075"/>
                <a:gd name="connsiteY1-54" fmla="*/ 2067046 h 2067046"/>
                <a:gd name="connsiteX2-55" fmla="*/ 3063875 w 3902075"/>
                <a:gd name="connsiteY2-56" fmla="*/ 25521 h 2067046"/>
                <a:gd name="connsiteX3-57" fmla="*/ 3902075 w 3902075"/>
                <a:gd name="connsiteY3-58" fmla="*/ 866896 h 2067046"/>
                <a:gd name="connsiteX4-59" fmla="*/ 3902075 w 3902075"/>
                <a:gd name="connsiteY4-60" fmla="*/ 866896 h 2067046"/>
                <a:gd name="connsiteX0-61" fmla="*/ 0 w 3902075"/>
                <a:gd name="connsiteY0-62" fmla="*/ 1047871 h 2067046"/>
                <a:gd name="connsiteX1-63" fmla="*/ 1019175 w 3902075"/>
                <a:gd name="connsiteY1-64" fmla="*/ 2067046 h 2067046"/>
                <a:gd name="connsiteX2-65" fmla="*/ 3063875 w 3902075"/>
                <a:gd name="connsiteY2-66" fmla="*/ 25521 h 2067046"/>
                <a:gd name="connsiteX3-67" fmla="*/ 3902075 w 3902075"/>
                <a:gd name="connsiteY3-68" fmla="*/ 866896 h 2067046"/>
                <a:gd name="connsiteX4-69" fmla="*/ 3902075 w 3902075"/>
                <a:gd name="connsiteY4-70" fmla="*/ 866896 h 2067046"/>
                <a:gd name="connsiteX0-71" fmla="*/ 0 w 3902075"/>
                <a:gd name="connsiteY0-72" fmla="*/ 1022350 h 2041525"/>
                <a:gd name="connsiteX1-73" fmla="*/ 1019175 w 3902075"/>
                <a:gd name="connsiteY1-74" fmla="*/ 2041525 h 2041525"/>
                <a:gd name="connsiteX2-75" fmla="*/ 3063875 w 3902075"/>
                <a:gd name="connsiteY2-76" fmla="*/ 0 h 2041525"/>
                <a:gd name="connsiteX3-77" fmla="*/ 3902075 w 3902075"/>
                <a:gd name="connsiteY3-78" fmla="*/ 841375 h 2041525"/>
                <a:gd name="connsiteX4-79" fmla="*/ 3902075 w 3902075"/>
                <a:gd name="connsiteY4-80" fmla="*/ 841375 h 2041525"/>
                <a:gd name="connsiteX0-81" fmla="*/ 0 w 3902075"/>
                <a:gd name="connsiteY0-82" fmla="*/ 1022350 h 1879600"/>
                <a:gd name="connsiteX1-83" fmla="*/ 847725 w 3902075"/>
                <a:gd name="connsiteY1-84" fmla="*/ 1879600 h 1879600"/>
                <a:gd name="connsiteX2-85" fmla="*/ 3063875 w 3902075"/>
                <a:gd name="connsiteY2-86" fmla="*/ 0 h 1879600"/>
                <a:gd name="connsiteX3-87" fmla="*/ 3902075 w 3902075"/>
                <a:gd name="connsiteY3-88" fmla="*/ 841375 h 1879600"/>
                <a:gd name="connsiteX4-89" fmla="*/ 3902075 w 3902075"/>
                <a:gd name="connsiteY4-90" fmla="*/ 841375 h 1879600"/>
                <a:gd name="connsiteX0-91" fmla="*/ 0 w 3902075"/>
                <a:gd name="connsiteY0-92" fmla="*/ 1196975 h 2054225"/>
                <a:gd name="connsiteX1-93" fmla="*/ 847725 w 3902075"/>
                <a:gd name="connsiteY1-94" fmla="*/ 2054225 h 2054225"/>
                <a:gd name="connsiteX2-95" fmla="*/ 2895600 w 3902075"/>
                <a:gd name="connsiteY2-96" fmla="*/ 0 h 2054225"/>
                <a:gd name="connsiteX3-97" fmla="*/ 3902075 w 3902075"/>
                <a:gd name="connsiteY3-98" fmla="*/ 1016000 h 2054225"/>
                <a:gd name="connsiteX4-99" fmla="*/ 3902075 w 3902075"/>
                <a:gd name="connsiteY4-100" fmla="*/ 1016000 h 2054225"/>
                <a:gd name="connsiteX0-101" fmla="*/ 0 w 3902075"/>
                <a:gd name="connsiteY0-102" fmla="*/ 1196975 h 2054225"/>
                <a:gd name="connsiteX1-103" fmla="*/ 847725 w 3902075"/>
                <a:gd name="connsiteY1-104" fmla="*/ 2054225 h 2054225"/>
                <a:gd name="connsiteX2-105" fmla="*/ 2895600 w 3902075"/>
                <a:gd name="connsiteY2-106" fmla="*/ 0 h 2054225"/>
                <a:gd name="connsiteX3-107" fmla="*/ 3751060 w 3902075"/>
                <a:gd name="connsiteY3-108" fmla="*/ 864864 h 2054225"/>
                <a:gd name="connsiteX4-109" fmla="*/ 3902075 w 3902075"/>
                <a:gd name="connsiteY4-110" fmla="*/ 1016000 h 2054225"/>
                <a:gd name="connsiteX5" fmla="*/ 3902075 w 3902075"/>
                <a:gd name="connsiteY5" fmla="*/ 1016000 h 2054225"/>
                <a:gd name="connsiteX0-111" fmla="*/ 0 w 3902075"/>
                <a:gd name="connsiteY0-112" fmla="*/ 1196975 h 2054225"/>
                <a:gd name="connsiteX1-113" fmla="*/ 847725 w 3902075"/>
                <a:gd name="connsiteY1-114" fmla="*/ 2054225 h 2054225"/>
                <a:gd name="connsiteX2-115" fmla="*/ 2895600 w 3902075"/>
                <a:gd name="connsiteY2-116" fmla="*/ 0 h 2054225"/>
                <a:gd name="connsiteX3-117" fmla="*/ 3751060 w 3902075"/>
                <a:gd name="connsiteY3-118" fmla="*/ 864864 h 2054225"/>
                <a:gd name="connsiteX4-119" fmla="*/ 3902075 w 3902075"/>
                <a:gd name="connsiteY4-120" fmla="*/ 1016000 h 2054225"/>
                <a:gd name="connsiteX0-121" fmla="*/ 0 w 3751060"/>
                <a:gd name="connsiteY0-122" fmla="*/ 1196975 h 2054225"/>
                <a:gd name="connsiteX1-123" fmla="*/ 847725 w 3751060"/>
                <a:gd name="connsiteY1-124" fmla="*/ 2054225 h 2054225"/>
                <a:gd name="connsiteX2-125" fmla="*/ 2895600 w 3751060"/>
                <a:gd name="connsiteY2-126" fmla="*/ 0 h 2054225"/>
                <a:gd name="connsiteX3-127" fmla="*/ 3751060 w 3751060"/>
                <a:gd name="connsiteY3-128" fmla="*/ 864864 h 2054225"/>
              </a:gdLst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3751060" h="2054225">
                  <a:moveTo>
                    <a:pt x="0" y="1196975"/>
                  </a:moveTo>
                  <a:cubicBezTo>
                    <a:pt x="339725" y="1536700"/>
                    <a:pt x="508000" y="1714500"/>
                    <a:pt x="847725" y="2054225"/>
                  </a:cubicBezTo>
                  <a:lnTo>
                    <a:pt x="2895600" y="0"/>
                  </a:lnTo>
                  <a:lnTo>
                    <a:pt x="3751060" y="864864"/>
                  </a:lnTo>
                </a:path>
              </a:pathLst>
            </a:custGeom>
            <a:noFill/>
            <a:ln w="2540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lt"/>
                <a:ea typeface="庞门正道标题体" panose="02010600030101010101" pitchFamily="2" charset="-122"/>
                <a:cs typeface="+mn-cs"/>
              </a:endParaRPr>
            </a:p>
          </p:txBody>
        </p:sp>
        <p:sp>
          <p:nvSpPr>
            <p:cNvPr id="14" name="PA-ï$ļíḓe"/>
            <p:cNvSpPr/>
            <p:nvPr>
              <p:custDataLst>
                <p:tags r:id="rId9"/>
              </p:custDataLst>
            </p:nvPr>
          </p:nvSpPr>
          <p:spPr bwMode="auto">
            <a:xfrm flipH="1" flipV="1">
              <a:off x="6314526" y="1767298"/>
              <a:ext cx="4999215" cy="2609538"/>
            </a:xfrm>
            <a:custGeom>
              <a:cxnLst>
                <a:cxn ang="0">
                  <a:pos x="1558" y="337"/>
                </a:cxn>
                <a:cxn ang="0">
                  <a:pos x="1221" y="0"/>
                </a:cxn>
                <a:cxn ang="0">
                  <a:pos x="407" y="814"/>
                </a:cxn>
                <a:cxn ang="0">
                  <a:pos x="0" y="407"/>
                </a:cxn>
                <a:cxn ang="0">
                  <a:pos x="402" y="5"/>
                </a:cxn>
                <a:cxn ang="0">
                  <a:pos x="734" y="337"/>
                </a:cxn>
              </a:cxnLst>
              <a:rect l="0" t="0" r="r" b="b"/>
              <a:pathLst>
                <a:path w="1558" h="814">
                  <a:moveTo>
                    <a:pt x="1558" y="337"/>
                  </a:moveTo>
                  <a:lnTo>
                    <a:pt x="1221" y="0"/>
                  </a:lnTo>
                  <a:lnTo>
                    <a:pt x="407" y="814"/>
                  </a:lnTo>
                  <a:lnTo>
                    <a:pt x="0" y="407"/>
                  </a:lnTo>
                  <a:lnTo>
                    <a:pt x="402" y="5"/>
                  </a:lnTo>
                  <a:lnTo>
                    <a:pt x="734" y="337"/>
                  </a:lnTo>
                </a:path>
              </a:pathLst>
            </a:custGeom>
            <a:noFill/>
            <a:ln w="25400" cap="flat" cmpd="sng">
              <a:solidFill>
                <a:schemeClr val="bg1">
                  <a:lumMod val="85000"/>
                </a:schemeClr>
              </a:solidFill>
              <a:prstDash val="solid"/>
              <a:round/>
            </a:ln>
            <a:effectLst/>
          </p:spPr>
          <p:txBody>
            <a:bodyPr anchor="ctr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庞门正道标题体" panose="02010600030101010101" pitchFamily="2" charset="-122"/>
                <a:cs typeface="+mn-cs"/>
              </a:endParaRPr>
            </a:p>
          </p:txBody>
        </p:sp>
        <p:sp>
          <p:nvSpPr>
            <p:cNvPr id="15" name="PA-ïSľîḍè"/>
            <p:cNvSpPr/>
            <p:nvPr>
              <p:custDataLst>
                <p:tags r:id="rId10"/>
              </p:custDataLst>
            </p:nvPr>
          </p:nvSpPr>
          <p:spPr>
            <a:xfrm>
              <a:off x="9158157" y="2181163"/>
              <a:ext cx="1772368" cy="1773094"/>
            </a:xfrm>
            <a:custGeom>
              <a:gdLst>
                <a:gd name="connsiteX0" fmla="*/ 692680 w 1385360"/>
                <a:gd name="connsiteY0" fmla="*/ 0 h 1385360"/>
                <a:gd name="connsiteX1" fmla="*/ 1385360 w 1385360"/>
                <a:gd name="connsiteY1" fmla="*/ 692679 h 1385360"/>
                <a:gd name="connsiteX2" fmla="*/ 692680 w 1385360"/>
                <a:gd name="connsiteY2" fmla="*/ 1385360 h 1385360"/>
                <a:gd name="connsiteX3" fmla="*/ 0 w 1385360"/>
                <a:gd name="connsiteY3" fmla="*/ 692680 h 1385360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85360" h="1385360">
                  <a:moveTo>
                    <a:pt x="692680" y="0"/>
                  </a:moveTo>
                  <a:lnTo>
                    <a:pt x="1385360" y="692679"/>
                  </a:lnTo>
                  <a:lnTo>
                    <a:pt x="692680" y="1385360"/>
                  </a:lnTo>
                  <a:lnTo>
                    <a:pt x="0" y="692680"/>
                  </a:lnTo>
                  <a:close/>
                </a:path>
              </a:pathLst>
            </a:cu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ctr" defTabSz="913765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lt"/>
                <a:ea typeface="庞门正道标题体" panose="02010600030101010101" pitchFamily="2" charset="-122"/>
                <a:cs typeface="+mn-cs"/>
              </a:endParaRPr>
            </a:p>
          </p:txBody>
        </p:sp>
      </p:grp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5_标题幻灯片">
    <p:bg>
      <p:bgPr>
        <a:solidFill>
          <a:srgbClr val="F2F2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3074" name="组合 1"/>
          <p:cNvGrpSpPr/>
          <p:nvPr userDrawn="1"/>
        </p:nvGrpSpPr>
        <p:grpSpPr>
          <a:xfrm>
            <a:off x="404813" y="1009650"/>
            <a:ext cx="8482012" cy="3778250"/>
            <a:chOff x="572488" y="1213652"/>
            <a:chExt cx="11123666" cy="4955136"/>
          </a:xfrm>
        </p:grpSpPr>
        <p:sp>
          <p:nvSpPr>
            <p:cNvPr id="3" name="PA-矩形 26"/>
            <p:cNvSpPr/>
            <p:nvPr>
              <p:custDataLst>
                <p:tags r:id="rId1"/>
              </p:custDataLst>
            </p:nvPr>
          </p:nvSpPr>
          <p:spPr bwMode="auto">
            <a:xfrm>
              <a:off x="7925808" y="2385813"/>
              <a:ext cx="1309523" cy="42056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1218565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135" b="1" i="0" u="none" strike="noStrike" kern="0" cap="none" spc="0" normalizeH="0" baseline="0" noProof="1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+mn-ea"/>
                  <a:ea typeface="宋体" panose="02010600030101010101" pitchFamily="2" charset="-122"/>
                  <a:cs typeface="+mn-cs"/>
                </a:rPr>
                <a:t>输入标题</a:t>
              </a:r>
            </a:p>
          </p:txBody>
        </p:sp>
        <p:grpSp>
          <p:nvGrpSpPr>
            <p:cNvPr id="3084" name="PA-组合 7"/>
            <p:cNvGrpSpPr/>
            <p:nvPr/>
          </p:nvGrpSpPr>
          <p:grpSpPr>
            <a:xfrm>
              <a:off x="572488" y="1213652"/>
              <a:ext cx="11123666" cy="4955136"/>
              <a:chOff x="2691392" y="1188491"/>
              <a:chExt cx="7447157" cy="4481017"/>
            </a:xfrm>
          </p:grpSpPr>
          <p:sp>
            <p:nvSpPr>
              <p:cNvPr id="5" name="PA-矩形 8"/>
              <p:cNvSpPr/>
              <p:nvPr>
                <p:custDataLst>
                  <p:tags r:id="rId2"/>
                </p:custDataLst>
              </p:nvPr>
            </p:nvSpPr>
            <p:spPr>
              <a:xfrm>
                <a:off x="2691392" y="1188491"/>
                <a:ext cx="7447157" cy="4481017"/>
              </a:xfrm>
              <a:prstGeom prst="rect">
                <a:avLst/>
              </a:prstGeom>
              <a:solidFill>
                <a:srgbClr val="E48987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6" name="PA-矩形 9"/>
              <p:cNvSpPr/>
              <p:nvPr>
                <p:custDataLst>
                  <p:tags r:id="rId3"/>
                </p:custDataLst>
              </p:nvPr>
            </p:nvSpPr>
            <p:spPr>
              <a:xfrm rot="21180000">
                <a:off x="2735994" y="1188491"/>
                <a:ext cx="7356559" cy="4481017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</p:grpSp>
      </p:grpSp>
      <p:grpSp>
        <p:nvGrpSpPr>
          <p:cNvPr id="3076" name="îSľïḍe"/>
          <p:cNvGrpSpPr/>
          <p:nvPr userDrawn="1"/>
        </p:nvGrpSpPr>
        <p:grpSpPr>
          <a:xfrm>
            <a:off x="179388" y="123825"/>
            <a:ext cx="2774950" cy="957263"/>
            <a:chOff x="866776" y="1754227"/>
            <a:chExt cx="7614955" cy="2626967"/>
          </a:xfrm>
        </p:grpSpPr>
        <p:sp>
          <p:nvSpPr>
            <p:cNvPr id="9" name="PA-ïs1íḍe"/>
            <p:cNvSpPr/>
            <p:nvPr>
              <p:custDataLst>
                <p:tags r:id="rId4"/>
              </p:custDataLst>
            </p:nvPr>
          </p:nvSpPr>
          <p:spPr>
            <a:xfrm>
              <a:off x="6503934" y="2181163"/>
              <a:ext cx="1773046" cy="1773094"/>
            </a:xfrm>
            <a:custGeom>
              <a:gdLst>
                <a:gd name="connsiteX0" fmla="*/ 692680 w 1385360"/>
                <a:gd name="connsiteY0" fmla="*/ 0 h 1385360"/>
                <a:gd name="connsiteX1" fmla="*/ 1385360 w 1385360"/>
                <a:gd name="connsiteY1" fmla="*/ 692679 h 1385360"/>
                <a:gd name="connsiteX2" fmla="*/ 692680 w 1385360"/>
                <a:gd name="connsiteY2" fmla="*/ 1385360 h 1385360"/>
                <a:gd name="connsiteX3" fmla="*/ 0 w 1385360"/>
                <a:gd name="connsiteY3" fmla="*/ 692680 h 1385360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85360" h="1385360">
                  <a:moveTo>
                    <a:pt x="692680" y="0"/>
                  </a:moveTo>
                  <a:lnTo>
                    <a:pt x="1385360" y="692679"/>
                  </a:lnTo>
                  <a:lnTo>
                    <a:pt x="692680" y="1385360"/>
                  </a:lnTo>
                  <a:lnTo>
                    <a:pt x="0" y="692680"/>
                  </a:lnTo>
                  <a:close/>
                </a:path>
              </a:pathLst>
            </a:custGeom>
            <a:solidFill>
              <a:srgbClr val="69C6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lt"/>
                <a:ea typeface="庞门正道标题体" panose="02010600030101010101" pitchFamily="2" charset="-122"/>
                <a:cs typeface="+mn-cs"/>
              </a:endParaRPr>
            </a:p>
          </p:txBody>
        </p:sp>
        <p:sp>
          <p:nvSpPr>
            <p:cNvPr id="10" name="PA-íṩľîḓé"/>
            <p:cNvSpPr/>
            <p:nvPr>
              <p:custDataLst>
                <p:tags r:id="rId5"/>
              </p:custDataLst>
            </p:nvPr>
          </p:nvSpPr>
          <p:spPr>
            <a:xfrm>
              <a:off x="3881392" y="2181163"/>
              <a:ext cx="1773046" cy="1773094"/>
            </a:xfrm>
            <a:custGeom>
              <a:gdLst>
                <a:gd name="connsiteX0" fmla="*/ 692680 w 1385360"/>
                <a:gd name="connsiteY0" fmla="*/ 0 h 1385360"/>
                <a:gd name="connsiteX1" fmla="*/ 1385360 w 1385360"/>
                <a:gd name="connsiteY1" fmla="*/ 692679 h 1385360"/>
                <a:gd name="connsiteX2" fmla="*/ 692680 w 1385360"/>
                <a:gd name="connsiteY2" fmla="*/ 1385360 h 1385360"/>
                <a:gd name="connsiteX3" fmla="*/ 0 w 1385360"/>
                <a:gd name="connsiteY3" fmla="*/ 692680 h 1385360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85360" h="1385360">
                  <a:moveTo>
                    <a:pt x="692680" y="0"/>
                  </a:moveTo>
                  <a:lnTo>
                    <a:pt x="1385360" y="692679"/>
                  </a:lnTo>
                  <a:lnTo>
                    <a:pt x="692680" y="1385360"/>
                  </a:lnTo>
                  <a:lnTo>
                    <a:pt x="0" y="692680"/>
                  </a:ln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lt"/>
                <a:ea typeface="庞门正道标题体" panose="02010600030101010101" pitchFamily="2" charset="-122"/>
                <a:cs typeface="+mn-cs"/>
              </a:endParaRPr>
            </a:p>
          </p:txBody>
        </p:sp>
        <p:sp>
          <p:nvSpPr>
            <p:cNvPr id="11" name="PA-îsļîḑê"/>
            <p:cNvSpPr/>
            <p:nvPr>
              <p:custDataLst>
                <p:tags r:id="rId6"/>
              </p:custDataLst>
            </p:nvPr>
          </p:nvSpPr>
          <p:spPr>
            <a:xfrm>
              <a:off x="1271918" y="2168095"/>
              <a:ext cx="1768691" cy="1768736"/>
            </a:xfrm>
            <a:custGeom>
              <a:gdLst>
                <a:gd name="connsiteX0" fmla="*/ 692680 w 1385360"/>
                <a:gd name="connsiteY0" fmla="*/ 0 h 1385360"/>
                <a:gd name="connsiteX1" fmla="*/ 1385360 w 1385360"/>
                <a:gd name="connsiteY1" fmla="*/ 692679 h 1385360"/>
                <a:gd name="connsiteX2" fmla="*/ 692680 w 1385360"/>
                <a:gd name="connsiteY2" fmla="*/ 1385360 h 1385360"/>
                <a:gd name="connsiteX3" fmla="*/ 0 w 1385360"/>
                <a:gd name="connsiteY3" fmla="*/ 692680 h 1385360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85360" h="1385360">
                  <a:moveTo>
                    <a:pt x="692680" y="0"/>
                  </a:moveTo>
                  <a:lnTo>
                    <a:pt x="1385360" y="692679"/>
                  </a:lnTo>
                  <a:lnTo>
                    <a:pt x="692680" y="1385360"/>
                  </a:lnTo>
                  <a:lnTo>
                    <a:pt x="0" y="692680"/>
                  </a:lnTo>
                  <a:close/>
                </a:path>
              </a:pathLst>
            </a:custGeom>
            <a:solidFill>
              <a:srgbClr val="E4898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lt"/>
                <a:ea typeface="庞门正道标题体" panose="02010600030101010101" pitchFamily="2" charset="-122"/>
                <a:cs typeface="+mn-cs"/>
              </a:endParaRPr>
            </a:p>
          </p:txBody>
        </p:sp>
        <p:sp>
          <p:nvSpPr>
            <p:cNvPr id="12" name="PA-îšḷïḓè"/>
            <p:cNvSpPr/>
            <p:nvPr>
              <p:custDataLst>
                <p:tags r:id="rId7"/>
              </p:custDataLst>
            </p:nvPr>
          </p:nvSpPr>
          <p:spPr bwMode="auto">
            <a:xfrm>
              <a:off x="866776" y="1758585"/>
              <a:ext cx="4996768" cy="2609538"/>
            </a:xfrm>
            <a:custGeom>
              <a:cxnLst>
                <a:cxn ang="0">
                  <a:pos x="1558" y="337"/>
                </a:cxn>
                <a:cxn ang="0">
                  <a:pos x="1221" y="0"/>
                </a:cxn>
                <a:cxn ang="0">
                  <a:pos x="407" y="814"/>
                </a:cxn>
                <a:cxn ang="0">
                  <a:pos x="0" y="407"/>
                </a:cxn>
                <a:cxn ang="0">
                  <a:pos x="402" y="5"/>
                </a:cxn>
                <a:cxn ang="0">
                  <a:pos x="734" y="337"/>
                </a:cxn>
              </a:cxnLst>
              <a:rect l="0" t="0" r="r" b="b"/>
              <a:pathLst>
                <a:path w="1558" h="814">
                  <a:moveTo>
                    <a:pt x="1558" y="337"/>
                  </a:moveTo>
                  <a:lnTo>
                    <a:pt x="1221" y="0"/>
                  </a:lnTo>
                  <a:lnTo>
                    <a:pt x="407" y="814"/>
                  </a:lnTo>
                  <a:lnTo>
                    <a:pt x="0" y="407"/>
                  </a:lnTo>
                  <a:lnTo>
                    <a:pt x="402" y="5"/>
                  </a:lnTo>
                  <a:lnTo>
                    <a:pt x="734" y="337"/>
                  </a:lnTo>
                </a:path>
              </a:pathLst>
            </a:custGeom>
            <a:noFill/>
            <a:ln w="25400" cap="flat" cmpd="sng">
              <a:solidFill>
                <a:schemeClr val="bg1">
                  <a:lumMod val="85000"/>
                </a:schemeClr>
              </a:solidFill>
              <a:prstDash val="solid"/>
              <a:round/>
            </a:ln>
            <a:effectLst/>
          </p:spPr>
          <p:txBody>
            <a:bodyPr anchor="ctr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庞门正道标题体" panose="02010600030101010101" pitchFamily="2" charset="-122"/>
                <a:cs typeface="+mn-cs"/>
              </a:endParaRPr>
            </a:p>
          </p:txBody>
        </p:sp>
        <p:sp>
          <p:nvSpPr>
            <p:cNvPr id="13" name="PA-íŝḻîḍe"/>
            <p:cNvSpPr/>
            <p:nvPr>
              <p:custDataLst>
                <p:tags r:id="rId8"/>
              </p:custDataLst>
            </p:nvPr>
          </p:nvSpPr>
          <p:spPr>
            <a:xfrm>
              <a:off x="3685354" y="1754227"/>
              <a:ext cx="4796377" cy="2626967"/>
            </a:xfrm>
            <a:custGeom>
              <a:gdLst>
                <a:gd name="connsiteX0" fmla="*/ 0 w 3902075"/>
                <a:gd name="connsiteY0" fmla="*/ 1047871 h 2096659"/>
                <a:gd name="connsiteX1" fmla="*/ 1019175 w 3902075"/>
                <a:gd name="connsiteY1" fmla="*/ 2067046 h 2096659"/>
                <a:gd name="connsiteX2" fmla="*/ 3063875 w 3902075"/>
                <a:gd name="connsiteY2" fmla="*/ 25521 h 2096659"/>
                <a:gd name="connsiteX3" fmla="*/ 3902075 w 3902075"/>
                <a:gd name="connsiteY3" fmla="*/ 866896 h 2096659"/>
                <a:gd name="connsiteX4" fmla="*/ 3902075 w 3902075"/>
                <a:gd name="connsiteY4" fmla="*/ 866896 h 2096659"/>
                <a:gd name="connsiteX0-1" fmla="*/ 0 w 3902075"/>
                <a:gd name="connsiteY0-2" fmla="*/ 1047871 h 2096659"/>
                <a:gd name="connsiteX1-3" fmla="*/ 1019175 w 3902075"/>
                <a:gd name="connsiteY1-4" fmla="*/ 2067046 h 2096659"/>
                <a:gd name="connsiteX2-5" fmla="*/ 3063875 w 3902075"/>
                <a:gd name="connsiteY2-6" fmla="*/ 25521 h 2096659"/>
                <a:gd name="connsiteX3-7" fmla="*/ 3902075 w 3902075"/>
                <a:gd name="connsiteY3-8" fmla="*/ 866896 h 2096659"/>
                <a:gd name="connsiteX4-9" fmla="*/ 3902075 w 3902075"/>
                <a:gd name="connsiteY4-10" fmla="*/ 866896 h 2096659"/>
                <a:gd name="connsiteX0-11" fmla="*/ 0 w 3902075"/>
                <a:gd name="connsiteY0-12" fmla="*/ 1047871 h 2067046"/>
                <a:gd name="connsiteX1-13" fmla="*/ 1019175 w 3902075"/>
                <a:gd name="connsiteY1-14" fmla="*/ 2067046 h 2067046"/>
                <a:gd name="connsiteX2-15" fmla="*/ 3063875 w 3902075"/>
                <a:gd name="connsiteY2-16" fmla="*/ 25521 h 2067046"/>
                <a:gd name="connsiteX3-17" fmla="*/ 3902075 w 3902075"/>
                <a:gd name="connsiteY3-18" fmla="*/ 866896 h 2067046"/>
                <a:gd name="connsiteX4-19" fmla="*/ 3902075 w 3902075"/>
                <a:gd name="connsiteY4-20" fmla="*/ 866896 h 2067046"/>
                <a:gd name="connsiteX0-21" fmla="*/ 0 w 3902075"/>
                <a:gd name="connsiteY0-22" fmla="*/ 1047871 h 2067046"/>
                <a:gd name="connsiteX1-23" fmla="*/ 1019175 w 3902075"/>
                <a:gd name="connsiteY1-24" fmla="*/ 2067046 h 2067046"/>
                <a:gd name="connsiteX2-25" fmla="*/ 3063875 w 3902075"/>
                <a:gd name="connsiteY2-26" fmla="*/ 25521 h 2067046"/>
                <a:gd name="connsiteX3-27" fmla="*/ 3902075 w 3902075"/>
                <a:gd name="connsiteY3-28" fmla="*/ 866896 h 2067046"/>
                <a:gd name="connsiteX4-29" fmla="*/ 3902075 w 3902075"/>
                <a:gd name="connsiteY4-30" fmla="*/ 866896 h 2067046"/>
                <a:gd name="connsiteX0-31" fmla="*/ 0 w 3902075"/>
                <a:gd name="connsiteY0-32" fmla="*/ 1047871 h 2067046"/>
                <a:gd name="connsiteX1-33" fmla="*/ 1019175 w 3902075"/>
                <a:gd name="connsiteY1-34" fmla="*/ 2067046 h 2067046"/>
                <a:gd name="connsiteX2-35" fmla="*/ 3063875 w 3902075"/>
                <a:gd name="connsiteY2-36" fmla="*/ 25521 h 2067046"/>
                <a:gd name="connsiteX3-37" fmla="*/ 3902075 w 3902075"/>
                <a:gd name="connsiteY3-38" fmla="*/ 866896 h 2067046"/>
                <a:gd name="connsiteX4-39" fmla="*/ 3902075 w 3902075"/>
                <a:gd name="connsiteY4-40" fmla="*/ 866896 h 2067046"/>
                <a:gd name="connsiteX0-41" fmla="*/ 0 w 3902075"/>
                <a:gd name="connsiteY0-42" fmla="*/ 1047871 h 2067046"/>
                <a:gd name="connsiteX1-43" fmla="*/ 1019175 w 3902075"/>
                <a:gd name="connsiteY1-44" fmla="*/ 2067046 h 2067046"/>
                <a:gd name="connsiteX2-45" fmla="*/ 3063875 w 3902075"/>
                <a:gd name="connsiteY2-46" fmla="*/ 25521 h 2067046"/>
                <a:gd name="connsiteX3-47" fmla="*/ 3902075 w 3902075"/>
                <a:gd name="connsiteY3-48" fmla="*/ 866896 h 2067046"/>
                <a:gd name="connsiteX4-49" fmla="*/ 3902075 w 3902075"/>
                <a:gd name="connsiteY4-50" fmla="*/ 866896 h 2067046"/>
                <a:gd name="connsiteX0-51" fmla="*/ 0 w 3902075"/>
                <a:gd name="connsiteY0-52" fmla="*/ 1047871 h 2067046"/>
                <a:gd name="connsiteX1-53" fmla="*/ 1019175 w 3902075"/>
                <a:gd name="connsiteY1-54" fmla="*/ 2067046 h 2067046"/>
                <a:gd name="connsiteX2-55" fmla="*/ 3063875 w 3902075"/>
                <a:gd name="connsiteY2-56" fmla="*/ 25521 h 2067046"/>
                <a:gd name="connsiteX3-57" fmla="*/ 3902075 w 3902075"/>
                <a:gd name="connsiteY3-58" fmla="*/ 866896 h 2067046"/>
                <a:gd name="connsiteX4-59" fmla="*/ 3902075 w 3902075"/>
                <a:gd name="connsiteY4-60" fmla="*/ 866896 h 2067046"/>
                <a:gd name="connsiteX0-61" fmla="*/ 0 w 3902075"/>
                <a:gd name="connsiteY0-62" fmla="*/ 1047871 h 2067046"/>
                <a:gd name="connsiteX1-63" fmla="*/ 1019175 w 3902075"/>
                <a:gd name="connsiteY1-64" fmla="*/ 2067046 h 2067046"/>
                <a:gd name="connsiteX2-65" fmla="*/ 3063875 w 3902075"/>
                <a:gd name="connsiteY2-66" fmla="*/ 25521 h 2067046"/>
                <a:gd name="connsiteX3-67" fmla="*/ 3902075 w 3902075"/>
                <a:gd name="connsiteY3-68" fmla="*/ 866896 h 2067046"/>
                <a:gd name="connsiteX4-69" fmla="*/ 3902075 w 3902075"/>
                <a:gd name="connsiteY4-70" fmla="*/ 866896 h 2067046"/>
                <a:gd name="connsiteX0-71" fmla="*/ 0 w 3902075"/>
                <a:gd name="connsiteY0-72" fmla="*/ 1022350 h 2041525"/>
                <a:gd name="connsiteX1-73" fmla="*/ 1019175 w 3902075"/>
                <a:gd name="connsiteY1-74" fmla="*/ 2041525 h 2041525"/>
                <a:gd name="connsiteX2-75" fmla="*/ 3063875 w 3902075"/>
                <a:gd name="connsiteY2-76" fmla="*/ 0 h 2041525"/>
                <a:gd name="connsiteX3-77" fmla="*/ 3902075 w 3902075"/>
                <a:gd name="connsiteY3-78" fmla="*/ 841375 h 2041525"/>
                <a:gd name="connsiteX4-79" fmla="*/ 3902075 w 3902075"/>
                <a:gd name="connsiteY4-80" fmla="*/ 841375 h 2041525"/>
                <a:gd name="connsiteX0-81" fmla="*/ 0 w 3902075"/>
                <a:gd name="connsiteY0-82" fmla="*/ 1022350 h 1879600"/>
                <a:gd name="connsiteX1-83" fmla="*/ 847725 w 3902075"/>
                <a:gd name="connsiteY1-84" fmla="*/ 1879600 h 1879600"/>
                <a:gd name="connsiteX2-85" fmla="*/ 3063875 w 3902075"/>
                <a:gd name="connsiteY2-86" fmla="*/ 0 h 1879600"/>
                <a:gd name="connsiteX3-87" fmla="*/ 3902075 w 3902075"/>
                <a:gd name="connsiteY3-88" fmla="*/ 841375 h 1879600"/>
                <a:gd name="connsiteX4-89" fmla="*/ 3902075 w 3902075"/>
                <a:gd name="connsiteY4-90" fmla="*/ 841375 h 1879600"/>
                <a:gd name="connsiteX0-91" fmla="*/ 0 w 3902075"/>
                <a:gd name="connsiteY0-92" fmla="*/ 1196975 h 2054225"/>
                <a:gd name="connsiteX1-93" fmla="*/ 847725 w 3902075"/>
                <a:gd name="connsiteY1-94" fmla="*/ 2054225 h 2054225"/>
                <a:gd name="connsiteX2-95" fmla="*/ 2895600 w 3902075"/>
                <a:gd name="connsiteY2-96" fmla="*/ 0 h 2054225"/>
                <a:gd name="connsiteX3-97" fmla="*/ 3902075 w 3902075"/>
                <a:gd name="connsiteY3-98" fmla="*/ 1016000 h 2054225"/>
                <a:gd name="connsiteX4-99" fmla="*/ 3902075 w 3902075"/>
                <a:gd name="connsiteY4-100" fmla="*/ 1016000 h 2054225"/>
                <a:gd name="connsiteX0-101" fmla="*/ 0 w 3902075"/>
                <a:gd name="connsiteY0-102" fmla="*/ 1196975 h 2054225"/>
                <a:gd name="connsiteX1-103" fmla="*/ 847725 w 3902075"/>
                <a:gd name="connsiteY1-104" fmla="*/ 2054225 h 2054225"/>
                <a:gd name="connsiteX2-105" fmla="*/ 2895600 w 3902075"/>
                <a:gd name="connsiteY2-106" fmla="*/ 0 h 2054225"/>
                <a:gd name="connsiteX3-107" fmla="*/ 3751060 w 3902075"/>
                <a:gd name="connsiteY3-108" fmla="*/ 864864 h 2054225"/>
                <a:gd name="connsiteX4-109" fmla="*/ 3902075 w 3902075"/>
                <a:gd name="connsiteY4-110" fmla="*/ 1016000 h 2054225"/>
                <a:gd name="connsiteX5" fmla="*/ 3902075 w 3902075"/>
                <a:gd name="connsiteY5" fmla="*/ 1016000 h 2054225"/>
                <a:gd name="connsiteX0-111" fmla="*/ 0 w 3902075"/>
                <a:gd name="connsiteY0-112" fmla="*/ 1196975 h 2054225"/>
                <a:gd name="connsiteX1-113" fmla="*/ 847725 w 3902075"/>
                <a:gd name="connsiteY1-114" fmla="*/ 2054225 h 2054225"/>
                <a:gd name="connsiteX2-115" fmla="*/ 2895600 w 3902075"/>
                <a:gd name="connsiteY2-116" fmla="*/ 0 h 2054225"/>
                <a:gd name="connsiteX3-117" fmla="*/ 3751060 w 3902075"/>
                <a:gd name="connsiteY3-118" fmla="*/ 864864 h 2054225"/>
                <a:gd name="connsiteX4-119" fmla="*/ 3902075 w 3902075"/>
                <a:gd name="connsiteY4-120" fmla="*/ 1016000 h 2054225"/>
                <a:gd name="connsiteX0-121" fmla="*/ 0 w 3751060"/>
                <a:gd name="connsiteY0-122" fmla="*/ 1196975 h 2054225"/>
                <a:gd name="connsiteX1-123" fmla="*/ 847725 w 3751060"/>
                <a:gd name="connsiteY1-124" fmla="*/ 2054225 h 2054225"/>
                <a:gd name="connsiteX2-125" fmla="*/ 2895600 w 3751060"/>
                <a:gd name="connsiteY2-126" fmla="*/ 0 h 2054225"/>
                <a:gd name="connsiteX3-127" fmla="*/ 3751060 w 3751060"/>
                <a:gd name="connsiteY3-128" fmla="*/ 864864 h 2054225"/>
              </a:gdLst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3751060" h="2054225">
                  <a:moveTo>
                    <a:pt x="0" y="1196975"/>
                  </a:moveTo>
                  <a:cubicBezTo>
                    <a:pt x="339725" y="1536700"/>
                    <a:pt x="508000" y="1714500"/>
                    <a:pt x="847725" y="2054225"/>
                  </a:cubicBezTo>
                  <a:lnTo>
                    <a:pt x="2895600" y="0"/>
                  </a:lnTo>
                  <a:lnTo>
                    <a:pt x="3751060" y="864864"/>
                  </a:lnTo>
                </a:path>
              </a:pathLst>
            </a:custGeom>
            <a:noFill/>
            <a:ln w="2540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lt"/>
                <a:ea typeface="庞门正道标题体" panose="02010600030101010101" pitchFamily="2" charset="-122"/>
                <a:cs typeface="+mn-cs"/>
              </a:endParaRPr>
            </a:p>
          </p:txBody>
        </p:sp>
      </p:grp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2_标题幻灯片">
    <p:bg>
      <p:bgPr>
        <a:solidFill>
          <a:srgbClr val="F2F2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098" name="PA-图片 34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/>
          <a:srcRect t="63589" r="24554"/>
          <a:stretch>
            <a:fillRect/>
          </a:stretch>
        </p:blipFill>
        <p:spPr>
          <a:xfrm>
            <a:off x="6351588" y="4108450"/>
            <a:ext cx="3097212" cy="11795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099" name="PA-Graphic 4" descr="瓢虫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-20637" y="4270375"/>
            <a:ext cx="855662" cy="8572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PA-图片 38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7526338" y="103188"/>
            <a:ext cx="1595437" cy="1733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PA-图片 6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7"/>
          <a:stretch>
            <a:fillRect/>
          </a:stretch>
        </p:blipFill>
        <p:spPr>
          <a:xfrm rot="7515180">
            <a:off x="-750887" y="-558800"/>
            <a:ext cx="1474787" cy="13747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2" name="PA-图片 36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6597650" y="1362075"/>
            <a:ext cx="1362075" cy="5857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矩形 6"/>
          <p:cNvSpPr/>
          <p:nvPr/>
        </p:nvSpPr>
        <p:spPr>
          <a:xfrm>
            <a:off x="158750" y="966788"/>
            <a:ext cx="8851900" cy="4052888"/>
          </a:xfrm>
          <a:prstGeom prst="rect">
            <a:avLst/>
          </a:prstGeom>
          <a:solidFill>
            <a:schemeClr val="bg1">
              <a:alpha val="8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4105" name="PA-图片 12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82550" y="458788"/>
            <a:ext cx="5205413" cy="2825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3_标题幻灯片">
    <p:bg>
      <p:bgPr>
        <a:solidFill>
          <a:srgbClr val="F2F2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122" name="PA-图片 34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/>
          <a:srcRect t="63589" r="24554"/>
          <a:stretch>
            <a:fillRect/>
          </a:stretch>
        </p:blipFill>
        <p:spPr>
          <a:xfrm>
            <a:off x="6351588" y="4108450"/>
            <a:ext cx="3097212" cy="11795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23" name="PA-Graphic 4" descr="瓢虫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-20637" y="4270375"/>
            <a:ext cx="855662" cy="8572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24" name="PA-图片 38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7526338" y="103188"/>
            <a:ext cx="1595437" cy="1733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25" name="PA-图片 6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7"/>
          <a:stretch>
            <a:fillRect/>
          </a:stretch>
        </p:blipFill>
        <p:spPr>
          <a:xfrm rot="7515180">
            <a:off x="-750887" y="-558800"/>
            <a:ext cx="1474787" cy="13747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26" name="PA-图片 36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6597650" y="1362075"/>
            <a:ext cx="1362075" cy="58578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1_垂直排列标题与文本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1"/>
          <a:stretch>
            <a:fillRect/>
          </a:stretch>
        </p:blipFill>
        <p:spPr>
          <a:xfrm>
            <a:off x="7029450" y="125095"/>
            <a:ext cx="2114550" cy="933450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4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7170" name="组合 3"/>
          <p:cNvGrpSpPr/>
          <p:nvPr userDrawn="1"/>
        </p:nvGrpSpPr>
        <p:grpSpPr>
          <a:xfrm>
            <a:off x="0" y="0"/>
            <a:ext cx="9144000" cy="5143500"/>
            <a:chOff x="0" y="-10"/>
            <a:chExt cx="9144000" cy="5143510"/>
          </a:xfrm>
        </p:grpSpPr>
        <p:pic>
          <p:nvPicPr>
            <p:cNvPr id="7173" name="图片 4"/>
            <p:cNvPicPr>
              <a:picLocks noChangeAspect="1"/>
            </p:cNvPicPr>
            <p:nvPr userDrawn="1"/>
          </p:nvPicPr>
          <p:blipFill>
            <a:blip r:embed="rId1"/>
            <a:srcRect r="388" b="999"/>
            <a:stretch>
              <a:fillRect/>
            </a:stretch>
          </p:blipFill>
          <p:spPr>
            <a:xfrm>
              <a:off x="0" y="-10"/>
              <a:ext cx="9144000" cy="514351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7174" name="图片 5"/>
            <p:cNvPicPr>
              <a:picLocks noChangeAspect="1"/>
            </p:cNvPicPr>
            <p:nvPr userDrawn="1"/>
          </p:nvPicPr>
          <p:blipFill>
            <a:blip r:embed="rId2"/>
            <a:srcRect b="12279"/>
            <a:stretch>
              <a:fillRect/>
            </a:stretch>
          </p:blipFill>
          <p:spPr>
            <a:xfrm>
              <a:off x="0" y="1842659"/>
              <a:ext cx="9144000" cy="3300446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 spd="slow">
    <p:fade/>
  </p:transition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theme" Target="../theme/theme1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rgbClr val="F2F2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transition/>
  <p:timing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Relationship Id="rId2" Type="http://schemas.openxmlformats.org/officeDocument/2006/relationships/image" Target="../media/image25.emf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Relationship Id="rId2" Type="http://schemas.openxmlformats.org/officeDocument/2006/relationships/image" Target="../media/image26.emf" /><Relationship Id="rId3" Type="http://schemas.openxmlformats.org/officeDocument/2006/relationships/image" Target="../media/image27.emf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Relationship Id="rId2" Type="http://schemas.openxmlformats.org/officeDocument/2006/relationships/image" Target="../media/image20.jpeg" /><Relationship Id="rId3" Type="http://schemas.openxmlformats.org/officeDocument/2006/relationships/image" Target="../media/image21.jpeg" /><Relationship Id="rId4" Type="http://schemas.openxmlformats.org/officeDocument/2006/relationships/image" Target="../media/image22.jpeg" /></Relationships>
</file>

<file path=ppt/slides/_rels/slide3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/Relationships>
</file>

<file path=ppt/slides/_rels/slide3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/Relationships>
</file>

<file path=ppt/slides/_rels/slide3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26.emf" /></Relationships>
</file>

<file path=ppt/slides/_rels/slide3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28.png" /></Relationships>
</file>

<file path=ppt/slides/_rels/slide3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9.pn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.xml" /><Relationship Id="rId3" Type="http://schemas.openxmlformats.org/officeDocument/2006/relationships/image" Target="../media/image23.jpeg" /><Relationship Id="rId4" Type="http://schemas.openxmlformats.org/officeDocument/2006/relationships/image" Target="../media/image24.jpeg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23.jpeg" /><Relationship Id="rId3" Type="http://schemas.openxmlformats.org/officeDocument/2006/relationships/image" Target="../media/image24.jpeg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4338" name="文本框 3"/>
          <p:cNvSpPr txBox="1"/>
          <p:nvPr/>
        </p:nvSpPr>
        <p:spPr>
          <a:xfrm>
            <a:off x="1939925" y="1722438"/>
            <a:ext cx="6088063" cy="3222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buFont typeface="Arial" panose="020b0604020202020204" pitchFamily="34" charset="0"/>
            </a:pPr>
            <a:endParaRPr lang="zh-CN" altLang="en-US" sz="1500" b="1">
              <a:solidFill>
                <a:srgbClr val="FF0000"/>
              </a:solidFill>
              <a:latin typeface="微软雅黑 Light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4339" name="文本框 7"/>
          <p:cNvSpPr txBox="1"/>
          <p:nvPr/>
        </p:nvSpPr>
        <p:spPr>
          <a:xfrm>
            <a:off x="263525" y="1292225"/>
            <a:ext cx="8248650" cy="12446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ts val="3000"/>
              </a:lnSpc>
              <a:buFont typeface="Arial" panose="020b0604020202020204" pitchFamily="34" charset="0"/>
            </a:pP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理解新闻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用事实说话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的基本原则，了解常见新闻体裁</a:t>
            </a:r>
            <a:endParaRPr lang="en-US" altLang="zh-CN" sz="2400" b="1">
              <a:latin typeface="楷体" pitchFamily="49" charset="-122"/>
              <a:ea typeface="楷体" pitchFamily="49" charset="-122"/>
            </a:endParaRPr>
          </a:p>
          <a:p>
            <a:pPr eaLnBrk="1" hangingPunct="1">
              <a:lnSpc>
                <a:spcPts val="3000"/>
              </a:lnSpc>
              <a:buFont typeface="Arial" panose="020b0604020202020204" pitchFamily="34" charset="0"/>
            </a:pP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的基础知识；初步形成一定的新闻阅读能力，学会撰写新</a:t>
            </a:r>
            <a:endParaRPr lang="en-US" altLang="zh-CN" sz="24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ts val="3000"/>
              </a:lnSpc>
              <a:buFont typeface="Arial" panose="020b0604020202020204" pitchFamily="34" charset="0"/>
            </a:pP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闻作品。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（重点）</a:t>
            </a:r>
            <a:endParaRPr lang="zh-CN" altLang="en-US" sz="2400" b="1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4340" name="文本框 1"/>
          <p:cNvSpPr txBox="1"/>
          <p:nvPr/>
        </p:nvSpPr>
        <p:spPr>
          <a:xfrm>
            <a:off x="1393825" y="68263"/>
            <a:ext cx="1933575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buFont typeface="Arial" panose="020b0604020202020204" pitchFamily="34" charset="0"/>
            </a:pP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单元目标</a:t>
            </a:r>
            <a:endParaRPr lang="zh-CN" altLang="en-US">
              <a:latin typeface="黑体" pitchFamily="49" charset="-122"/>
              <a:ea typeface="黑体" panose="02010609060101010101" pitchFamily="49" charset="-122"/>
            </a:endParaRPr>
          </a:p>
        </p:txBody>
      </p:sp>
      <p:sp>
        <p:nvSpPr>
          <p:cNvPr id="14341" name="文本框 5"/>
          <p:cNvSpPr txBox="1"/>
          <p:nvPr/>
        </p:nvSpPr>
        <p:spPr>
          <a:xfrm>
            <a:off x="8745538" y="4649788"/>
            <a:ext cx="268287" cy="3698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buFont typeface="Arial" panose="020b0604020202020204" pitchFamily="34" charset="0"/>
            </a:pPr>
            <a:r>
              <a:rPr lang="en-US" altLang="zh-CN">
                <a:latin typeface="Arial" panose="020b0604020202020204" pitchFamily="34" charset="0"/>
              </a:rPr>
              <a:t>2</a:t>
            </a:r>
            <a:endParaRPr lang="zh-CN" altLang="en-US">
              <a:latin typeface="Arial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63525" y="2627313"/>
            <a:ext cx="8516938" cy="828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buFont typeface="Arial" panose="020b0604020202020204" pitchFamily="34" charset="0"/>
            </a:pP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锻炼捕捉新闻线索、抓住新闻热点的能力；提高策划组织、</a:t>
            </a:r>
            <a:endParaRPr lang="en-US" altLang="zh-CN" sz="24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buFont typeface="Arial" panose="020b0604020202020204" pitchFamily="34" charset="0"/>
            </a:pP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分工合作、交流沟通的能力。</a:t>
            </a:r>
            <a:endParaRPr lang="zh-CN" altLang="en-US" sz="3200" b="1">
              <a:latin typeface="Arial" pitchFamily="3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63525" y="3595688"/>
            <a:ext cx="8880475" cy="8604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ts val="3000"/>
              </a:lnSpc>
              <a:buFont typeface="Arial" panose="020b0604020202020204" pitchFamily="34" charset="0"/>
            </a:pP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3.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养成关注现实、关心时事、自主思考的习惯；形成求真求实、</a:t>
            </a:r>
            <a:endParaRPr lang="en-US" altLang="zh-CN" sz="2400" b="1">
              <a:latin typeface="楷体" pitchFamily="49" charset="-122"/>
              <a:ea typeface="楷体" pitchFamily="49" charset="-122"/>
              <a:sym typeface="宋体" pitchFamily="2" charset="-122"/>
            </a:endParaRPr>
          </a:p>
          <a:p>
            <a:pPr eaLnBrk="1" hangingPunct="1">
              <a:lnSpc>
                <a:spcPts val="3000"/>
              </a:lnSpc>
              <a:buFont typeface="Arial" panose="020b0604020202020204" pitchFamily="34" charset="0"/>
            </a:pP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  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冷静客观的思维方式；学会准确、负责任、言必有据地表达。</a:t>
            </a:r>
            <a:endParaRPr lang="zh-CN" altLang="en-US" sz="3200" b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4578" name="文本框 3"/>
          <p:cNvSpPr txBox="1"/>
          <p:nvPr/>
        </p:nvSpPr>
        <p:spPr>
          <a:xfrm>
            <a:off x="1939925" y="1722438"/>
            <a:ext cx="6088063" cy="3222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buFont typeface="Arial" panose="020b0604020202020204" pitchFamily="34" charset="0"/>
            </a:pPr>
            <a:endParaRPr lang="zh-CN" altLang="en-US" sz="1500" b="1">
              <a:solidFill>
                <a:srgbClr val="FF0000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4579" name="文本框 7"/>
          <p:cNvSpPr txBox="1"/>
          <p:nvPr/>
        </p:nvSpPr>
        <p:spPr>
          <a:xfrm>
            <a:off x="652463" y="1606550"/>
            <a:ext cx="7867650" cy="2678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  <a:buFont typeface="Arial" panose="020b0604020202020204" pitchFamily="34" charset="0"/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    1949年4月21日，中国人民解放军奉毛主席、朱总司令命令横渡长江，一夜之间，人民解放军百万大军，从一千余华里的战线上横渡长江，从此揭开了解放全中国的序幕。这两篇新闻便是在4月22日夜撰写。</a:t>
            </a:r>
            <a:endParaRPr lang="zh-CN" altLang="en-US" b="1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4580" name="文本框 8"/>
          <p:cNvSpPr txBox="1"/>
          <p:nvPr/>
        </p:nvSpPr>
        <p:spPr>
          <a:xfrm>
            <a:off x="354013" y="287338"/>
            <a:ext cx="596900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>
              <a:buFont typeface="Arial" panose="020b0604020202020204" pitchFamily="34" charset="0"/>
            </a:pP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背</a:t>
            </a:r>
          </a:p>
        </p:txBody>
      </p:sp>
      <p:sp>
        <p:nvSpPr>
          <p:cNvPr id="24581" name="文本框 9"/>
          <p:cNvSpPr txBox="1"/>
          <p:nvPr/>
        </p:nvSpPr>
        <p:spPr>
          <a:xfrm>
            <a:off x="1311275" y="287338"/>
            <a:ext cx="596900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>
              <a:buFont typeface="Arial" panose="020b0604020202020204" pitchFamily="34" charset="0"/>
            </a:pP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景</a:t>
            </a:r>
          </a:p>
        </p:txBody>
      </p:sp>
      <p:sp>
        <p:nvSpPr>
          <p:cNvPr id="24582" name="文本框 10"/>
          <p:cNvSpPr txBox="1"/>
          <p:nvPr/>
        </p:nvSpPr>
        <p:spPr>
          <a:xfrm>
            <a:off x="2268538" y="287338"/>
            <a:ext cx="596900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>
              <a:buFont typeface="Arial" panose="020b0604020202020204" pitchFamily="34" charset="0"/>
            </a:pP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链</a:t>
            </a:r>
            <a:endParaRPr lang="en-US" altLang="zh-CN" sz="32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4583" name="文本框 11"/>
          <p:cNvSpPr txBox="1"/>
          <p:nvPr/>
        </p:nvSpPr>
        <p:spPr>
          <a:xfrm>
            <a:off x="3227388" y="287338"/>
            <a:ext cx="596900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>
              <a:buFont typeface="Arial" panose="020b0604020202020204" pitchFamily="34" charset="0"/>
            </a:pP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接</a:t>
            </a:r>
            <a:endParaRPr lang="en-US" altLang="zh-CN" sz="32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/>
  <p:timing/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5602" name="文本框 3"/>
          <p:cNvSpPr txBox="1"/>
          <p:nvPr/>
        </p:nvSpPr>
        <p:spPr>
          <a:xfrm>
            <a:off x="2219325" y="1849438"/>
            <a:ext cx="6088063" cy="3222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buFont typeface="Arial" panose="020b0604020202020204" pitchFamily="34" charset="0"/>
            </a:pPr>
            <a:endParaRPr lang="zh-CN" altLang="en-US" sz="1500" b="1">
              <a:solidFill>
                <a:srgbClr val="FF0000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5603" name="文本框 7"/>
          <p:cNvSpPr txBox="1"/>
          <p:nvPr/>
        </p:nvSpPr>
        <p:spPr>
          <a:xfrm>
            <a:off x="952500" y="1835150"/>
            <a:ext cx="8074025" cy="7302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30000"/>
              </a:lnSpc>
              <a:buFont typeface="Arial" panose="020b0604020202020204" pitchFamily="34" charset="0"/>
            </a:pPr>
            <a:r>
              <a:rPr lang="en-US" altLang="zh-CN" sz="3200" b="1">
                <a:latin typeface="宋体" panose="02010600030101010101" pitchFamily="2" charset="-122"/>
                <a:sym typeface="宋体" panose="02010600030101010101" pitchFamily="2" charset="-122"/>
              </a:rPr>
              <a:t>        </a:t>
            </a:r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1474788" y="1614488"/>
            <a:ext cx="6629400" cy="2462213"/>
          </a:xfrm>
          <a:prstGeom prst="roundRect">
            <a:avLst/>
          </a:prstGeom>
          <a:noFill/>
          <a:ln w="25400" cap="flat" cmpd="sng" algn="ctr">
            <a:solidFill>
              <a:srgbClr val="62B35B"/>
            </a:solidFill>
            <a:prstDash val="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5605" name="TextBox 47"/>
          <p:cNvSpPr txBox="1"/>
          <p:nvPr/>
        </p:nvSpPr>
        <p:spPr>
          <a:xfrm>
            <a:off x="2316163" y="1727200"/>
            <a:ext cx="5213350" cy="23082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  <a:buFont typeface="Arial" panose="020b0604020202020204" pitchFamily="34" charset="0"/>
            </a:pPr>
            <a:r>
              <a:rPr lang="zh-CN" altLang="en-US" sz="32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芜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湖（    ）</a:t>
            </a:r>
            <a:r>
              <a:rPr lang="zh-CN" altLang="en-US" sz="32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荻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港（    ）</a:t>
            </a:r>
            <a:endParaRPr lang="en-US" altLang="zh-CN" sz="3200" b="1">
              <a:latin typeface="楷体" pitchFamily="49" charset="-122"/>
              <a:ea typeface="楷体" pitchFamily="49" charset="-122"/>
            </a:endParaRPr>
          </a:p>
          <a:p>
            <a:pPr eaLnBrk="1" hangingPunct="1">
              <a:lnSpc>
                <a:spcPct val="150000"/>
              </a:lnSpc>
              <a:buFont typeface="Arial" panose="020b0604020202020204" pitchFamily="34" charset="0"/>
            </a:pPr>
            <a:r>
              <a:rPr lang="zh-CN" altLang="en-US" sz="32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诸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城（    ）</a:t>
            </a:r>
            <a:r>
              <a:rPr lang="zh-CN" altLang="en-US" sz="32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溃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退（    ）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  <a:buFont typeface="Arial" panose="020b0604020202020204" pitchFamily="34" charset="0"/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摧枯拉</a:t>
            </a:r>
            <a:r>
              <a:rPr lang="zh-CN" altLang="en-US" sz="32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朽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（    ）</a:t>
            </a:r>
            <a:endParaRPr lang="en-US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740150" y="1878013"/>
            <a:ext cx="963613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buFont typeface="Arial" panose="020b0604020202020204" pitchFamily="34" charset="0"/>
            </a:pPr>
            <a:r>
              <a:rPr lang="en-US" altLang="zh-CN" sz="3200" b="1">
                <a:solidFill>
                  <a:srgbClr val="0033CC"/>
                </a:solidFill>
                <a:latin typeface="宋体" panose="02010600030101010101" pitchFamily="2" charset="-122"/>
              </a:rPr>
              <a:t>wú</a:t>
            </a:r>
            <a:endParaRPr lang="zh-CN" altLang="en-US" sz="3200" b="1">
              <a:latin typeface="Arial" panose="020b0604020202020204" pitchFamily="3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183313" y="1863725"/>
            <a:ext cx="893762" cy="5826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buFont typeface="Arial" panose="020b0604020202020204" pitchFamily="34" charset="0"/>
            </a:pPr>
            <a:r>
              <a:rPr lang="en-US" altLang="zh-CN" sz="3200" b="1">
                <a:solidFill>
                  <a:srgbClr val="0033CC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dí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zh-CN" altLang="en-US" sz="3200" b="1">
              <a:latin typeface="Arial" panose="020b0604020202020204" pitchFamily="3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649663" y="2593975"/>
            <a:ext cx="1055687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buFont typeface="Arial" panose="020b0604020202020204" pitchFamily="34" charset="0"/>
            </a:pPr>
            <a:r>
              <a:rPr lang="en-US" altLang="zh-CN" sz="3200" b="1">
                <a:solidFill>
                  <a:srgbClr val="0033CC"/>
                </a:solidFill>
                <a:latin typeface="宋体" panose="02010600030101010101" pitchFamily="2" charset="-122"/>
              </a:rPr>
              <a:t>zhū</a:t>
            </a:r>
            <a:endParaRPr lang="zh-CN" altLang="en-US" sz="3200" b="1">
              <a:latin typeface="Arial" panose="020b0604020202020204" pitchFamily="3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097588" y="2581275"/>
            <a:ext cx="1065212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buFont typeface="Arial" panose="020b0604020202020204" pitchFamily="34" charset="0"/>
            </a:pPr>
            <a:r>
              <a:rPr lang="en-US" altLang="zh-CN" sz="3200" b="1">
                <a:solidFill>
                  <a:srgbClr val="0033CC"/>
                </a:solidFill>
                <a:latin typeface="宋体" panose="02010600030101010101" pitchFamily="2" charset="-122"/>
              </a:rPr>
              <a:t>kuì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zh-CN" altLang="en-US" sz="3200" b="1">
              <a:latin typeface="Arial" panose="020b0604020202020204" pitchFamily="3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473575" y="3309938"/>
            <a:ext cx="882650" cy="58261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>
              <a:buFont typeface="Arial" panose="020b0604020202020204" pitchFamily="34" charset="0"/>
            </a:pPr>
            <a:r>
              <a:rPr lang="en-US" altLang="zh-CN" sz="3200" b="1">
                <a:solidFill>
                  <a:srgbClr val="0033CC"/>
                </a:solidFill>
                <a:latin typeface="宋体" panose="02010600030101010101" pitchFamily="2" charset="-122"/>
              </a:rPr>
              <a:t>xiǔ</a:t>
            </a:r>
            <a:endParaRPr lang="zh-CN" altLang="en-US" sz="3200" b="1">
              <a:latin typeface="Arial" panose="020b0604020202020204" pitchFamily="34" charset="0"/>
            </a:endParaRPr>
          </a:p>
        </p:txBody>
      </p:sp>
      <p:sp>
        <p:nvSpPr>
          <p:cNvPr id="25611" name="文本框 15"/>
          <p:cNvSpPr txBox="1"/>
          <p:nvPr/>
        </p:nvSpPr>
        <p:spPr>
          <a:xfrm>
            <a:off x="354013" y="287338"/>
            <a:ext cx="598487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>
              <a:buFont typeface="Arial" panose="020b0604020202020204" pitchFamily="34" charset="0"/>
            </a:pP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字</a:t>
            </a:r>
          </a:p>
        </p:txBody>
      </p:sp>
      <p:sp>
        <p:nvSpPr>
          <p:cNvPr id="25612" name="文本框 16"/>
          <p:cNvSpPr txBox="1"/>
          <p:nvPr/>
        </p:nvSpPr>
        <p:spPr>
          <a:xfrm>
            <a:off x="1311275" y="287338"/>
            <a:ext cx="598488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>
              <a:buFont typeface="Arial" panose="020b0604020202020204" pitchFamily="34" charset="0"/>
            </a:pP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词</a:t>
            </a:r>
          </a:p>
        </p:txBody>
      </p:sp>
      <p:sp>
        <p:nvSpPr>
          <p:cNvPr id="25613" name="文本框 17"/>
          <p:cNvSpPr txBox="1"/>
          <p:nvPr/>
        </p:nvSpPr>
        <p:spPr>
          <a:xfrm>
            <a:off x="2268538" y="287338"/>
            <a:ext cx="596900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>
              <a:buFont typeface="Arial" panose="020b0604020202020204" pitchFamily="34" charset="0"/>
            </a:pP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学</a:t>
            </a:r>
            <a:endParaRPr lang="en-US" altLang="zh-CN" sz="32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5614" name="文本框 18"/>
          <p:cNvSpPr txBox="1"/>
          <p:nvPr/>
        </p:nvSpPr>
        <p:spPr>
          <a:xfrm>
            <a:off x="3227388" y="287338"/>
            <a:ext cx="598487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>
              <a:buFont typeface="Arial" panose="020b0604020202020204" pitchFamily="34" charset="0"/>
            </a:pP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习</a:t>
            </a:r>
            <a:endParaRPr lang="en-US" altLang="zh-CN" sz="32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5602" name="文本框 7"/>
          <p:cNvSpPr txBox="1"/>
          <p:nvPr/>
        </p:nvSpPr>
        <p:spPr>
          <a:xfrm>
            <a:off x="2905125" y="1481138"/>
            <a:ext cx="3187700" cy="29733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R="0" defTabSz="914400" eaLnBrk="1" hangingPunct="1">
              <a:lnSpc>
                <a:spcPct val="130000"/>
              </a:lnSpc>
              <a:buClrTx/>
              <a:buSzTx/>
              <a:buFont typeface="Arial" panose="020b0604020202020204" pitchFamily="34" charset="0"/>
              <a:defRPr/>
            </a:pPr>
            <a:r>
              <a:rPr kumimoji="0" lang="zh-CN" altLang="en-US" sz="7200" b="1" kern="1200" cap="none" spc="0" normalizeH="0" baseline="0" noProof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贴标签           做编辑</a:t>
            </a:r>
            <a:r>
              <a:rPr kumimoji="0" lang="en-US" altLang="zh-CN" sz="7200" b="1" kern="1200" cap="none" spc="0" normalizeH="0" baseline="0" noProof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宋体" panose="02010600030101010101" pitchFamily="2" charset="-122"/>
              </a:rPr>
              <a:t>  </a:t>
            </a:r>
            <a:r>
              <a:rPr kumimoji="0" lang="en-US" altLang="zh-CN" sz="7200" b="1" kern="1200" cap="none" spc="0" normalizeH="0" baseline="0" noProof="1"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宋体" panose="02010600030101010101" pitchFamily="2" charset="-122"/>
              </a:rPr>
              <a:t> </a:t>
            </a:r>
            <a:endParaRPr kumimoji="0" lang="zh-CN" altLang="en-US" sz="7200" b="1" kern="1200" cap="none" spc="0" normalizeH="0" baseline="0" noProof="1">
              <a:latin typeface="楷体" pitchFamily="49" charset="-122"/>
              <a:ea typeface="楷体" pitchFamily="49" charset="-122"/>
              <a:cs typeface="+mn-cs"/>
            </a:endParaRPr>
          </a:p>
        </p:txBody>
      </p:sp>
      <p:grpSp>
        <p:nvGrpSpPr>
          <p:cNvPr id="27651" name="组合 27"/>
          <p:cNvGrpSpPr/>
          <p:nvPr/>
        </p:nvGrpSpPr>
        <p:grpSpPr>
          <a:xfrm>
            <a:off x="201613" y="352425"/>
            <a:ext cx="2371466" cy="685800"/>
            <a:chOff x="2747226" y="536189"/>
            <a:chExt cx="2458107" cy="604628"/>
          </a:xfrm>
          <a:solidFill>
            <a:srgbClr val="FF0000"/>
          </a:solidFill>
        </p:grpSpPr>
        <p:sp>
          <p:nvSpPr>
            <p:cNvPr id="3" name="矩形: 圆角 28"/>
            <p:cNvSpPr/>
            <p:nvPr/>
          </p:nvSpPr>
          <p:spPr bwMode="auto">
            <a:xfrm rot="20527566">
              <a:off x="2747226" y="608968"/>
              <a:ext cx="564803" cy="471666"/>
            </a:xfrm>
            <a:prstGeom prst="roundRect">
              <a:avLst/>
            </a:prstGeom>
            <a:grpFill/>
            <a:ln w="9525" cap="flat" cmpd="sng" algn="ctr">
              <a:solidFill>
                <a:srgbClr val="FF9999">
                  <a:alpha val="30196"/>
                </a:srgbClr>
              </a:solidFill>
              <a:prstDash val="solid"/>
              <a:headEnd type="none" w="med" len="med"/>
              <a:tailEnd type="none" w="med" len="me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  <a:sym typeface="+mn-ea"/>
                </a:rPr>
                <a:t>整</a:t>
              </a:r>
            </a:p>
          </p:txBody>
        </p:sp>
        <p:sp>
          <p:nvSpPr>
            <p:cNvPr id="2" name="矩形: 圆角 29"/>
            <p:cNvSpPr/>
            <p:nvPr/>
          </p:nvSpPr>
          <p:spPr bwMode="auto">
            <a:xfrm rot="294411">
              <a:off x="3381870" y="632762"/>
              <a:ext cx="564803" cy="471665"/>
            </a:xfrm>
            <a:prstGeom prst="roundRect">
              <a:avLst/>
            </a:prstGeom>
            <a:grpFill/>
            <a:ln w="9525" cap="flat" cmpd="sng" algn="ctr">
              <a:solidFill>
                <a:srgbClr val="99FF99">
                  <a:alpha val="20000"/>
                </a:srgbClr>
              </a:solidFill>
              <a:prstDash val="solid"/>
              <a:headEnd type="none" w="med" len="med"/>
              <a:tailEnd type="none" w="med" len="me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  <a:sym typeface="+mn-ea"/>
                </a:rPr>
                <a:t>体</a:t>
              </a:r>
            </a:p>
          </p:txBody>
        </p:sp>
        <p:sp>
          <p:nvSpPr>
            <p:cNvPr id="5" name="矩形: 圆角 30"/>
            <p:cNvSpPr/>
            <p:nvPr/>
          </p:nvSpPr>
          <p:spPr bwMode="auto">
            <a:xfrm rot="1137149">
              <a:off x="4007405" y="536189"/>
              <a:ext cx="566321" cy="471666"/>
            </a:xfrm>
            <a:prstGeom prst="roundRect">
              <a:avLst/>
            </a:prstGeom>
            <a:grpFill/>
            <a:ln w="9525" cap="flat" cmpd="sng" algn="ctr">
              <a:solidFill>
                <a:srgbClr val="FFCC66"/>
              </a:solidFill>
              <a:prstDash val="solid"/>
              <a:headEnd type="none" w="med" len="med"/>
              <a:tailEnd type="none" w="med" len="me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  <a:sym typeface="+mn-ea"/>
                </a:rPr>
                <a:t>感</a:t>
              </a:r>
            </a:p>
          </p:txBody>
        </p:sp>
        <p:sp>
          <p:nvSpPr>
            <p:cNvPr id="6" name="矩形: 圆角 31"/>
            <p:cNvSpPr/>
            <p:nvPr/>
          </p:nvSpPr>
          <p:spPr bwMode="auto">
            <a:xfrm rot="20889648">
              <a:off x="4640530" y="669152"/>
              <a:ext cx="564803" cy="471665"/>
            </a:xfrm>
            <a:prstGeom prst="roundRect">
              <a:avLst/>
            </a:prstGeom>
            <a:grpFill/>
            <a:ln w="9525" cap="flat" cmpd="sng" algn="ctr">
              <a:solidFill>
                <a:srgbClr val="66CCFF">
                  <a:alpha val="18824"/>
                </a:srgbClr>
              </a:solidFill>
              <a:prstDash val="solid"/>
              <a:headEnd type="none" w="med" len="med"/>
              <a:tailEnd type="none" w="med" len="me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  <a:sym typeface="+mn-ea"/>
                </a:rPr>
                <a:t>知</a:t>
              </a:r>
            </a:p>
          </p:txBody>
        </p:sp>
      </p:grpSp>
      <p:grpSp>
        <p:nvGrpSpPr>
          <p:cNvPr id="27656" name="组合 27"/>
          <p:cNvGrpSpPr/>
          <p:nvPr/>
        </p:nvGrpSpPr>
        <p:grpSpPr>
          <a:xfrm>
            <a:off x="3338514" y="325438"/>
            <a:ext cx="2368536" cy="685800"/>
            <a:chOff x="2750263" y="536189"/>
            <a:chExt cx="2455070" cy="604628"/>
          </a:xfrm>
          <a:solidFill>
            <a:srgbClr val="FF0000"/>
          </a:solidFill>
        </p:grpSpPr>
        <p:sp>
          <p:nvSpPr>
            <p:cNvPr id="7" name="矩形: 圆角 28"/>
            <p:cNvSpPr/>
            <p:nvPr/>
          </p:nvSpPr>
          <p:spPr bwMode="auto">
            <a:xfrm rot="20527566">
              <a:off x="2750263" y="608968"/>
              <a:ext cx="564803" cy="489861"/>
            </a:xfrm>
            <a:prstGeom prst="roundRect">
              <a:avLst/>
            </a:prstGeom>
            <a:grpFill/>
            <a:ln w="9525" cap="flat" cmpd="sng" algn="ctr">
              <a:solidFill>
                <a:srgbClr val="FF9999">
                  <a:alpha val="30196"/>
                </a:srgbClr>
              </a:solidFill>
              <a:prstDash val="solid"/>
              <a:headEnd type="none" w="med" len="med"/>
              <a:tailEnd type="none" w="med" len="me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altLang="zh-CN" sz="3200" b="1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  <a:sym typeface="+mn-ea"/>
                </a:rPr>
                <a:t>剖</a:t>
              </a:r>
            </a:p>
          </p:txBody>
        </p:sp>
        <p:sp>
          <p:nvSpPr>
            <p:cNvPr id="8" name="矩形: 圆角 29"/>
            <p:cNvSpPr/>
            <p:nvPr/>
          </p:nvSpPr>
          <p:spPr bwMode="auto">
            <a:xfrm rot="294411">
              <a:off x="3381870" y="632761"/>
              <a:ext cx="564803" cy="471666"/>
            </a:xfrm>
            <a:prstGeom prst="roundRect">
              <a:avLst/>
            </a:prstGeom>
            <a:grpFill/>
            <a:ln w="9525" cap="flat" cmpd="sng" algn="ctr">
              <a:solidFill>
                <a:srgbClr val="99FF99">
                  <a:alpha val="20000"/>
                </a:srgbClr>
              </a:solidFill>
              <a:prstDash val="solid"/>
              <a:headEnd type="none" w="med" len="med"/>
              <a:tailEnd type="none" w="med" len="me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  <a:sym typeface="+mn-ea"/>
                </a:rPr>
                <a:t>析</a:t>
              </a:r>
            </a:p>
          </p:txBody>
        </p:sp>
        <p:sp>
          <p:nvSpPr>
            <p:cNvPr id="9" name="矩形: 圆角 30"/>
            <p:cNvSpPr/>
            <p:nvPr/>
          </p:nvSpPr>
          <p:spPr bwMode="auto">
            <a:xfrm rot="1137149">
              <a:off x="4007405" y="536189"/>
              <a:ext cx="566321" cy="471665"/>
            </a:xfrm>
            <a:prstGeom prst="roundRect">
              <a:avLst/>
            </a:prstGeom>
            <a:grpFill/>
            <a:ln w="9525" cap="flat" cmpd="sng" algn="ctr">
              <a:solidFill>
                <a:srgbClr val="FFCC66"/>
              </a:solidFill>
              <a:prstDash val="solid"/>
              <a:headEnd type="none" w="med" len="med"/>
              <a:tailEnd type="none" w="med" len="me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  <a:sym typeface="+mn-ea"/>
                </a:rPr>
                <a:t>课</a:t>
              </a:r>
            </a:p>
          </p:txBody>
        </p:sp>
        <p:sp>
          <p:nvSpPr>
            <p:cNvPr id="10" name="矩形: 圆角 31"/>
            <p:cNvSpPr/>
            <p:nvPr/>
          </p:nvSpPr>
          <p:spPr bwMode="auto">
            <a:xfrm rot="20889648">
              <a:off x="4640530" y="669151"/>
              <a:ext cx="564803" cy="471666"/>
            </a:xfrm>
            <a:prstGeom prst="roundRect">
              <a:avLst/>
            </a:prstGeom>
            <a:grpFill/>
            <a:ln w="9525" cap="flat" cmpd="sng" algn="ctr">
              <a:solidFill>
                <a:srgbClr val="66CCFF">
                  <a:alpha val="18824"/>
                </a:srgbClr>
              </a:solidFill>
              <a:prstDash val="solid"/>
              <a:headEnd type="none" w="med" len="med"/>
              <a:tailEnd type="none" w="med" len="me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  <a:sym typeface="+mn-ea"/>
                </a:rPr>
                <a:t>文</a:t>
              </a:r>
            </a:p>
          </p:txBody>
        </p:sp>
      </p:grp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256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7650" name="文本框 7"/>
          <p:cNvSpPr txBox="1"/>
          <p:nvPr/>
        </p:nvSpPr>
        <p:spPr>
          <a:xfrm>
            <a:off x="736600" y="2468563"/>
            <a:ext cx="8120063" cy="1281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30000"/>
              </a:lnSpc>
              <a:buFont typeface="Arial" panose="020b0604020202020204" pitchFamily="34" charset="0"/>
            </a:pPr>
            <a:r>
              <a:rPr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    细读两则消息，找出它们的“六要素”和“五部分”。</a:t>
            </a:r>
            <a:r>
              <a:rPr altLang="zh-CN" sz="3200" b="1">
                <a:latin typeface="宋体" panose="02010600030101010101" pitchFamily="2" charset="-122"/>
                <a:sym typeface="宋体" panose="02010600030101010101" pitchFamily="2" charset="-122"/>
              </a:rPr>
              <a:t>   </a:t>
            </a:r>
          </a:p>
        </p:txBody>
      </p:sp>
      <p:sp>
        <p:nvSpPr>
          <p:cNvPr id="27651" name="文本框 7"/>
          <p:cNvSpPr txBox="1"/>
          <p:nvPr/>
        </p:nvSpPr>
        <p:spPr>
          <a:xfrm>
            <a:off x="354013" y="287338"/>
            <a:ext cx="596900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>
              <a:buFont typeface="Arial" panose="020b0604020202020204" pitchFamily="34" charset="0"/>
            </a:pP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活</a:t>
            </a:r>
          </a:p>
        </p:txBody>
      </p:sp>
      <p:sp>
        <p:nvSpPr>
          <p:cNvPr id="27652" name="文本框 8"/>
          <p:cNvSpPr txBox="1"/>
          <p:nvPr/>
        </p:nvSpPr>
        <p:spPr>
          <a:xfrm>
            <a:off x="1311275" y="287338"/>
            <a:ext cx="596900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>
              <a:buFont typeface="Arial" panose="020b0604020202020204" pitchFamily="34" charset="0"/>
            </a:pP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动</a:t>
            </a:r>
          </a:p>
        </p:txBody>
      </p:sp>
      <p:sp>
        <p:nvSpPr>
          <p:cNvPr id="27653" name="文本框 9"/>
          <p:cNvSpPr txBox="1"/>
          <p:nvPr/>
        </p:nvSpPr>
        <p:spPr>
          <a:xfrm>
            <a:off x="2268538" y="287338"/>
            <a:ext cx="598487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>
              <a:buFont typeface="Arial" panose="020b0604020202020204" pitchFamily="34" charset="0"/>
            </a:pP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</a:t>
            </a:r>
            <a:endParaRPr lang="en-US" altLang="zh-CN" sz="32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759200" y="1411288"/>
            <a:ext cx="1882775" cy="8477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400" b="1" i="0" u="none" strike="noStrike" kern="1200" cap="none" spc="0" normalizeH="0" baseline="0" noProof="1">
                <a:ln>
                  <a:noFill/>
                </a:ln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贴标签</a:t>
            </a:r>
          </a:p>
        </p:txBody>
      </p:sp>
    </p:spTree>
  </p:cSld>
  <p:clrMapOvr>
    <a:masterClrMapping/>
  </p:clrMapOvr>
  <p:transition spd="slow"/>
  <p:timing/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8674" name="文本框 3"/>
          <p:cNvSpPr txBox="1"/>
          <p:nvPr/>
        </p:nvSpPr>
        <p:spPr>
          <a:xfrm>
            <a:off x="1939925" y="1722438"/>
            <a:ext cx="6088063" cy="3222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buFont typeface="Arial" panose="020b0604020202020204" pitchFamily="34" charset="0"/>
            </a:pPr>
            <a:endParaRPr lang="zh-CN" altLang="en-US" sz="1500" b="1">
              <a:solidFill>
                <a:srgbClr val="FF0000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5602" name="文本框 7"/>
          <p:cNvSpPr txBox="1"/>
          <p:nvPr/>
        </p:nvSpPr>
        <p:spPr>
          <a:xfrm>
            <a:off x="652463" y="1854200"/>
            <a:ext cx="8285162" cy="2492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30000"/>
              </a:lnSpc>
              <a:buFont typeface="Arial" panose="020b0604020202020204" pitchFamily="34" charset="0"/>
            </a:pPr>
            <a:r>
              <a:rPr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时间：</a:t>
            </a:r>
            <a:r>
              <a:rPr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一九四九年四月二十日午夜开始；</a:t>
            </a:r>
          </a:p>
          <a:p>
            <a:pPr eaLnBrk="1" hangingPunct="1">
              <a:lnSpc>
                <a:spcPct val="130000"/>
              </a:lnSpc>
              <a:buFont typeface="Arial" panose="020b0604020202020204" pitchFamily="34" charset="0"/>
            </a:pPr>
            <a:r>
              <a:rPr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地点：</a:t>
            </a:r>
            <a:r>
              <a:rPr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在芜湖、安庆之间；</a:t>
            </a:r>
          </a:p>
          <a:p>
            <a:pPr eaLnBrk="1" hangingPunct="1">
              <a:lnSpc>
                <a:spcPct val="130000"/>
              </a:lnSpc>
              <a:buFont typeface="Arial" panose="020b0604020202020204" pitchFamily="34" charset="0"/>
            </a:pPr>
            <a:r>
              <a:rPr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人物：</a:t>
            </a:r>
            <a:r>
              <a:rPr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三十万大军；</a:t>
            </a:r>
          </a:p>
          <a:p>
            <a:pPr eaLnBrk="1" hangingPunct="1">
              <a:lnSpc>
                <a:spcPct val="130000"/>
              </a:lnSpc>
              <a:buFont typeface="Arial" panose="020b0604020202020204" pitchFamily="34" charset="0"/>
            </a:pPr>
            <a:r>
              <a:rPr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事件：</a:t>
            </a:r>
            <a:r>
              <a:rPr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南渡长江；</a:t>
            </a:r>
          </a:p>
          <a:p>
            <a:pPr eaLnBrk="1" hangingPunct="1">
              <a:lnSpc>
                <a:spcPct val="130000"/>
              </a:lnSpc>
              <a:buFont typeface="Arial" panose="020b0604020202020204" pitchFamily="34" charset="0"/>
            </a:pPr>
            <a:r>
              <a:rPr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结果：</a:t>
            </a:r>
            <a:r>
              <a:rPr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三十万人民解放军突破敌阵，占领长江南岸广大地区。</a:t>
            </a:r>
            <a:endParaRPr altLang="zh-CN" sz="2400" b="1"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033588" y="1203325"/>
            <a:ext cx="5899150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 eaLnBrk="1" hangingPunct="1">
              <a:buClrTx/>
              <a:buSzTx/>
              <a:buFont typeface="Arial" panose="020b0604020202020204" pitchFamily="34" charset="0"/>
              <a:defRPr/>
            </a:pPr>
            <a:r>
              <a:rPr kumimoji="0" lang="zh-CN" altLang="en-US" sz="2800" b="1" kern="1200" cap="none" spc="0" normalizeH="0" baseline="0" noProof="1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宋体" panose="02010600030101010101" pitchFamily="2" charset="-122"/>
              </a:rPr>
              <a:t>《</a:t>
            </a:r>
            <a:r>
              <a:rPr kumimoji="0" lang="zh-CN" altLang="en-US" sz="2800" b="1" kern="1200" cap="none" spc="0" normalizeH="0" baseline="0" noProof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我三十万大军胜利南渡长江》</a:t>
            </a:r>
            <a:r>
              <a:rPr kumimoji="0" lang="zh-CN" altLang="en-US" sz="3200" b="1" kern="1200" cap="none" spc="0" normalizeH="0" baseline="0" noProof="1"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 </a:t>
            </a:r>
            <a:r>
              <a:rPr kumimoji="0" lang="zh-CN" altLang="en-US" sz="3200" b="1" kern="1200" cap="none" spc="0" normalizeH="0" baseline="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 </a:t>
            </a:r>
            <a:endParaRPr kumimoji="0" lang="zh-CN" altLang="en-US" sz="3200" b="1" kern="1200" cap="none" spc="0" normalizeH="0" baseline="0" noProof="1">
              <a:latin typeface="Arial" pitchFamily="34" charset="0"/>
              <a:ea typeface="宋体" pitchFamily="2" charset="-122"/>
              <a:cs typeface="+mn-cs"/>
            </a:endParaRPr>
          </a:p>
        </p:txBody>
      </p:sp>
      <p:sp>
        <p:nvSpPr>
          <p:cNvPr id="28677" name="文本框 8"/>
          <p:cNvSpPr txBox="1"/>
          <p:nvPr/>
        </p:nvSpPr>
        <p:spPr>
          <a:xfrm>
            <a:off x="354013" y="287338"/>
            <a:ext cx="596900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>
              <a:buFont typeface="Arial" panose="020b0604020202020204" pitchFamily="34" charset="0"/>
            </a:pP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六</a:t>
            </a:r>
          </a:p>
        </p:txBody>
      </p:sp>
      <p:sp>
        <p:nvSpPr>
          <p:cNvPr id="28678" name="文本框 9"/>
          <p:cNvSpPr txBox="1"/>
          <p:nvPr/>
        </p:nvSpPr>
        <p:spPr>
          <a:xfrm>
            <a:off x="1311275" y="287338"/>
            <a:ext cx="596900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>
              <a:buFont typeface="Arial" panose="020b0604020202020204" pitchFamily="34" charset="0"/>
            </a:pP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要</a:t>
            </a:r>
          </a:p>
        </p:txBody>
      </p:sp>
      <p:sp>
        <p:nvSpPr>
          <p:cNvPr id="28679" name="文本框 10"/>
          <p:cNvSpPr txBox="1"/>
          <p:nvPr/>
        </p:nvSpPr>
        <p:spPr>
          <a:xfrm>
            <a:off x="2268538" y="287338"/>
            <a:ext cx="598487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>
              <a:buFont typeface="Arial" panose="020b0604020202020204" pitchFamily="34" charset="0"/>
            </a:pP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素</a:t>
            </a:r>
            <a:endParaRPr lang="en-US" altLang="zh-CN" sz="32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6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6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560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560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560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560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560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560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560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560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9698" name="文本框 3"/>
          <p:cNvSpPr txBox="1"/>
          <p:nvPr/>
        </p:nvSpPr>
        <p:spPr>
          <a:xfrm>
            <a:off x="1939925" y="1722438"/>
            <a:ext cx="6088063" cy="3222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buFont typeface="Arial" panose="020b0604020202020204" pitchFamily="34" charset="0"/>
            </a:pPr>
            <a:endParaRPr lang="zh-CN" altLang="en-US" sz="1500" b="1">
              <a:solidFill>
                <a:srgbClr val="FF0000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5602" name="文本框 7"/>
          <p:cNvSpPr txBox="1"/>
          <p:nvPr/>
        </p:nvSpPr>
        <p:spPr>
          <a:xfrm>
            <a:off x="1173163" y="1798638"/>
            <a:ext cx="8397875" cy="2971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30000"/>
              </a:lnSpc>
              <a:buFont typeface="Arial" panose="020b0604020202020204" pitchFamily="34" charset="0"/>
            </a:pPr>
            <a:r>
              <a:rPr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时间：</a:t>
            </a:r>
            <a:r>
              <a:rPr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二十日夜到二十二日下午；</a:t>
            </a:r>
          </a:p>
          <a:p>
            <a:pPr eaLnBrk="1" hangingPunct="1">
              <a:lnSpc>
                <a:spcPct val="130000"/>
              </a:lnSpc>
              <a:buFont typeface="Arial" panose="020b0604020202020204" pitchFamily="34" charset="0"/>
            </a:pPr>
            <a:r>
              <a:rPr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地点：</a:t>
            </a:r>
            <a:r>
              <a:rPr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西起九江(不含)，东至江阴；</a:t>
            </a:r>
          </a:p>
          <a:p>
            <a:pPr eaLnBrk="1" hangingPunct="1">
              <a:lnSpc>
                <a:spcPct val="130000"/>
              </a:lnSpc>
              <a:buFont typeface="Arial" panose="020b0604020202020204" pitchFamily="34" charset="0"/>
            </a:pPr>
            <a:r>
              <a:rPr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人物：</a:t>
            </a:r>
            <a:r>
              <a:rPr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人民解放军百万大军；</a:t>
            </a:r>
          </a:p>
          <a:p>
            <a:pPr eaLnBrk="1" hangingPunct="1">
              <a:lnSpc>
                <a:spcPct val="130000"/>
              </a:lnSpc>
              <a:buFont typeface="Arial" panose="020b0604020202020204" pitchFamily="34" charset="0"/>
            </a:pPr>
            <a:r>
              <a:rPr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事件：</a:t>
            </a:r>
            <a:r>
              <a:rPr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我百万大军突破长江防线，占领南岸广大地区；</a:t>
            </a:r>
          </a:p>
          <a:p>
            <a:pPr eaLnBrk="1" hangingPunct="1">
              <a:lnSpc>
                <a:spcPct val="130000"/>
              </a:lnSpc>
              <a:buFont typeface="Arial" panose="020b0604020202020204" pitchFamily="34" charset="0"/>
            </a:pPr>
            <a:r>
              <a:rPr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原因：</a:t>
            </a:r>
            <a:r>
              <a:rPr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人民解放军要解放全中国；</a:t>
            </a:r>
          </a:p>
          <a:p>
            <a:pPr eaLnBrk="1" hangingPunct="1">
              <a:lnSpc>
                <a:spcPct val="130000"/>
              </a:lnSpc>
              <a:buFont typeface="Arial" panose="020b0604020202020204" pitchFamily="34" charset="0"/>
            </a:pPr>
            <a:r>
              <a:rPr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结果：</a:t>
            </a:r>
            <a:r>
              <a:rPr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人民解放军百万大军横渡长江。</a:t>
            </a:r>
            <a:endParaRPr altLang="zh-CN" sz="2400" b="1"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033588" y="1214438"/>
            <a:ext cx="5899150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 eaLnBrk="1" hangingPunct="1">
              <a:buClrTx/>
              <a:buSzTx/>
              <a:buFont typeface="Arial" panose="020b0604020202020204" pitchFamily="34" charset="0"/>
              <a:defRPr/>
            </a:pPr>
            <a:r>
              <a:rPr kumimoji="0" lang="zh-CN" altLang="en-US" sz="2800" b="1" kern="1200" cap="none" spc="0" normalizeH="0" baseline="0" noProof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宋体" panose="02010600030101010101" pitchFamily="2" charset="-122"/>
              </a:rPr>
              <a:t>《人民解放军百</a:t>
            </a:r>
            <a:r>
              <a:rPr kumimoji="0" lang="zh-CN" altLang="en-US" sz="2800" b="1" kern="1200" cap="none" spc="0" normalizeH="0" baseline="0" noProof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万大军横渡长江》</a:t>
            </a:r>
            <a:r>
              <a:rPr kumimoji="0" lang="zh-CN" altLang="en-US" sz="3200" b="1" kern="1200" cap="none" spc="0" normalizeH="0" baseline="0" noProof="1"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 </a:t>
            </a:r>
            <a:r>
              <a:rPr kumimoji="0" lang="zh-CN" altLang="en-US" sz="3200" b="1" kern="1200" cap="none" spc="0" normalizeH="0" baseline="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 </a:t>
            </a:r>
            <a:endParaRPr kumimoji="0" lang="zh-CN" altLang="en-US" sz="3200" b="1" kern="1200" cap="none" spc="0" normalizeH="0" baseline="0" noProof="1">
              <a:latin typeface="楷体" pitchFamily="49" charset="-122"/>
              <a:ea typeface="楷体" pitchFamily="49" charset="-122"/>
              <a:cs typeface="+mn-cs"/>
            </a:endParaRPr>
          </a:p>
        </p:txBody>
      </p:sp>
      <p:sp>
        <p:nvSpPr>
          <p:cNvPr id="29701" name="文本框 8"/>
          <p:cNvSpPr txBox="1"/>
          <p:nvPr/>
        </p:nvSpPr>
        <p:spPr>
          <a:xfrm>
            <a:off x="354013" y="287338"/>
            <a:ext cx="596900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>
              <a:buFont typeface="Arial" panose="020b0604020202020204" pitchFamily="34" charset="0"/>
            </a:pP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六</a:t>
            </a:r>
          </a:p>
        </p:txBody>
      </p:sp>
      <p:sp>
        <p:nvSpPr>
          <p:cNvPr id="29702" name="文本框 9"/>
          <p:cNvSpPr txBox="1"/>
          <p:nvPr/>
        </p:nvSpPr>
        <p:spPr>
          <a:xfrm>
            <a:off x="1311275" y="287338"/>
            <a:ext cx="596900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>
              <a:buFont typeface="Arial" panose="020b0604020202020204" pitchFamily="34" charset="0"/>
            </a:pP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要</a:t>
            </a:r>
          </a:p>
        </p:txBody>
      </p:sp>
      <p:sp>
        <p:nvSpPr>
          <p:cNvPr id="29703" name="文本框 10"/>
          <p:cNvSpPr txBox="1"/>
          <p:nvPr/>
        </p:nvSpPr>
        <p:spPr>
          <a:xfrm>
            <a:off x="2268538" y="287338"/>
            <a:ext cx="598487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>
              <a:buFont typeface="Arial" panose="020b0604020202020204" pitchFamily="34" charset="0"/>
            </a:pP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素</a:t>
            </a:r>
            <a:endParaRPr lang="en-US" altLang="zh-CN" sz="32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6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6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560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560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560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560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560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560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560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560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560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560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0722" name="文本框 3"/>
          <p:cNvSpPr txBox="1"/>
          <p:nvPr/>
        </p:nvSpPr>
        <p:spPr>
          <a:xfrm>
            <a:off x="2193925" y="1616075"/>
            <a:ext cx="6088063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buFont typeface="Arial" panose="020b0604020202020204" pitchFamily="34" charset="0"/>
            </a:pPr>
            <a:endParaRPr lang="zh-CN" altLang="en-US" sz="2400" b="1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5602" name="文本框 7"/>
          <p:cNvSpPr txBox="1"/>
          <p:nvPr/>
        </p:nvSpPr>
        <p:spPr>
          <a:xfrm>
            <a:off x="2268538" y="1223963"/>
            <a:ext cx="5408613" cy="7302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R="0" defTabSz="914400" eaLnBrk="1" hangingPunct="1">
              <a:lnSpc>
                <a:spcPct val="130000"/>
              </a:lnSpc>
              <a:buClrTx/>
              <a:buSzTx/>
              <a:buFont typeface="Arial" panose="020b0604020202020204" pitchFamily="34" charset="0"/>
              <a:defRPr/>
            </a:pPr>
            <a:r>
              <a:rPr kumimoji="0" lang="zh-CN" altLang="en-US" sz="2800" b="1" kern="1200" cap="none" spc="0" normalizeH="0" baseline="0" noProof="1">
                <a:solidFill>
                  <a:srgbClr val="0070C0"/>
                </a:solidFill>
                <a:latin typeface="宋体" panose="02010600030101010101" pitchFamily="2" charset="-122"/>
                <a:ea typeface="+mn-ea"/>
                <a:cs typeface="+mn-cs"/>
                <a:sym typeface="宋体" panose="02010600030101010101" pitchFamily="2" charset="-122"/>
              </a:rPr>
              <a:t>《</a:t>
            </a:r>
            <a:r>
              <a:rPr kumimoji="0" lang="zh-CN" altLang="en-US" sz="2800" b="1" kern="1200" cap="none" spc="0" normalizeH="0" baseline="0" noProof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我三十万大军胜利南渡长江》</a:t>
            </a:r>
            <a:r>
              <a:rPr kumimoji="0" lang="zh-CN" altLang="en-US" sz="3200" b="1" kern="1200" cap="none" spc="0" normalizeH="0" baseline="0" noProof="1"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 </a:t>
            </a:r>
            <a:endParaRPr kumimoji="0" lang="zh-CN" altLang="en-US" sz="2000" b="1" kern="1200" cap="none" spc="0" normalizeH="0" baseline="0" noProof="1">
              <a:latin typeface="楷体" pitchFamily="49" charset="-122"/>
              <a:ea typeface="楷体" pitchFamily="49" charset="-122"/>
              <a:cs typeface="+mn-cs"/>
            </a:endParaRPr>
          </a:p>
        </p:txBody>
      </p:sp>
      <p:sp>
        <p:nvSpPr>
          <p:cNvPr id="30724" name="文本框 6"/>
          <p:cNvSpPr txBox="1"/>
          <p:nvPr/>
        </p:nvSpPr>
        <p:spPr>
          <a:xfrm>
            <a:off x="1235075" y="1995488"/>
            <a:ext cx="1257300" cy="2676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40000"/>
              </a:lnSpc>
              <a:buFont typeface="Arial" panose="020b0604020202020204" pitchFamily="34" charset="0"/>
            </a:pPr>
            <a:r>
              <a:rPr lang="zh-CN" altLang="zh-CN" sz="2400" b="1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标题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：</a:t>
            </a:r>
            <a:endParaRPr lang="zh-CN" altLang="zh-CN" sz="2400" b="1">
              <a:latin typeface="楷体" pitchFamily="49" charset="-122"/>
              <a:ea typeface="楷体" pitchFamily="49" charset="-122"/>
              <a:sym typeface="宋体" pitchFamily="2" charset="-122"/>
            </a:endParaRPr>
          </a:p>
          <a:p>
            <a:pPr eaLnBrk="1" hangingPunct="1">
              <a:lnSpc>
                <a:spcPct val="140000"/>
              </a:lnSpc>
              <a:buFont typeface="Arial" panose="020b0604020202020204" pitchFamily="34" charset="0"/>
            </a:pPr>
            <a:r>
              <a:rPr lang="zh-CN" altLang="zh-CN" sz="2400" b="1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导语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：</a:t>
            </a:r>
            <a:endParaRPr lang="zh-CN" altLang="zh-CN" sz="2400" b="1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  <a:p>
            <a:pPr eaLnBrk="1" hangingPunct="1">
              <a:lnSpc>
                <a:spcPct val="140000"/>
              </a:lnSpc>
              <a:buFont typeface="Arial" panose="020b0604020202020204" pitchFamily="34" charset="0"/>
            </a:pPr>
            <a:r>
              <a:rPr lang="zh-CN" altLang="zh-CN" sz="2400" b="1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主体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：</a:t>
            </a:r>
            <a:endParaRPr lang="zh-CN" altLang="zh-CN" sz="2400" b="1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  <a:p>
            <a:pPr eaLnBrk="1" hangingPunct="1">
              <a:lnSpc>
                <a:spcPct val="140000"/>
              </a:lnSpc>
              <a:buFont typeface="Arial" panose="020b0604020202020204" pitchFamily="34" charset="0"/>
            </a:pPr>
            <a:r>
              <a:rPr lang="zh-CN" altLang="zh-CN" sz="2400" b="1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背景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：</a:t>
            </a:r>
            <a:endParaRPr lang="zh-CN" altLang="zh-CN" sz="2400" b="1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  <a:p>
            <a:pPr eaLnBrk="1" hangingPunct="1">
              <a:lnSpc>
                <a:spcPct val="140000"/>
              </a:lnSpc>
              <a:buFont typeface="Arial" panose="020b0604020202020204" pitchFamily="34" charset="0"/>
            </a:pPr>
            <a:r>
              <a:rPr lang="zh-CN" altLang="zh-CN" sz="2400" b="1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结语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：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609" name="文本框 8"/>
          <p:cNvSpPr txBox="1"/>
          <p:nvPr/>
        </p:nvSpPr>
        <p:spPr>
          <a:xfrm>
            <a:off x="2193925" y="2041525"/>
            <a:ext cx="4979988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buFont typeface="Arial" panose="020b0604020202020204" pitchFamily="34" charset="0"/>
            </a:pPr>
            <a:r>
              <a:rPr lang="zh-CN" altLang="zh-CN" sz="24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我三十万大军</a:t>
            </a:r>
            <a:r>
              <a:rPr lang="zh-CN" altLang="en-US" sz="24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胜利</a:t>
            </a:r>
            <a:r>
              <a:rPr lang="zh-CN" altLang="zh-CN" sz="24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南渡长江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610" name="文本框 9"/>
          <p:cNvSpPr txBox="1"/>
          <p:nvPr/>
        </p:nvSpPr>
        <p:spPr>
          <a:xfrm>
            <a:off x="2193925" y="2566988"/>
            <a:ext cx="6202363" cy="4619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buFont typeface="Arial" panose="020b0604020202020204" pitchFamily="34" charset="0"/>
            </a:pPr>
            <a:r>
              <a:rPr lang="zh-CN" altLang="zh-CN" sz="24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英勇的人民解放军</a:t>
            </a:r>
            <a:r>
              <a:rPr lang="en-US" altLang="zh-CN" sz="24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……</a:t>
            </a:r>
            <a:r>
              <a:rPr lang="zh-CN" altLang="zh-CN" sz="24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渡过长江。</a:t>
            </a:r>
          </a:p>
        </p:txBody>
      </p:sp>
      <p:sp>
        <p:nvSpPr>
          <p:cNvPr id="25611" name="文本框 10"/>
          <p:cNvSpPr txBox="1"/>
          <p:nvPr/>
        </p:nvSpPr>
        <p:spPr>
          <a:xfrm>
            <a:off x="2193925" y="3094038"/>
            <a:ext cx="4973638" cy="4619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buFont typeface="Arial" panose="020b0604020202020204" pitchFamily="34" charset="0"/>
            </a:pPr>
            <a:r>
              <a:rPr lang="zh-CN" altLang="zh-CN" sz="24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渡江战斗于……诸城进击中。</a:t>
            </a:r>
          </a:p>
        </p:txBody>
      </p:sp>
      <p:sp>
        <p:nvSpPr>
          <p:cNvPr id="25612" name="文本框 11"/>
          <p:cNvSpPr txBox="1"/>
          <p:nvPr/>
        </p:nvSpPr>
        <p:spPr>
          <a:xfrm>
            <a:off x="2193925" y="3619500"/>
            <a:ext cx="6950075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buFont typeface="Arial" panose="020b0604020202020204" pitchFamily="34" charset="0"/>
            </a:pPr>
            <a:r>
              <a:rPr lang="zh-CN" altLang="zh-CN" sz="24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国民党反动派经营了三个半月的长江防线。</a:t>
            </a:r>
          </a:p>
        </p:txBody>
      </p:sp>
      <p:sp>
        <p:nvSpPr>
          <p:cNvPr id="25613" name="文本框 12"/>
          <p:cNvSpPr txBox="1"/>
          <p:nvPr/>
        </p:nvSpPr>
        <p:spPr>
          <a:xfrm>
            <a:off x="2193925" y="4146550"/>
            <a:ext cx="5673725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buFont typeface="Arial" panose="020b0604020202020204" pitchFamily="34" charset="0"/>
            </a:pPr>
            <a:r>
              <a:rPr lang="zh-CN" altLang="en-US" sz="24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人民解放军</a:t>
            </a:r>
            <a:r>
              <a:rPr lang="en-US" altLang="zh-CN" sz="24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……</a:t>
            </a:r>
            <a:r>
              <a:rPr lang="zh-CN" altLang="en-US" sz="24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朱总司令的命令</a:t>
            </a:r>
            <a:r>
              <a:rPr lang="zh-CN" altLang="zh-CN" sz="24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。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730" name="文本框 13"/>
          <p:cNvSpPr txBox="1"/>
          <p:nvPr/>
        </p:nvSpPr>
        <p:spPr>
          <a:xfrm>
            <a:off x="354013" y="287338"/>
            <a:ext cx="598487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>
              <a:buFont typeface="Arial" panose="020b0604020202020204" pitchFamily="34" charset="0"/>
            </a:pP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五</a:t>
            </a:r>
          </a:p>
        </p:txBody>
      </p:sp>
      <p:sp>
        <p:nvSpPr>
          <p:cNvPr id="30731" name="文本框 14"/>
          <p:cNvSpPr txBox="1"/>
          <p:nvPr/>
        </p:nvSpPr>
        <p:spPr>
          <a:xfrm>
            <a:off x="1311275" y="287338"/>
            <a:ext cx="598488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>
              <a:buFont typeface="Arial" panose="020b0604020202020204" pitchFamily="34" charset="0"/>
            </a:pP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部</a:t>
            </a:r>
          </a:p>
        </p:txBody>
      </p:sp>
      <p:sp>
        <p:nvSpPr>
          <p:cNvPr id="30732" name="文本框 15"/>
          <p:cNvSpPr txBox="1"/>
          <p:nvPr/>
        </p:nvSpPr>
        <p:spPr>
          <a:xfrm>
            <a:off x="2268538" y="287338"/>
            <a:ext cx="596900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>
              <a:buFont typeface="Arial" panose="020b0604020202020204" pitchFamily="34" charset="0"/>
            </a:pP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分</a:t>
            </a:r>
            <a:endParaRPr lang="en-US" altLang="zh-CN" sz="32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56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6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56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56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56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56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56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56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56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56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1746" name="文本框 3"/>
          <p:cNvSpPr txBox="1"/>
          <p:nvPr/>
        </p:nvSpPr>
        <p:spPr>
          <a:xfrm>
            <a:off x="2130425" y="2060575"/>
            <a:ext cx="6088063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buFont typeface="Arial" panose="020b0604020202020204" pitchFamily="34" charset="0"/>
            </a:pPr>
            <a:endParaRPr lang="zh-CN" altLang="en-US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747" name="文本框 7"/>
          <p:cNvSpPr txBox="1"/>
          <p:nvPr/>
        </p:nvSpPr>
        <p:spPr>
          <a:xfrm>
            <a:off x="2268538" y="1163638"/>
            <a:ext cx="5453062" cy="650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30000"/>
              </a:lnSpc>
              <a:buFont typeface="Arial" panose="020b0604020202020204" pitchFamily="34" charset="0"/>
            </a:pPr>
            <a:r>
              <a:rPr lang="zh-CN" altLang="en-US" sz="28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《人民解放军百万大军横渡长江》</a:t>
            </a:r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748" name="文本框 6"/>
          <p:cNvSpPr txBox="1"/>
          <p:nvPr/>
        </p:nvSpPr>
        <p:spPr>
          <a:xfrm>
            <a:off x="900113" y="2054225"/>
            <a:ext cx="1257300" cy="2678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40000"/>
              </a:lnSpc>
              <a:buFont typeface="Arial" panose="020b0604020202020204" pitchFamily="34" charset="0"/>
            </a:pPr>
            <a:r>
              <a:rPr lang="zh-CN" altLang="zh-CN" sz="2400" b="1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标题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：</a:t>
            </a:r>
            <a:endParaRPr lang="zh-CN" altLang="zh-CN" sz="2400" b="1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  <a:p>
            <a:pPr eaLnBrk="1" hangingPunct="1">
              <a:lnSpc>
                <a:spcPct val="140000"/>
              </a:lnSpc>
              <a:buFont typeface="Arial" panose="020b0604020202020204" pitchFamily="34" charset="0"/>
            </a:pPr>
            <a:r>
              <a:rPr lang="zh-CN" altLang="zh-CN" sz="2400" b="1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导语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：</a:t>
            </a:r>
            <a:endParaRPr lang="zh-CN" altLang="zh-CN" sz="2400" b="1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  <a:p>
            <a:pPr eaLnBrk="1" hangingPunct="1">
              <a:lnSpc>
                <a:spcPct val="140000"/>
              </a:lnSpc>
              <a:buFont typeface="Arial" panose="020b0604020202020204" pitchFamily="34" charset="0"/>
            </a:pPr>
            <a:r>
              <a:rPr lang="zh-CN" altLang="zh-CN" sz="2400" b="1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主体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：</a:t>
            </a:r>
            <a:endParaRPr lang="zh-CN" altLang="zh-CN" sz="2400" b="1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  <a:p>
            <a:pPr eaLnBrk="1" hangingPunct="1">
              <a:lnSpc>
                <a:spcPct val="140000"/>
              </a:lnSpc>
              <a:buFont typeface="Arial" panose="020b0604020202020204" pitchFamily="34" charset="0"/>
            </a:pPr>
            <a:r>
              <a:rPr lang="zh-CN" altLang="zh-CN" sz="2400" b="1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背景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：</a:t>
            </a:r>
            <a:endParaRPr lang="zh-CN" altLang="zh-CN" sz="2400" b="1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  <a:p>
            <a:pPr eaLnBrk="1" hangingPunct="1">
              <a:lnSpc>
                <a:spcPct val="140000"/>
              </a:lnSpc>
              <a:buFont typeface="Arial" panose="020b0604020202020204" pitchFamily="34" charset="0"/>
            </a:pPr>
            <a:r>
              <a:rPr lang="zh-CN" altLang="zh-CN" sz="2400" b="1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结语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：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609" name="文本框 8"/>
          <p:cNvSpPr txBox="1"/>
          <p:nvPr/>
        </p:nvSpPr>
        <p:spPr>
          <a:xfrm>
            <a:off x="1974850" y="2112963"/>
            <a:ext cx="49784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buFont typeface="Arial" panose="020b0604020202020204" pitchFamily="34" charset="0"/>
            </a:pPr>
            <a:r>
              <a:rPr lang="zh-CN" altLang="zh-CN" sz="24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人民解放军百万大军横渡长江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610" name="文本框 9"/>
          <p:cNvSpPr txBox="1"/>
          <p:nvPr/>
        </p:nvSpPr>
        <p:spPr>
          <a:xfrm>
            <a:off x="1981200" y="2625725"/>
            <a:ext cx="66802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buFont typeface="Arial" panose="020b0604020202020204" pitchFamily="34" charset="0"/>
            </a:pPr>
            <a:r>
              <a:rPr lang="zh-CN" altLang="zh-CN" sz="24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人民解放军百万大军，从……横渡长江。</a:t>
            </a:r>
          </a:p>
        </p:txBody>
      </p:sp>
      <p:sp>
        <p:nvSpPr>
          <p:cNvPr id="25611" name="文本框 10"/>
          <p:cNvSpPr txBox="1"/>
          <p:nvPr/>
        </p:nvSpPr>
        <p:spPr>
          <a:xfrm>
            <a:off x="1981200" y="3138488"/>
            <a:ext cx="497205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buFont typeface="Arial" panose="020b0604020202020204" pitchFamily="34" charset="0"/>
            </a:pPr>
            <a:r>
              <a:rPr lang="zh-CN" altLang="zh-CN" sz="24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后面的部分都是主体</a:t>
            </a:r>
          </a:p>
        </p:txBody>
      </p:sp>
      <p:sp>
        <p:nvSpPr>
          <p:cNvPr id="25612" name="文本框 11"/>
          <p:cNvSpPr txBox="1"/>
          <p:nvPr/>
        </p:nvSpPr>
        <p:spPr>
          <a:xfrm>
            <a:off x="1979613" y="3652838"/>
            <a:ext cx="6950075" cy="4619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buFont typeface="Arial" panose="020b0604020202020204" pitchFamily="34" charset="0"/>
            </a:pPr>
            <a:r>
              <a:rPr lang="zh-CN" altLang="zh-CN" sz="24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国民党的广大官兵一致希望和平，不想再打了……</a:t>
            </a:r>
          </a:p>
        </p:txBody>
      </p:sp>
      <p:sp>
        <p:nvSpPr>
          <p:cNvPr id="31753" name="文本框 12"/>
          <p:cNvSpPr txBox="1"/>
          <p:nvPr/>
        </p:nvSpPr>
        <p:spPr>
          <a:xfrm>
            <a:off x="354013" y="287338"/>
            <a:ext cx="598487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>
              <a:buFont typeface="Arial" panose="020b0604020202020204" pitchFamily="34" charset="0"/>
            </a:pP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五</a:t>
            </a:r>
          </a:p>
        </p:txBody>
      </p:sp>
      <p:sp>
        <p:nvSpPr>
          <p:cNvPr id="31754" name="文本框 13"/>
          <p:cNvSpPr txBox="1"/>
          <p:nvPr/>
        </p:nvSpPr>
        <p:spPr>
          <a:xfrm>
            <a:off x="1311275" y="287338"/>
            <a:ext cx="598488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>
              <a:buFont typeface="Arial" panose="020b0604020202020204" pitchFamily="34" charset="0"/>
            </a:pP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部</a:t>
            </a:r>
          </a:p>
        </p:txBody>
      </p:sp>
      <p:sp>
        <p:nvSpPr>
          <p:cNvPr id="31755" name="文本框 14"/>
          <p:cNvSpPr txBox="1"/>
          <p:nvPr/>
        </p:nvSpPr>
        <p:spPr>
          <a:xfrm>
            <a:off x="2268538" y="287338"/>
            <a:ext cx="596900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>
              <a:buFont typeface="Arial" panose="020b0604020202020204" pitchFamily="34" charset="0"/>
            </a:pP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分</a:t>
            </a:r>
            <a:endParaRPr lang="en-US" altLang="zh-CN" sz="32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1756" name="矩形 3"/>
          <p:cNvSpPr/>
          <p:nvPr/>
        </p:nvSpPr>
        <p:spPr>
          <a:xfrm>
            <a:off x="1981200" y="4173538"/>
            <a:ext cx="3897313" cy="4619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>
              <a:buFont typeface="Arial" panose="020b0604020202020204" pitchFamily="34" charset="0"/>
            </a:pPr>
            <a:r>
              <a:rPr lang="zh-CN" altLang="zh-CN" sz="24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东面防线又被我军突破了。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9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5609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609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0">
                                            <p:txEl>
                                              <p:charRg st="0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5610">
                                            <p:txEl>
                                              <p:charRg st="0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5610">
                                            <p:txEl>
                                              <p:charRg st="0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56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56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2">
                                            <p:txEl>
                                              <p:charRg st="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5612">
                                            <p:txEl>
                                              <p:charRg st="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5612">
                                            <p:txEl>
                                              <p:charRg st="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2770" name="文本框 3"/>
          <p:cNvSpPr txBox="1"/>
          <p:nvPr/>
        </p:nvSpPr>
        <p:spPr>
          <a:xfrm>
            <a:off x="1939925" y="1722438"/>
            <a:ext cx="6088063" cy="3222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buFont typeface="Arial" panose="020b0604020202020204" pitchFamily="34" charset="0"/>
            </a:pPr>
            <a:endParaRPr lang="zh-CN" altLang="en-US" sz="1500" b="1">
              <a:solidFill>
                <a:srgbClr val="FF0000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5602" name="文本框 7"/>
          <p:cNvSpPr txBox="1"/>
          <p:nvPr/>
        </p:nvSpPr>
        <p:spPr>
          <a:xfrm>
            <a:off x="354013" y="1722438"/>
            <a:ext cx="9056688" cy="14303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R="0" algn="ctr" defTabSz="914400" eaLnBrk="1" hangingPunct="1">
              <a:lnSpc>
                <a:spcPct val="130000"/>
              </a:lnSpc>
              <a:buClrTx/>
              <a:buSzTx/>
              <a:buFont typeface="Arial" panose="020b0604020202020204" pitchFamily="34" charset="0"/>
              <a:defRPr/>
            </a:pPr>
            <a:r>
              <a:rPr kumimoji="0" lang="zh-CN" altLang="en-US" sz="3600" b="1" kern="1200" cap="none" spc="0" normalizeH="0" baseline="0" noProof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做编辑</a:t>
            </a:r>
          </a:p>
          <a:p>
            <a:pPr marR="0" algn="ctr" defTabSz="914400" eaLnBrk="1" hangingPunct="1">
              <a:lnSpc>
                <a:spcPct val="130000"/>
              </a:lnSpc>
              <a:buClrTx/>
              <a:buSzTx/>
              <a:buFont typeface="Arial" panose="020b0604020202020204" pitchFamily="34" charset="0"/>
              <a:defRPr/>
            </a:pPr>
            <a:r>
              <a:rPr kumimoji="0" lang="zh-CN" altLang="en-US" sz="3600" b="1" kern="1200" cap="none" spc="0" normalizeH="0" baseline="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比较两则消息，体会“三大特点”。</a:t>
            </a:r>
            <a:r>
              <a:rPr kumimoji="0" lang="en-US" altLang="zh-CN" sz="3600" b="1" kern="1200" cap="none" spc="0" normalizeH="0" baseline="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宋体" panose="02010600030101010101" pitchFamily="2" charset="-122"/>
              </a:rPr>
              <a:t> </a:t>
            </a:r>
          </a:p>
        </p:txBody>
      </p:sp>
      <p:sp>
        <p:nvSpPr>
          <p:cNvPr id="32772" name="文本框 7"/>
          <p:cNvSpPr txBox="1"/>
          <p:nvPr/>
        </p:nvSpPr>
        <p:spPr>
          <a:xfrm>
            <a:off x="354013" y="287338"/>
            <a:ext cx="596900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>
              <a:buFont typeface="Arial" panose="020b0604020202020204" pitchFamily="34" charset="0"/>
            </a:pP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活</a:t>
            </a:r>
          </a:p>
        </p:txBody>
      </p:sp>
      <p:sp>
        <p:nvSpPr>
          <p:cNvPr id="32773" name="文本框 8"/>
          <p:cNvSpPr txBox="1"/>
          <p:nvPr/>
        </p:nvSpPr>
        <p:spPr>
          <a:xfrm>
            <a:off x="1311275" y="287338"/>
            <a:ext cx="596900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>
              <a:buFont typeface="Arial" panose="020b0604020202020204" pitchFamily="34" charset="0"/>
            </a:pP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动</a:t>
            </a:r>
          </a:p>
        </p:txBody>
      </p:sp>
      <p:sp>
        <p:nvSpPr>
          <p:cNvPr id="32774" name="文本框 9"/>
          <p:cNvSpPr txBox="1"/>
          <p:nvPr/>
        </p:nvSpPr>
        <p:spPr>
          <a:xfrm>
            <a:off x="2268538" y="287338"/>
            <a:ext cx="598487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>
              <a:buFont typeface="Arial" panose="020b0604020202020204" pitchFamily="34" charset="0"/>
            </a:pP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二</a:t>
            </a:r>
            <a:endParaRPr lang="en-US" altLang="zh-CN" sz="32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256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2000"/>
                                        <p:tgtEl>
                                          <p:spTgt spid="2560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3794" name="文本框 3"/>
          <p:cNvSpPr txBox="1"/>
          <p:nvPr/>
        </p:nvSpPr>
        <p:spPr>
          <a:xfrm>
            <a:off x="1939925" y="1722438"/>
            <a:ext cx="6088063" cy="3222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buFont typeface="Arial" panose="020b0604020202020204" pitchFamily="34" charset="0"/>
            </a:pPr>
            <a:endParaRPr lang="zh-CN" altLang="en-US" sz="1500" b="1">
              <a:solidFill>
                <a:srgbClr val="FF0000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3795" name="文本框 7"/>
          <p:cNvSpPr txBox="1"/>
          <p:nvPr/>
        </p:nvSpPr>
        <p:spPr>
          <a:xfrm>
            <a:off x="673100" y="1708150"/>
            <a:ext cx="8074025" cy="7302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30000"/>
              </a:lnSpc>
              <a:buFont typeface="Arial" panose="020b0604020202020204" pitchFamily="34" charset="0"/>
            </a:pPr>
            <a:r>
              <a:rPr lang="en-US" altLang="zh-CN" sz="3200" b="1">
                <a:latin typeface="宋体" panose="02010600030101010101" pitchFamily="2" charset="-122"/>
                <a:sym typeface="宋体" panose="02010600030101010101" pitchFamily="2" charset="-122"/>
              </a:rPr>
              <a:t>        </a:t>
            </a:r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900238" y="1760538"/>
            <a:ext cx="6583362" cy="3043237"/>
            <a:chOff x="1900239" y="1760771"/>
            <a:chExt cx="6583361" cy="3217629"/>
          </a:xfrm>
        </p:grpSpPr>
        <p:sp>
          <p:nvSpPr>
            <p:cNvPr id="5" name="对话气泡: 圆角矩形 4"/>
            <p:cNvSpPr/>
            <p:nvPr/>
          </p:nvSpPr>
          <p:spPr>
            <a:xfrm>
              <a:off x="1900239" y="1760771"/>
              <a:ext cx="6583361" cy="3217629"/>
            </a:xfrm>
            <a:prstGeom prst="wedgeRoundRectCallout">
              <a:avLst>
                <a:gd name="adj1" fmla="val -55560"/>
                <a:gd name="adj2" fmla="val -4204"/>
                <a:gd name="adj3" fmla="val 16667"/>
              </a:avLst>
            </a:prstGeom>
            <a:gradFill rotWithShape="1">
              <a:gsLst>
                <a:gs pos="0">
                  <a:srgbClr val="4BACC6">
                    <a:tint val="50000"/>
                    <a:satMod val="300000"/>
                  </a:srgbClr>
                </a:gs>
                <a:gs pos="35000">
                  <a:srgbClr val="4BACC6">
                    <a:tint val="37000"/>
                    <a:satMod val="300000"/>
                  </a:srgbClr>
                </a:gs>
                <a:gs pos="100000">
                  <a:srgbClr val="4BACC6">
                    <a:tint val="15000"/>
                    <a:satMod val="350000"/>
                  </a:srgbClr>
                </a:gs>
              </a:gsLst>
              <a:lin ang="16200000" scaled="1"/>
            </a:gradFill>
            <a:ln w="9525" cap="flat" cmpd="sng" algn="ctr">
              <a:solidFill>
                <a:srgbClr val="4BACC6"/>
              </a:solidFill>
              <a:prstDash val="solid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  <a:cs typeface="+mn-cs"/>
              </a:endParaRPr>
            </a:p>
          </p:txBody>
        </p:sp>
        <p:sp>
          <p:nvSpPr>
            <p:cNvPr id="33800" name="Text Box 5"/>
            <p:cNvSpPr txBox="1"/>
            <p:nvPr/>
          </p:nvSpPr>
          <p:spPr>
            <a:xfrm>
              <a:off x="1974058" y="1914986"/>
              <a:ext cx="6413499" cy="290919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eaLnBrk="1" hangingPunct="1">
                <a:lnSpc>
                  <a:spcPct val="120000"/>
                </a:lnSpc>
                <a:spcBef>
                  <a:spcPct val="50000"/>
                </a:spcBef>
              </a:pPr>
              <a:r>
                <a:rPr lang="zh-CN" altLang="en-US" sz="2400" b="1">
                  <a:solidFill>
                    <a:srgbClr val="0033CC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   第一则消息，作者仅用不到二百字（不含电头），就将渡江战役第一天的基本信息、战场态势表述得清清楚楚，同时对战役的未来走向做出了准确预判。这则消息第一时间报道出来，极大地鼓舞了战士们的士气。很及时，很真实，很准确。</a:t>
              </a:r>
            </a:p>
          </p:txBody>
        </p:sp>
      </p:grpSp>
      <p:sp>
        <p:nvSpPr>
          <p:cNvPr id="33797" name="文本框 1"/>
          <p:cNvSpPr txBox="1"/>
          <p:nvPr/>
        </p:nvSpPr>
        <p:spPr>
          <a:xfrm>
            <a:off x="442913" y="379413"/>
            <a:ext cx="7329487" cy="11271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  <a:buFont typeface="Calibri" panose="020f0502020204030204" pitchFamily="34" charset="0"/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   假如你是当时报社的编辑，你认为这两则消息重复吗？能刊发吗？</a:t>
            </a:r>
            <a:endParaRPr lang="zh-CN" altLang="en-US" sz="2800" b="1">
              <a:latin typeface="Arial" panose="020b0604020202020204" pitchFamily="34" charset="0"/>
            </a:endParaRPr>
          </a:p>
        </p:txBody>
      </p:sp>
      <p:pic>
        <p:nvPicPr>
          <p:cNvPr id="33798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6550" y="2044700"/>
            <a:ext cx="1301750" cy="30988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5362" name="文本框 3"/>
          <p:cNvSpPr txBox="1"/>
          <p:nvPr/>
        </p:nvSpPr>
        <p:spPr>
          <a:xfrm>
            <a:off x="1939925" y="1722438"/>
            <a:ext cx="6088063" cy="3222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buFont typeface="Arial" panose="020b0604020202020204" pitchFamily="34" charset="0"/>
            </a:pPr>
            <a:endParaRPr lang="zh-CN" altLang="en-US" sz="1500" b="1">
              <a:solidFill>
                <a:srgbClr val="FF0000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5363" name="文本框 7"/>
          <p:cNvSpPr txBox="1"/>
          <p:nvPr/>
        </p:nvSpPr>
        <p:spPr>
          <a:xfrm>
            <a:off x="673100" y="1651000"/>
            <a:ext cx="8151813" cy="23971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30000"/>
              </a:lnSpc>
              <a:buFont typeface="Arial" panose="020b0604020202020204" pitchFamily="34" charset="0"/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    在现实生活中，你们都是通过哪些方式来了解世界的风云变幻、国家的政治策略以及群众的街头巷议呢？</a:t>
            </a:r>
          </a:p>
          <a:p>
            <a:pPr eaLnBrk="1" hangingPunct="1">
              <a:lnSpc>
                <a:spcPts val="3000"/>
              </a:lnSpc>
              <a:buFont typeface="Arial" panose="020b0604020202020204" pitchFamily="34" charset="0"/>
            </a:pPr>
            <a:endParaRPr lang="zh-CN" altLang="en-US" sz="3200" b="1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5364" name="文本框 1"/>
          <p:cNvSpPr txBox="1"/>
          <p:nvPr/>
        </p:nvSpPr>
        <p:spPr>
          <a:xfrm>
            <a:off x="354013" y="287338"/>
            <a:ext cx="596900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>
              <a:buFont typeface="Arial" panose="020b0604020202020204" pitchFamily="34" charset="0"/>
            </a:pP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新</a:t>
            </a:r>
          </a:p>
        </p:txBody>
      </p:sp>
      <p:sp>
        <p:nvSpPr>
          <p:cNvPr id="15365" name="文本框 17"/>
          <p:cNvSpPr txBox="1"/>
          <p:nvPr/>
        </p:nvSpPr>
        <p:spPr>
          <a:xfrm>
            <a:off x="1311275" y="287338"/>
            <a:ext cx="596900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>
              <a:buFont typeface="Arial" panose="020b0604020202020204" pitchFamily="34" charset="0"/>
            </a:pP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</a:t>
            </a:r>
          </a:p>
        </p:txBody>
      </p:sp>
      <p:sp>
        <p:nvSpPr>
          <p:cNvPr id="15366" name="文本框 18"/>
          <p:cNvSpPr txBox="1"/>
          <p:nvPr/>
        </p:nvSpPr>
        <p:spPr>
          <a:xfrm>
            <a:off x="2268538" y="287338"/>
            <a:ext cx="596900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>
              <a:buFont typeface="Arial" panose="020b0604020202020204" pitchFamily="34" charset="0"/>
            </a:pP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导</a:t>
            </a:r>
            <a:endParaRPr lang="en-US" altLang="zh-CN" sz="3200" b="1">
              <a:solidFill>
                <a:schemeClr val="bg1"/>
              </a:solidFill>
              <a:latin typeface="黑体" pitchFamily="49" charset="-122"/>
              <a:ea typeface="黑体" panose="02010609060101010101" pitchFamily="49" charset="-122"/>
            </a:endParaRPr>
          </a:p>
        </p:txBody>
      </p:sp>
      <p:sp>
        <p:nvSpPr>
          <p:cNvPr id="15367" name="文本框 19"/>
          <p:cNvSpPr txBox="1"/>
          <p:nvPr/>
        </p:nvSpPr>
        <p:spPr>
          <a:xfrm>
            <a:off x="3227388" y="287338"/>
            <a:ext cx="595312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>
              <a:buFont typeface="Arial" panose="020b0604020202020204" pitchFamily="34" charset="0"/>
            </a:pP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入</a:t>
            </a:r>
            <a:endParaRPr lang="en-US" altLang="zh-CN" sz="32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/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4818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48488" y="677863"/>
            <a:ext cx="1593850" cy="3746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4819" name="文本框 3"/>
          <p:cNvSpPr txBox="1"/>
          <p:nvPr/>
        </p:nvSpPr>
        <p:spPr>
          <a:xfrm>
            <a:off x="1939925" y="1722438"/>
            <a:ext cx="6088063" cy="3222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buFont typeface="Arial" panose="020b0604020202020204" pitchFamily="34" charset="0"/>
            </a:pPr>
            <a:endParaRPr lang="zh-CN" altLang="en-US" sz="1500" b="1">
              <a:solidFill>
                <a:srgbClr val="FF0000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" name="对话气泡: 圆角矩形 2"/>
          <p:cNvSpPr/>
          <p:nvPr/>
        </p:nvSpPr>
        <p:spPr>
          <a:xfrm>
            <a:off x="673100" y="377825"/>
            <a:ext cx="6046788" cy="1860550"/>
          </a:xfrm>
          <a:prstGeom prst="wedgeRoundRectCallout">
            <a:avLst>
              <a:gd name="adj1" fmla="val 60169"/>
              <a:gd name="adj2" fmla="val 4691"/>
              <a:gd name="adj3" fmla="val 16667"/>
            </a:avLst>
          </a:prstGeom>
          <a:gradFill rotWithShape="1">
            <a:gsLst>
              <a:gs pos="0">
                <a:srgbClr val="4BACC6">
                  <a:tint val="50000"/>
                  <a:satMod val="300000"/>
                </a:srgbClr>
              </a:gs>
              <a:gs pos="35000">
                <a:srgbClr val="4BACC6">
                  <a:tint val="37000"/>
                  <a:satMod val="300000"/>
                </a:srgbClr>
              </a:gs>
              <a:gs pos="100000">
                <a:srgbClr val="4BACC6">
                  <a:tint val="15000"/>
                  <a:satMod val="350000"/>
                </a:srgbClr>
              </a:gs>
            </a:gsLst>
            <a:lin ang="16200000" scaled="1"/>
          </a:gradFill>
          <a:ln w="9525" cap="flat" cmpd="sng" algn="ctr">
            <a:solidFill>
              <a:srgbClr val="4BACC6"/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    第二则消息是第一则的延续和扩展，毛泽东主席作为全军统帅，汇总各路战况，全面报道渡江战役第一阶段的情况，足见这一战役的磅礴气势。</a:t>
            </a: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楷体" pitchFamily="49" charset="-122"/>
              <a:ea typeface="楷体" pitchFamily="49" charset="-122"/>
              <a:cs typeface="+mn-cs"/>
            </a:endParaRPr>
          </a:p>
        </p:txBody>
      </p:sp>
      <p:sp>
        <p:nvSpPr>
          <p:cNvPr id="2" name="对话气泡: 圆角矩形 2"/>
          <p:cNvSpPr/>
          <p:nvPr/>
        </p:nvSpPr>
        <p:spPr>
          <a:xfrm>
            <a:off x="1951038" y="2670175"/>
            <a:ext cx="6591300" cy="2051050"/>
          </a:xfrm>
          <a:prstGeom prst="wedgeRoundRectCallout">
            <a:avLst>
              <a:gd name="adj1" fmla="val -59369"/>
              <a:gd name="adj2" fmla="val -10155"/>
              <a:gd name="adj3" fmla="val 16667"/>
            </a:avLst>
          </a:prstGeom>
          <a:gradFill rotWithShape="1">
            <a:gsLst>
              <a:gs pos="0">
                <a:srgbClr val="4BACC6">
                  <a:tint val="50000"/>
                  <a:satMod val="300000"/>
                </a:srgbClr>
              </a:gs>
              <a:gs pos="35000">
                <a:srgbClr val="4BACC6">
                  <a:tint val="37000"/>
                  <a:satMod val="300000"/>
                </a:srgbClr>
              </a:gs>
              <a:gs pos="100000">
                <a:srgbClr val="4BACC6">
                  <a:tint val="15000"/>
                  <a:satMod val="350000"/>
                </a:srgbClr>
              </a:gs>
            </a:gsLst>
            <a:lin ang="16200000" scaled="1"/>
          </a:gradFill>
          <a:ln w="9525" cap="flat" cmpd="sng" algn="ctr">
            <a:solidFill>
              <a:srgbClr val="4BACC6"/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-简" charset="-122"/>
                <a:sym typeface="+mn-ea"/>
              </a:rPr>
              <a:t>    这两则消息都具备新闻的“六要素”“五部分”，而且时效性都很强。两则消息在时间跨度、事件广度、内容深度上均有所不同。因此，两则消息都能而且都要刊发。</a:t>
            </a: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楷体" pitchFamily="49" charset="-122"/>
              <a:ea typeface="楷体" pitchFamily="49" charset="-122"/>
              <a:cs typeface="楷体-简" charset="-122"/>
            </a:endParaRPr>
          </a:p>
        </p:txBody>
      </p:sp>
      <p:pic>
        <p:nvPicPr>
          <p:cNvPr id="34822" name="图片 4"/>
          <p:cNvPicPr>
            <a:picLocks noChangeAspect="1"/>
          </p:cNvPicPr>
          <p:nvPr/>
        </p:nvPicPr>
        <p:blipFill>
          <a:blip r:embed="rId3"/>
          <a:srcRect b="30138"/>
          <a:stretch>
            <a:fillRect/>
          </a:stretch>
        </p:blipFill>
        <p:spPr>
          <a:xfrm>
            <a:off x="296863" y="2606675"/>
            <a:ext cx="1501775" cy="2540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266" name="文本框 7"/>
          <p:cNvSpPr txBox="1"/>
          <p:nvPr/>
        </p:nvSpPr>
        <p:spPr>
          <a:xfrm>
            <a:off x="1357630" y="1221740"/>
            <a:ext cx="3120390" cy="189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200000"/>
              </a:lnSpc>
              <a:spcBef>
                <a:spcPts val="600"/>
              </a:spcBef>
              <a:buFont typeface="Calibri" panose="020f0502020204030204" pitchFamily="34" charset="0"/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消息二则</a:t>
            </a:r>
          </a:p>
          <a:p>
            <a:pPr eaLnBrk="1" hangingPunct="1">
              <a:lnSpc>
                <a:spcPct val="200000"/>
              </a:lnSpc>
              <a:spcBef>
                <a:spcPts val="600"/>
              </a:spcBef>
              <a:buFont typeface="Calibri" panose="020f0502020204030204" pitchFamily="34" charset="0"/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精品课件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  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文本框 7"/>
          <p:cNvSpPr txBox="1"/>
          <p:nvPr/>
        </p:nvSpPr>
        <p:spPr>
          <a:xfrm>
            <a:off x="3837305" y="1828165"/>
            <a:ext cx="3120390" cy="9531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200000"/>
              </a:lnSpc>
              <a:spcBef>
                <a:spcPts val="600"/>
              </a:spcBef>
              <a:buFont typeface="Calibri" panose="020f0502020204030204" pitchFamily="34" charset="0"/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第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2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课时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  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27149155"/>
      </p:ext>
    </p:extLst>
  </p:cSld>
  <p:clrMapOvr>
    <a:masterClrMapping/>
  </p:clrMapOvr>
  <p:transition/>
  <p:timing/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266" name="文本框 7"/>
          <p:cNvSpPr txBox="1"/>
          <p:nvPr/>
        </p:nvSpPr>
        <p:spPr>
          <a:xfrm>
            <a:off x="1776413" y="1782763"/>
            <a:ext cx="7367587" cy="18938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514350" indent="-514350" eaLnBrk="1" hangingPunct="1">
              <a:lnSpc>
                <a:spcPct val="200000"/>
              </a:lnSpc>
              <a:spcBef>
                <a:spcPts val="600"/>
              </a:spcBef>
              <a:buFont typeface="Calibri" panose="020f0502020204030204" pitchFamily="34" charset="0"/>
              <a:buAutoNum type="arabicPeriod"/>
            </a:pP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品味消息的语言特点。</a:t>
            </a:r>
          </a:p>
          <a:p>
            <a:pPr marL="514350" indent="-514350" eaLnBrk="1" hangingPunct="1">
              <a:lnSpc>
                <a:spcPct val="200000"/>
              </a:lnSpc>
              <a:spcBef>
                <a:spcPts val="600"/>
              </a:spcBef>
              <a:buFont typeface="Calibri" panose="020f0502020204030204" pitchFamily="34" charset="0"/>
              <a:buAutoNum type="arabicPeriod"/>
            </a:pP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体会作者在消息中的情感和立场。  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267" name="文本框 8"/>
          <p:cNvSpPr txBox="1"/>
          <p:nvPr/>
        </p:nvSpPr>
        <p:spPr>
          <a:xfrm>
            <a:off x="354013" y="287338"/>
            <a:ext cx="596900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>
              <a:buFont typeface="Arial" panose="020b0604020202020204" pitchFamily="34" charset="0"/>
            </a:pP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学</a:t>
            </a:r>
          </a:p>
        </p:txBody>
      </p:sp>
      <p:sp>
        <p:nvSpPr>
          <p:cNvPr id="11268" name="文本框 9"/>
          <p:cNvSpPr txBox="1"/>
          <p:nvPr/>
        </p:nvSpPr>
        <p:spPr>
          <a:xfrm>
            <a:off x="1311275" y="287338"/>
            <a:ext cx="598488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>
              <a:buFont typeface="Arial" panose="020b0604020202020204" pitchFamily="34" charset="0"/>
            </a:pP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习</a:t>
            </a:r>
          </a:p>
        </p:txBody>
      </p:sp>
      <p:sp>
        <p:nvSpPr>
          <p:cNvPr id="11269" name="文本框 10"/>
          <p:cNvSpPr txBox="1"/>
          <p:nvPr/>
        </p:nvSpPr>
        <p:spPr>
          <a:xfrm>
            <a:off x="2268538" y="287338"/>
            <a:ext cx="598487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>
              <a:buFont typeface="Arial" panose="020b0604020202020204" pitchFamily="34" charset="0"/>
            </a:pP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目</a:t>
            </a:r>
            <a:endParaRPr lang="en-US" altLang="zh-CN" sz="32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270" name="文本框 11"/>
          <p:cNvSpPr txBox="1"/>
          <p:nvPr/>
        </p:nvSpPr>
        <p:spPr>
          <a:xfrm>
            <a:off x="3227388" y="287338"/>
            <a:ext cx="596900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>
              <a:buFont typeface="Arial" panose="020b0604020202020204" pitchFamily="34" charset="0"/>
            </a:pP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标</a:t>
            </a:r>
            <a:endParaRPr lang="en-US" altLang="zh-CN" sz="32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37053082"/>
      </p:ext>
    </p:extLst>
  </p:cSld>
  <p:clrMapOvr>
    <a:masterClrMapping/>
  </p:clrMapOvr>
  <p:transition spd="slow"/>
  <p:timing/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8435" name="组合 27"/>
          <p:cNvGrpSpPr/>
          <p:nvPr/>
        </p:nvGrpSpPr>
        <p:grpSpPr>
          <a:xfrm>
            <a:off x="2876550" y="2098107"/>
            <a:ext cx="2787650" cy="872581"/>
            <a:chOff x="2747226" y="536188"/>
            <a:chExt cx="2458107" cy="604629"/>
          </a:xfrm>
          <a:solidFill>
            <a:srgbClr val="FFC000"/>
          </a:solidFill>
        </p:grpSpPr>
        <p:sp>
          <p:nvSpPr>
            <p:cNvPr id="3" name="矩形: 圆角 28"/>
            <p:cNvSpPr/>
            <p:nvPr/>
          </p:nvSpPr>
          <p:spPr bwMode="auto">
            <a:xfrm rot="20527566">
              <a:off x="2747226" y="609385"/>
              <a:ext cx="564133" cy="471270"/>
            </a:xfrm>
            <a:prstGeom prst="roundRect">
              <a:avLst/>
            </a:prstGeom>
            <a:grpFill/>
            <a:ln w="9525" cap="flat" cmpd="sng" algn="ctr">
              <a:solidFill>
                <a:srgbClr val="FF9999">
                  <a:alpha val="30196"/>
                </a:srgbClr>
              </a:solidFill>
              <a:prstDash val="solid"/>
              <a:headEnd type="none" w="med" len="med"/>
              <a:tailEnd type="none" w="med" len="me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  <a:sym typeface="+mn-ea"/>
                </a:rPr>
                <a:t>评</a:t>
              </a:r>
            </a:p>
          </p:txBody>
        </p:sp>
        <p:sp>
          <p:nvSpPr>
            <p:cNvPr id="2" name="矩形: 圆角 29"/>
            <p:cNvSpPr/>
            <p:nvPr/>
          </p:nvSpPr>
          <p:spPr bwMode="auto">
            <a:xfrm rot="294411">
              <a:off x="3381351" y="632447"/>
              <a:ext cx="565533" cy="472272"/>
            </a:xfrm>
            <a:prstGeom prst="roundRect">
              <a:avLst/>
            </a:prstGeom>
            <a:grpFill/>
            <a:ln w="9525" cap="flat" cmpd="sng" algn="ctr">
              <a:solidFill>
                <a:srgbClr val="99FF99">
                  <a:alpha val="20000"/>
                </a:srgbClr>
              </a:solidFill>
              <a:prstDash val="solid"/>
              <a:headEnd type="none" w="med" len="med"/>
              <a:tailEnd type="none" w="med" len="me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  <a:sym typeface="+mn-ea"/>
                </a:rPr>
                <a:t>析</a:t>
              </a:r>
            </a:p>
          </p:txBody>
        </p:sp>
        <p:sp>
          <p:nvSpPr>
            <p:cNvPr id="5" name="矩形: 圆角 30"/>
            <p:cNvSpPr/>
            <p:nvPr/>
          </p:nvSpPr>
          <p:spPr bwMode="auto">
            <a:xfrm rot="1137149">
              <a:off x="4007405" y="536188"/>
              <a:ext cx="566321" cy="471666"/>
            </a:xfrm>
            <a:prstGeom prst="roundRect">
              <a:avLst/>
            </a:prstGeom>
            <a:grpFill/>
            <a:ln w="9525" cap="flat" cmpd="sng" algn="ctr">
              <a:solidFill>
                <a:srgbClr val="FFCC66"/>
              </a:solidFill>
              <a:prstDash val="solid"/>
              <a:headEnd type="none" w="med" len="med"/>
              <a:tailEnd type="none" w="med" len="me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3200" b="0" i="0" u="none" strike="noStrike" kern="1200" cap="none" spc="0" normalizeH="0" baseline="0" noProof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  <a:sym typeface="+mn-ea"/>
                </a:rPr>
                <a:t>新</a:t>
              </a:r>
            </a:p>
          </p:txBody>
        </p:sp>
        <p:sp>
          <p:nvSpPr>
            <p:cNvPr id="6" name="矩形: 圆角 31"/>
            <p:cNvSpPr/>
            <p:nvPr/>
          </p:nvSpPr>
          <p:spPr bwMode="auto">
            <a:xfrm rot="20889648">
              <a:off x="4640530" y="669150"/>
              <a:ext cx="564803" cy="471667"/>
            </a:xfrm>
            <a:prstGeom prst="roundRect">
              <a:avLst/>
            </a:prstGeom>
            <a:grpFill/>
            <a:ln w="9525" cap="flat" cmpd="sng" algn="ctr">
              <a:solidFill>
                <a:srgbClr val="66CCFF">
                  <a:alpha val="18824"/>
                </a:srgbClr>
              </a:solidFill>
              <a:prstDash val="solid"/>
              <a:headEnd type="none" w="med" len="med"/>
              <a:tailEnd type="none" w="med" len="me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3200" b="0" i="0" u="none" strike="noStrike" kern="1200" cap="none" spc="0" normalizeH="0" baseline="0" noProof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  <a:sym typeface="+mn-ea"/>
                </a:rPr>
                <a:t>闻</a:t>
              </a:r>
            </a:p>
          </p:txBody>
        </p:sp>
      </p:grpSp>
      <p:grpSp>
        <p:nvGrpSpPr>
          <p:cNvPr id="27651" name="组合 27"/>
          <p:cNvGrpSpPr/>
          <p:nvPr/>
        </p:nvGrpSpPr>
        <p:grpSpPr>
          <a:xfrm>
            <a:off x="4514306" y="3387453"/>
            <a:ext cx="2663825" cy="892175"/>
            <a:chOff x="2747226" y="536188"/>
            <a:chExt cx="2458107" cy="604629"/>
          </a:xfrm>
          <a:solidFill>
            <a:srgbClr val="62B35B"/>
          </a:solidFill>
        </p:grpSpPr>
        <p:sp>
          <p:nvSpPr>
            <p:cNvPr id="4" name="矩形: 圆角 28"/>
            <p:cNvSpPr/>
            <p:nvPr/>
          </p:nvSpPr>
          <p:spPr bwMode="auto">
            <a:xfrm rot="20527566">
              <a:off x="2747226" y="609346"/>
              <a:ext cx="565453" cy="471223"/>
            </a:xfrm>
            <a:prstGeom prst="roundRect">
              <a:avLst/>
            </a:prstGeom>
            <a:grpFill/>
            <a:ln w="9525" cap="flat" cmpd="sng" algn="ctr">
              <a:solidFill>
                <a:srgbClr val="FF9999">
                  <a:alpha val="30196"/>
                </a:srgbClr>
              </a:solidFill>
              <a:prstDash val="solid"/>
              <a:headEnd type="none" w="med" len="med"/>
              <a:tailEnd type="none" w="med" len="me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  <a:sym typeface="+mn-ea"/>
                </a:rPr>
                <a:t>播</a:t>
              </a:r>
            </a:p>
          </p:txBody>
        </p:sp>
        <p:sp>
          <p:nvSpPr>
            <p:cNvPr id="7" name="矩形: 圆角 29"/>
            <p:cNvSpPr/>
            <p:nvPr/>
          </p:nvSpPr>
          <p:spPr bwMode="auto">
            <a:xfrm rot="294411">
              <a:off x="3381529" y="633015"/>
              <a:ext cx="565453" cy="471223"/>
            </a:xfrm>
            <a:prstGeom prst="roundRect">
              <a:avLst/>
            </a:prstGeom>
            <a:grpFill/>
            <a:ln w="9525" cap="flat" cmpd="sng" algn="ctr">
              <a:solidFill>
                <a:srgbClr val="99FF99">
                  <a:alpha val="20000"/>
                </a:srgbClr>
              </a:solidFill>
              <a:prstDash val="solid"/>
              <a:headEnd type="none" w="med" len="med"/>
              <a:tailEnd type="none" w="med" len="me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  <a:sym typeface="+mn-ea"/>
                </a:rPr>
                <a:t>报</a:t>
              </a:r>
            </a:p>
          </p:txBody>
        </p:sp>
        <p:sp>
          <p:nvSpPr>
            <p:cNvPr id="8" name="矩形: 圆角 30"/>
            <p:cNvSpPr/>
            <p:nvPr/>
          </p:nvSpPr>
          <p:spPr bwMode="auto">
            <a:xfrm rot="1137149">
              <a:off x="4007405" y="536188"/>
              <a:ext cx="566321" cy="471666"/>
            </a:xfrm>
            <a:prstGeom prst="roundRect">
              <a:avLst/>
            </a:prstGeom>
            <a:grpFill/>
            <a:ln w="9525" cap="flat" cmpd="sng" algn="ctr">
              <a:solidFill>
                <a:srgbClr val="FFCC66"/>
              </a:solidFill>
              <a:prstDash val="solid"/>
              <a:headEnd type="none" w="med" len="med"/>
              <a:tailEnd type="none" w="med" len="me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3200" b="0" i="0" u="none" strike="noStrike" kern="1200" cap="none" spc="0" normalizeH="0" baseline="0" noProof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  <a:sym typeface="+mn-ea"/>
                </a:rPr>
                <a:t>新</a:t>
              </a:r>
            </a:p>
          </p:txBody>
        </p:sp>
        <p:sp>
          <p:nvSpPr>
            <p:cNvPr id="9" name="矩形: 圆角 31"/>
            <p:cNvSpPr/>
            <p:nvPr/>
          </p:nvSpPr>
          <p:spPr bwMode="auto">
            <a:xfrm rot="20889648">
              <a:off x="4640530" y="669150"/>
              <a:ext cx="564803" cy="471667"/>
            </a:xfrm>
            <a:prstGeom prst="roundRect">
              <a:avLst/>
            </a:prstGeom>
            <a:grpFill/>
            <a:ln w="9525" cap="flat" cmpd="sng" algn="ctr">
              <a:solidFill>
                <a:srgbClr val="66CCFF">
                  <a:alpha val="18824"/>
                </a:srgbClr>
              </a:solidFill>
              <a:prstDash val="solid"/>
              <a:headEnd type="none" w="med" len="med"/>
              <a:tailEnd type="none" w="med" len="me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3200" b="0" i="0" u="none" strike="noStrike" kern="1200" cap="none" spc="0" normalizeH="0" baseline="0" noProof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  <a:sym typeface="+mn-ea"/>
                </a:rPr>
                <a:t>闻</a:t>
              </a:r>
            </a:p>
          </p:txBody>
        </p:sp>
      </p:grpSp>
      <p:grpSp>
        <p:nvGrpSpPr>
          <p:cNvPr id="12292" name="组合 27"/>
          <p:cNvGrpSpPr/>
          <p:nvPr/>
        </p:nvGrpSpPr>
        <p:grpSpPr>
          <a:xfrm>
            <a:off x="1627946" y="888274"/>
            <a:ext cx="2766987" cy="778392"/>
            <a:chOff x="2747226" y="536188"/>
            <a:chExt cx="2458107" cy="604629"/>
          </a:xfrm>
          <a:solidFill>
            <a:schemeClr val="accent2"/>
          </a:solidFill>
        </p:grpSpPr>
        <p:sp>
          <p:nvSpPr>
            <p:cNvPr id="12" name="矩形: 圆角 28"/>
            <p:cNvSpPr/>
            <p:nvPr/>
          </p:nvSpPr>
          <p:spPr bwMode="auto">
            <a:xfrm rot="20527566">
              <a:off x="2747226" y="608272"/>
              <a:ext cx="565314" cy="472229"/>
            </a:xfrm>
            <a:prstGeom prst="roundRect">
              <a:avLst/>
            </a:prstGeom>
            <a:grpFill/>
            <a:ln w="9525" cap="flat" cmpd="sng" algn="ctr">
              <a:solidFill>
                <a:srgbClr val="FF9999">
                  <a:alpha val="30196"/>
                </a:srgbClr>
              </a:solidFill>
              <a:prstDash val="solid"/>
              <a:headEnd type="none" w="med" len="med"/>
              <a:tailEnd type="none" w="med" len="me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3200" b="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  <a:sym typeface="+mn-ea"/>
                </a:rPr>
                <a:t>剖</a:t>
              </a:r>
            </a:p>
          </p:txBody>
        </p:sp>
        <p:sp>
          <p:nvSpPr>
            <p:cNvPr id="13" name="矩形: 圆角 29"/>
            <p:cNvSpPr/>
            <p:nvPr/>
          </p:nvSpPr>
          <p:spPr bwMode="auto">
            <a:xfrm rot="294411">
              <a:off x="3381522" y="633282"/>
              <a:ext cx="565314" cy="470758"/>
            </a:xfrm>
            <a:prstGeom prst="roundRect">
              <a:avLst/>
            </a:prstGeom>
            <a:grpFill/>
            <a:ln w="9525" cap="flat" cmpd="sng" algn="ctr">
              <a:solidFill>
                <a:srgbClr val="99FF99">
                  <a:alpha val="20000"/>
                </a:srgbClr>
              </a:solidFill>
              <a:prstDash val="solid"/>
              <a:headEnd type="none" w="med" len="med"/>
              <a:tailEnd type="none" w="med" len="me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3200" b="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  <a:sym typeface="+mn-ea"/>
                </a:rPr>
                <a:t>析</a:t>
              </a:r>
            </a:p>
          </p:txBody>
        </p:sp>
        <p:sp>
          <p:nvSpPr>
            <p:cNvPr id="14" name="矩形: 圆角 30"/>
            <p:cNvSpPr/>
            <p:nvPr/>
          </p:nvSpPr>
          <p:spPr bwMode="auto">
            <a:xfrm rot="1137149">
              <a:off x="4007405" y="536188"/>
              <a:ext cx="566321" cy="471666"/>
            </a:xfrm>
            <a:prstGeom prst="roundRect">
              <a:avLst/>
            </a:prstGeom>
            <a:grpFill/>
            <a:ln w="9525" cap="flat" cmpd="sng" algn="ctr">
              <a:solidFill>
                <a:srgbClr val="FFCC66"/>
              </a:solidFill>
              <a:prstDash val="solid"/>
              <a:headEnd type="none" w="med" len="med"/>
              <a:tailEnd type="none" w="med" len="me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3200" b="0" i="0" u="none" strike="noStrike" kern="1200" cap="none" spc="0" normalizeH="0" baseline="0" noProof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  <a:sym typeface="+mn-ea"/>
                </a:rPr>
                <a:t>新</a:t>
              </a:r>
            </a:p>
          </p:txBody>
        </p:sp>
        <p:sp>
          <p:nvSpPr>
            <p:cNvPr id="15" name="矩形: 圆角 31"/>
            <p:cNvSpPr/>
            <p:nvPr/>
          </p:nvSpPr>
          <p:spPr bwMode="auto">
            <a:xfrm rot="20889648">
              <a:off x="4640530" y="669150"/>
              <a:ext cx="564803" cy="471667"/>
            </a:xfrm>
            <a:prstGeom prst="roundRect">
              <a:avLst/>
            </a:prstGeom>
            <a:grpFill/>
            <a:ln w="9525" cap="flat" cmpd="sng" algn="ctr">
              <a:solidFill>
                <a:srgbClr val="66CCFF">
                  <a:alpha val="18824"/>
                </a:srgbClr>
              </a:solidFill>
              <a:prstDash val="solid"/>
              <a:headEnd type="none" w="med" len="med"/>
              <a:tailEnd type="none" w="med" len="me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3200" b="0" i="0" u="none" strike="noStrike" kern="1200" cap="none" spc="0" normalizeH="0" baseline="0" noProof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cs"/>
                  <a:sym typeface="+mn-ea"/>
                </a:rPr>
                <a:t>闻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458833296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18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276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4338" name="文本框 3"/>
          <p:cNvSpPr txBox="1"/>
          <p:nvPr/>
        </p:nvSpPr>
        <p:spPr>
          <a:xfrm>
            <a:off x="1939925" y="1722438"/>
            <a:ext cx="6088063" cy="3222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buFont typeface="Arial" panose="020b0604020202020204" pitchFamily="34" charset="0"/>
            </a:pPr>
            <a:endParaRPr lang="zh-CN" altLang="en-US" sz="1500" b="1">
              <a:solidFill>
                <a:srgbClr val="FF0000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5362" name="文本框 7"/>
          <p:cNvSpPr txBox="1"/>
          <p:nvPr/>
        </p:nvSpPr>
        <p:spPr>
          <a:xfrm>
            <a:off x="652463" y="1168400"/>
            <a:ext cx="7834313" cy="35385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R="0" defTabSz="914400" eaLnBrk="1" hangingPunct="1">
              <a:lnSpc>
                <a:spcPct val="200000"/>
              </a:lnSpc>
              <a:buClrTx/>
              <a:buSzTx/>
              <a:buFont typeface="Arial" panose="020b0604020202020204" pitchFamily="34" charset="0"/>
              <a:defRPr/>
            </a:pPr>
            <a:r>
              <a:rPr kumimoji="0" lang="en-US" altLang="zh-CN" sz="2800" b="1" kern="1200" cap="none" spc="0" normalizeH="0" baseline="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宋体" panose="02010600030101010101" pitchFamily="2" charset="-122"/>
              </a:rPr>
              <a:t>活动一：学做评论员</a:t>
            </a:r>
            <a:endParaRPr kumimoji="0" lang="en-US" altLang="zh-CN" sz="2800" b="1" kern="1200" cap="none" spc="0" normalizeH="0" baseline="0" noProof="1">
              <a:latin typeface="楷体" pitchFamily="49" charset="-122"/>
              <a:ea typeface="楷体" pitchFamily="49" charset="-122"/>
              <a:cs typeface="+mn-cs"/>
              <a:sym typeface="宋体" pitchFamily="2" charset="-122"/>
            </a:endParaRPr>
          </a:p>
          <a:p>
            <a:pPr marR="0" defTabSz="914400" eaLnBrk="1" hangingPunct="1">
              <a:lnSpc>
                <a:spcPct val="200000"/>
              </a:lnSpc>
              <a:buClrTx/>
              <a:buSzTx/>
              <a:buFont typeface="Arial" panose="020b0604020202020204" pitchFamily="34" charset="0"/>
              <a:defRPr/>
            </a:pPr>
            <a:r>
              <a:rPr kumimoji="0" lang="zh-CN" altLang="en-US" sz="2800" b="1" kern="1200" cap="none" spc="0" normalizeH="0" baseline="0" noProof="1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  这两则消息好在哪里？除了时效性外，两则消息的准确性、真实性体现在哪里？你从新闻的背后还读出了什么意味？</a:t>
            </a:r>
          </a:p>
        </p:txBody>
      </p:sp>
      <p:sp>
        <p:nvSpPr>
          <p:cNvPr id="14340" name="文本框 8"/>
          <p:cNvSpPr txBox="1"/>
          <p:nvPr/>
        </p:nvSpPr>
        <p:spPr>
          <a:xfrm>
            <a:off x="354013" y="287338"/>
            <a:ext cx="596900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>
              <a:buFont typeface="Arial" panose="020b0604020202020204" pitchFamily="34" charset="0"/>
            </a:pP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评</a:t>
            </a:r>
          </a:p>
        </p:txBody>
      </p:sp>
      <p:sp>
        <p:nvSpPr>
          <p:cNvPr id="14341" name="文本框 9"/>
          <p:cNvSpPr txBox="1"/>
          <p:nvPr/>
        </p:nvSpPr>
        <p:spPr>
          <a:xfrm>
            <a:off x="1311275" y="287338"/>
            <a:ext cx="596900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>
              <a:buFont typeface="Arial" panose="020b0604020202020204" pitchFamily="34" charset="0"/>
            </a:pP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析</a:t>
            </a:r>
          </a:p>
        </p:txBody>
      </p:sp>
      <p:sp>
        <p:nvSpPr>
          <p:cNvPr id="14342" name="文本框 10"/>
          <p:cNvSpPr txBox="1"/>
          <p:nvPr/>
        </p:nvSpPr>
        <p:spPr>
          <a:xfrm>
            <a:off x="2268538" y="287338"/>
            <a:ext cx="596900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>
              <a:buFont typeface="Arial" panose="020b0604020202020204" pitchFamily="34" charset="0"/>
            </a:pP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新</a:t>
            </a:r>
            <a:endParaRPr lang="en-US" altLang="zh-CN" sz="32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343" name="文本框 11"/>
          <p:cNvSpPr txBox="1"/>
          <p:nvPr/>
        </p:nvSpPr>
        <p:spPr>
          <a:xfrm>
            <a:off x="3227388" y="287338"/>
            <a:ext cx="596900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>
              <a:buFont typeface="Arial" panose="020b0604020202020204" pitchFamily="34" charset="0"/>
            </a:pP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闻</a:t>
            </a:r>
            <a:endParaRPr lang="en-US" altLang="zh-CN" sz="32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37125106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53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153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5362" name="文本框 3"/>
          <p:cNvSpPr txBox="1"/>
          <p:nvPr/>
        </p:nvSpPr>
        <p:spPr>
          <a:xfrm>
            <a:off x="1939925" y="1722438"/>
            <a:ext cx="6088063" cy="3222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buFont typeface="Arial" panose="020b0604020202020204" pitchFamily="34" charset="0"/>
            </a:pPr>
            <a:endParaRPr lang="zh-CN" altLang="en-US" sz="1500" b="1">
              <a:solidFill>
                <a:srgbClr val="FF0000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5363" name="文本框 7"/>
          <p:cNvSpPr txBox="1"/>
          <p:nvPr/>
        </p:nvSpPr>
        <p:spPr>
          <a:xfrm>
            <a:off x="673100" y="1708150"/>
            <a:ext cx="8074025" cy="7302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30000"/>
              </a:lnSpc>
              <a:buFont typeface="Arial" panose="020b0604020202020204" pitchFamily="34" charset="0"/>
            </a:pPr>
            <a:r>
              <a:rPr lang="en-US" altLang="zh-CN" sz="3200" b="1">
                <a:latin typeface="宋体" panose="02010600030101010101" pitchFamily="2" charset="-122"/>
                <a:sym typeface="宋体" panose="02010600030101010101" pitchFamily="2" charset="-122"/>
              </a:rPr>
              <a:t>        </a:t>
            </a:r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1203325" y="2746375"/>
            <a:ext cx="7015163" cy="1384300"/>
          </a:xfrm>
          <a:prstGeom prst="roundRect">
            <a:avLst/>
          </a:prstGeom>
          <a:noFill/>
          <a:ln w="25400" cap="flat" cmpd="sng" algn="ctr">
            <a:solidFill>
              <a:srgbClr val="62B35B"/>
            </a:solidFill>
            <a:prstDash val="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9464" name="TextBox 47"/>
          <p:cNvSpPr txBox="1"/>
          <p:nvPr/>
        </p:nvSpPr>
        <p:spPr>
          <a:xfrm>
            <a:off x="1552575" y="2746375"/>
            <a:ext cx="6583363" cy="1384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  <a:buFont typeface="Arial" panose="020b0604020202020204" pitchFamily="34" charset="0"/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   根据时间发展及事件特点安排顺序，清晰合理。</a:t>
            </a:r>
          </a:p>
        </p:txBody>
      </p:sp>
      <p:sp>
        <p:nvSpPr>
          <p:cNvPr id="15366" name="文本框 2"/>
          <p:cNvSpPr txBox="1"/>
          <p:nvPr/>
        </p:nvSpPr>
        <p:spPr>
          <a:xfrm>
            <a:off x="1104900" y="1484313"/>
            <a:ext cx="7758113" cy="9540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buFont typeface="Arial" panose="020b0604020202020204" pitchFamily="34" charset="0"/>
            </a:pPr>
            <a:r>
              <a:rPr lang="en-US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第二则消息主体部分为什么按照“中路军、西路军、东路军”的顺序写？</a:t>
            </a:r>
          </a:p>
        </p:txBody>
      </p:sp>
      <p:sp>
        <p:nvSpPr>
          <p:cNvPr id="15367" name="文本框 10"/>
          <p:cNvSpPr txBox="1"/>
          <p:nvPr/>
        </p:nvSpPr>
        <p:spPr>
          <a:xfrm>
            <a:off x="354013" y="287338"/>
            <a:ext cx="596900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>
              <a:buFont typeface="Arial" panose="020b0604020202020204" pitchFamily="34" charset="0"/>
            </a:pP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排</a:t>
            </a:r>
          </a:p>
        </p:txBody>
      </p:sp>
      <p:sp>
        <p:nvSpPr>
          <p:cNvPr id="15368" name="文本框 11"/>
          <p:cNvSpPr txBox="1"/>
          <p:nvPr/>
        </p:nvSpPr>
        <p:spPr>
          <a:xfrm>
            <a:off x="1311275" y="287338"/>
            <a:ext cx="598488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>
              <a:buFont typeface="Arial" panose="020b0604020202020204" pitchFamily="34" charset="0"/>
            </a:pP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</a:t>
            </a:r>
          </a:p>
        </p:txBody>
      </p:sp>
      <p:sp>
        <p:nvSpPr>
          <p:cNvPr id="15369" name="文本框 12"/>
          <p:cNvSpPr txBox="1"/>
          <p:nvPr/>
        </p:nvSpPr>
        <p:spPr>
          <a:xfrm>
            <a:off x="2268538" y="287338"/>
            <a:ext cx="596900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>
              <a:buFont typeface="Arial" panose="020b0604020202020204" pitchFamily="34" charset="0"/>
            </a:pP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排</a:t>
            </a:r>
            <a:endParaRPr lang="en-US" altLang="zh-CN" sz="32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58817271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194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6386" name="文本框 3"/>
          <p:cNvSpPr txBox="1"/>
          <p:nvPr/>
        </p:nvSpPr>
        <p:spPr>
          <a:xfrm>
            <a:off x="2052638" y="2184400"/>
            <a:ext cx="6088062" cy="5540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  <a:buFont typeface="Arial" panose="020b0604020202020204" pitchFamily="34" charset="0"/>
            </a:pPr>
            <a:endParaRPr lang="zh-CN" altLang="en-US" sz="2000" b="1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6387" name="文本框 7"/>
          <p:cNvSpPr txBox="1"/>
          <p:nvPr/>
        </p:nvSpPr>
        <p:spPr>
          <a:xfrm>
            <a:off x="785813" y="2170113"/>
            <a:ext cx="8074025" cy="5540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  <a:buFont typeface="Arial" panose="020b0604020202020204" pitchFamily="34" charset="0"/>
            </a:pPr>
            <a:r>
              <a:rPr lang="en-US" altLang="zh-CN" sz="2000" b="1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        </a:t>
            </a:r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619125" y="2098675"/>
            <a:ext cx="8110538" cy="2009775"/>
          </a:xfrm>
          <a:prstGeom prst="roundRect">
            <a:avLst/>
          </a:prstGeom>
          <a:noFill/>
          <a:ln w="25400" cap="flat" cmpd="sng" algn="ctr">
            <a:solidFill>
              <a:srgbClr val="62B35B"/>
            </a:solidFill>
            <a:prstDash val="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楷体" pitchFamily="49" charset="-122"/>
              <a:ea typeface="楷体" pitchFamily="49" charset="-122"/>
              <a:cs typeface="+mn-cs"/>
            </a:endParaRPr>
          </a:p>
        </p:txBody>
      </p:sp>
      <p:sp>
        <p:nvSpPr>
          <p:cNvPr id="16393" name="TextBox 47"/>
          <p:cNvSpPr txBox="1"/>
          <p:nvPr/>
        </p:nvSpPr>
        <p:spPr>
          <a:xfrm>
            <a:off x="874713" y="2170113"/>
            <a:ext cx="7770813" cy="19383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R="0" defTabSz="914400" eaLnBrk="1" hangingPunct="1">
              <a:lnSpc>
                <a:spcPct val="150000"/>
              </a:lnSpc>
              <a:buClrTx/>
              <a:buSzTx/>
              <a:buFont typeface="Arial" panose="020b0604020202020204" pitchFamily="34" charset="0"/>
              <a:defRPr/>
            </a:pPr>
            <a:r>
              <a:rPr kumimoji="0" lang="en-US" altLang="zh-CN" sz="2000" b="1" kern="1200" cap="none" spc="0" normalizeH="0" baseline="0" noProof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（1）英勇的人民解放军二十一日已有</a:t>
            </a:r>
            <a:r>
              <a:rPr kumimoji="0" lang="en-US" altLang="zh-CN" sz="2000" b="1" kern="1200" cap="none" spc="0" normalizeH="0" baseline="0" noProof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大约</a:t>
            </a:r>
            <a:r>
              <a:rPr kumimoji="0" lang="en-US" altLang="zh-CN" sz="2000" b="1" kern="1200" cap="none" spc="0" normalizeH="0" baseline="0" noProof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三十万人渡过长江。</a:t>
            </a:r>
          </a:p>
          <a:p>
            <a:pPr marR="0" defTabSz="914400" eaLnBrk="1" hangingPunct="1">
              <a:lnSpc>
                <a:spcPct val="150000"/>
              </a:lnSpc>
              <a:buClrTx/>
              <a:buSzTx/>
              <a:buFont typeface="Arial" panose="020b0604020202020204" pitchFamily="34" charset="0"/>
              <a:defRPr/>
            </a:pPr>
            <a:r>
              <a:rPr kumimoji="0" lang="zh-CN" altLang="en-US" sz="2000" b="1" kern="1200" cap="none" spc="0" normalizeH="0" baseline="0" noProof="1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（2）西起九江（</a:t>
            </a:r>
            <a:r>
              <a:rPr kumimoji="0" lang="zh-CN" altLang="en-US" sz="2000" b="1" kern="1200" cap="none" spc="0" normalizeH="0" baseline="0" noProof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不含</a:t>
            </a:r>
            <a:r>
              <a:rPr kumimoji="0" lang="zh-CN" altLang="en-US" sz="2000" b="1" kern="1200" cap="none" spc="0" normalizeH="0" baseline="0" noProof="1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），东至江阴，均是人民解放军的渡江区域。</a:t>
            </a:r>
          </a:p>
          <a:p>
            <a:pPr marR="0" defTabSz="914400" eaLnBrk="1" hangingPunct="1">
              <a:lnSpc>
                <a:spcPct val="150000"/>
              </a:lnSpc>
              <a:buClrTx/>
              <a:buSzTx/>
              <a:buFont typeface="Arial" panose="020b0604020202020204" pitchFamily="34" charset="0"/>
              <a:defRPr/>
            </a:pPr>
            <a:r>
              <a:rPr kumimoji="0" lang="zh-CN" altLang="en-US" sz="2000" b="1" kern="1200" cap="none" spc="0" normalizeH="0" baseline="0" noProof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（3）</a:t>
            </a:r>
            <a:r>
              <a:rPr kumimoji="0" lang="zh-CN" altLang="en-US" sz="2000" b="1" kern="1200" cap="none" spc="0" normalizeH="0" baseline="0" noProof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至发电时止</a:t>
            </a:r>
            <a:r>
              <a:rPr kumimoji="0" lang="zh-CN" altLang="en-US" sz="2000" b="1" kern="1200" cap="none" spc="0" normalizeH="0" baseline="0" noProof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，该路三十五万人民解放军已渡过三分之二，余部二十三日可渡完。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935163" y="1279525"/>
            <a:ext cx="7208838" cy="4603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 eaLnBrk="1" hangingPunct="1">
              <a:buClrTx/>
              <a:buSzTx/>
              <a:buFont typeface="Arial" panose="020b0604020202020204" pitchFamily="34" charset="0"/>
              <a:defRPr/>
            </a:pPr>
            <a:r>
              <a:rPr kumimoji="0" lang="en-US" altLang="zh-CN" sz="2400" b="1" kern="1200" cap="none" spc="0" normalizeH="0" baseline="0" noProof="1"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   下面句子中</a:t>
            </a:r>
            <a:r>
              <a:rPr kumimoji="0" lang="zh-CN" altLang="en-US" sz="2400" b="1" kern="1200" cap="none" spc="0" normalizeH="0" baseline="0" noProof="1"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标红</a:t>
            </a:r>
            <a:r>
              <a:rPr kumimoji="0" lang="en-US" altLang="zh-CN" sz="2400" b="1" kern="1200" cap="none" spc="0" normalizeH="0" baseline="0" noProof="1"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的词语删掉好不好？为什么？</a:t>
            </a:r>
            <a:endParaRPr kumimoji="0" lang="en-US" altLang="zh-CN" sz="2400" b="1" kern="1200" cap="none" spc="0" normalizeH="0" baseline="0" noProof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楷体" pitchFamily="49" charset="-122"/>
              <a:ea typeface="楷体" pitchFamily="49" charset="-122"/>
              <a:cs typeface="+mn-cs"/>
              <a:sym typeface="+mn-ea"/>
            </a:endParaRPr>
          </a:p>
        </p:txBody>
      </p:sp>
      <p:sp>
        <p:nvSpPr>
          <p:cNvPr id="16391" name="文本框 3"/>
          <p:cNvSpPr txBox="1"/>
          <p:nvPr/>
        </p:nvSpPr>
        <p:spPr>
          <a:xfrm>
            <a:off x="1160463" y="4235450"/>
            <a:ext cx="3635375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buFont typeface="Arial" panose="020b0604020202020204" pitchFamily="34" charset="0"/>
            </a:pPr>
            <a:r>
              <a:rPr lang="en-US" altLang="en-US" sz="2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新闻的语言简明而又准确</a:t>
            </a:r>
          </a:p>
        </p:txBody>
      </p:sp>
      <p:sp>
        <p:nvSpPr>
          <p:cNvPr id="10" name="矩形 9"/>
          <p:cNvSpPr/>
          <p:nvPr/>
        </p:nvSpPr>
        <p:spPr>
          <a:xfrm>
            <a:off x="5097463" y="2212975"/>
            <a:ext cx="677863" cy="468313"/>
          </a:xfrm>
          <a:prstGeom prst="rect">
            <a:avLst/>
          </a:prstGeom>
          <a:noFill/>
          <a:ln w="25400" cap="flat" cmpd="sng" algn="ctr">
            <a:solidFill>
              <a:srgbClr val="62B35B"/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730500" y="2681288"/>
            <a:ext cx="787400" cy="441325"/>
          </a:xfrm>
          <a:prstGeom prst="rect">
            <a:avLst/>
          </a:prstGeom>
          <a:noFill/>
          <a:ln w="25400" cap="flat" cmpd="sng" algn="ctr">
            <a:solidFill>
              <a:srgbClr val="62B35B"/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508125" y="3221038"/>
            <a:ext cx="1470025" cy="296863"/>
          </a:xfrm>
          <a:prstGeom prst="rect">
            <a:avLst/>
          </a:prstGeom>
          <a:noFill/>
          <a:ln w="25400" cap="flat" cmpd="sng" algn="ctr">
            <a:solidFill>
              <a:srgbClr val="62B35B"/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16395" name="文本框 14"/>
          <p:cNvSpPr txBox="1"/>
          <p:nvPr/>
        </p:nvSpPr>
        <p:spPr>
          <a:xfrm>
            <a:off x="354013" y="287338"/>
            <a:ext cx="596900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>
              <a:buFont typeface="Arial" panose="020b0604020202020204" pitchFamily="34" charset="0"/>
            </a:pP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删</a:t>
            </a:r>
          </a:p>
        </p:txBody>
      </p:sp>
      <p:sp>
        <p:nvSpPr>
          <p:cNvPr id="16396" name="文本框 15"/>
          <p:cNvSpPr txBox="1"/>
          <p:nvPr/>
        </p:nvSpPr>
        <p:spPr>
          <a:xfrm>
            <a:off x="1311275" y="287338"/>
            <a:ext cx="598488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>
              <a:buFont typeface="Arial" panose="020b0604020202020204" pitchFamily="34" charset="0"/>
            </a:pP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</a:t>
            </a:r>
          </a:p>
        </p:txBody>
      </p:sp>
      <p:sp>
        <p:nvSpPr>
          <p:cNvPr id="16397" name="文本框 16"/>
          <p:cNvSpPr txBox="1"/>
          <p:nvPr/>
        </p:nvSpPr>
        <p:spPr>
          <a:xfrm>
            <a:off x="2268538" y="287338"/>
            <a:ext cx="596900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>
              <a:buFont typeface="Arial" panose="020b0604020202020204" pitchFamily="34" charset="0"/>
            </a:pP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删</a:t>
            </a:r>
            <a:endParaRPr lang="en-US" altLang="zh-CN" sz="32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64187754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163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2000"/>
                                        <p:tgtEl>
                                          <p:spTgt spid="1639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2000"/>
                                        <p:tgtEl>
                                          <p:spTgt spid="1639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4" grpId="0"/>
      <p:bldP spid="5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7410" name="文本框 3"/>
          <p:cNvSpPr txBox="1"/>
          <p:nvPr/>
        </p:nvSpPr>
        <p:spPr>
          <a:xfrm>
            <a:off x="1982788" y="2027238"/>
            <a:ext cx="6088062" cy="3222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buFont typeface="Arial" panose="020b0604020202020204" pitchFamily="34" charset="0"/>
            </a:pPr>
            <a:endParaRPr lang="zh-CN" altLang="en-US" sz="1500" b="1">
              <a:solidFill>
                <a:srgbClr val="FF0000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7411" name="文本框 7"/>
          <p:cNvSpPr txBox="1"/>
          <p:nvPr/>
        </p:nvSpPr>
        <p:spPr>
          <a:xfrm>
            <a:off x="715963" y="2012950"/>
            <a:ext cx="8074025" cy="7302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30000"/>
              </a:lnSpc>
              <a:buFont typeface="Arial" panose="020b0604020202020204" pitchFamily="34" charset="0"/>
            </a:pPr>
            <a:r>
              <a:rPr lang="en-US" altLang="zh-CN" sz="3200" b="1">
                <a:latin typeface="宋体" panose="02010600030101010101" pitchFamily="2" charset="-122"/>
                <a:sym typeface="宋体" panose="02010600030101010101" pitchFamily="2" charset="-122"/>
              </a:rPr>
              <a:t>        </a:t>
            </a:r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715963" y="1863725"/>
            <a:ext cx="7797800" cy="2276475"/>
          </a:xfrm>
          <a:prstGeom prst="roundRect">
            <a:avLst/>
          </a:prstGeom>
          <a:noFill/>
          <a:ln w="25400" cap="flat" cmpd="sng" algn="ctr">
            <a:solidFill>
              <a:srgbClr val="62B35B"/>
            </a:solidFill>
            <a:prstDash val="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6393" name="TextBox 47"/>
          <p:cNvSpPr txBox="1"/>
          <p:nvPr/>
        </p:nvSpPr>
        <p:spPr>
          <a:xfrm>
            <a:off x="804863" y="2012950"/>
            <a:ext cx="7708900" cy="19383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R="0" defTabSz="914400" eaLnBrk="1" hangingPunct="1">
              <a:lnSpc>
                <a:spcPct val="150000"/>
              </a:lnSpc>
              <a:buClrTx/>
              <a:buSzTx/>
              <a:buFont typeface="Arial" panose="020b0604020202020204" pitchFamily="34" charset="0"/>
              <a:defRPr/>
            </a:pPr>
            <a:r>
              <a:rPr kumimoji="0" lang="en-US" altLang="zh-CN" sz="2000" b="1" kern="1200" cap="none" spc="0" normalizeH="0" baseline="0" noProof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在二十一日下午至二十二日下午的整天激战中，我已歼灭及</a:t>
            </a:r>
            <a:r>
              <a:rPr kumimoji="0" lang="en-US" altLang="zh-CN" sz="2000" b="1" kern="1200" cap="none" spc="0" normalizeH="0" baseline="0" noProof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击溃</a:t>
            </a:r>
            <a:r>
              <a:rPr kumimoji="0" lang="en-US" altLang="zh-CN" sz="2000" b="1" kern="1200" cap="none" spc="0" normalizeH="0" baseline="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（歼灭）</a:t>
            </a:r>
            <a:r>
              <a:rPr kumimoji="0" lang="en-US" altLang="zh-CN" sz="2000" b="1" kern="1200" cap="none" spc="0" normalizeH="0" baseline="0" noProof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一切抵抗之敌，</a:t>
            </a:r>
            <a:r>
              <a:rPr kumimoji="0" lang="en-US" altLang="zh-CN" sz="2000" b="1" kern="1200" cap="none" spc="0" normalizeH="0" baseline="0" noProof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占领</a:t>
            </a:r>
            <a:r>
              <a:rPr kumimoji="0" lang="en-US" altLang="zh-CN" sz="2000" b="1" kern="1200" cap="none" spc="0" normalizeH="0" baseline="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（控制）</a:t>
            </a:r>
            <a:r>
              <a:rPr kumimoji="0" lang="en-US" altLang="zh-CN" sz="2000" b="1" kern="1200" cap="none" spc="0" normalizeH="0" baseline="0" noProof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扬中、镇江、江阴诸县的广大地区，并</a:t>
            </a:r>
            <a:r>
              <a:rPr kumimoji="0" lang="en-US" altLang="zh-CN" sz="2000" b="1" kern="1200" cap="none" spc="0" normalizeH="0" baseline="0" noProof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控制</a:t>
            </a:r>
            <a:r>
              <a:rPr kumimoji="0" lang="en-US" altLang="zh-CN" sz="2000" b="1" kern="1200" cap="none" spc="0" normalizeH="0" baseline="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（占领）</a:t>
            </a:r>
            <a:r>
              <a:rPr kumimoji="0" lang="en-US" altLang="zh-CN" sz="2000" b="1" kern="1200" cap="none" spc="0" normalizeH="0" baseline="0" noProof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江阴要塞，</a:t>
            </a:r>
            <a:r>
              <a:rPr kumimoji="0" lang="en-US" altLang="zh-CN" sz="2000" b="1" kern="1200" cap="none" spc="0" normalizeH="0" baseline="0" noProof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封锁</a:t>
            </a:r>
            <a:r>
              <a:rPr kumimoji="0" lang="en-US" altLang="zh-CN" sz="2000" b="1" kern="1200" cap="none" spc="0" normalizeH="0" baseline="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（切断）</a:t>
            </a:r>
            <a:r>
              <a:rPr kumimoji="0" lang="en-US" altLang="zh-CN" sz="2000" b="1" kern="1200" cap="none" spc="0" normalizeH="0" baseline="0" noProof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长江。我军前锋，业已</a:t>
            </a:r>
            <a:r>
              <a:rPr kumimoji="0" lang="en-US" altLang="zh-CN" sz="2000" b="1" kern="1200" cap="none" spc="0" normalizeH="0" baseline="0" noProof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切断</a:t>
            </a:r>
            <a:r>
              <a:rPr kumimoji="0" lang="en-US" altLang="zh-CN" sz="2000" b="1" kern="1200" cap="none" spc="0" normalizeH="0" baseline="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（封锁）</a:t>
            </a:r>
            <a:r>
              <a:rPr kumimoji="0" lang="en-US" altLang="zh-CN" sz="2000" b="1" kern="1200" cap="none" spc="0" normalizeH="0" baseline="0" noProof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镇江、无锡段铁路线。</a:t>
            </a:r>
            <a:endParaRPr kumimoji="0" lang="zh-CN" altLang="en-US" sz="2000" b="1" kern="1200" cap="none" spc="0" normalizeH="0" baseline="0" noProof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楷体" pitchFamily="49" charset="-122"/>
              <a:ea typeface="楷体" pitchFamily="49" charset="-122"/>
              <a:cs typeface="+mn-cs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322513" y="1230313"/>
            <a:ext cx="6821488" cy="4619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 eaLnBrk="1" hangingPunct="1">
              <a:buClrTx/>
              <a:buSzTx/>
              <a:buFont typeface="Arial" panose="020b0604020202020204" pitchFamily="34" charset="0"/>
              <a:defRPr/>
            </a:pPr>
            <a:r>
              <a:rPr kumimoji="0" lang="en-US" altLang="zh-CN" sz="2400" b="1" kern="1200" cap="none" spc="0" normalizeH="0" baseline="0" noProof="1"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读一读，把这些动词换成括号里的，行不行？</a:t>
            </a:r>
            <a:endParaRPr kumimoji="0" lang="en-US" altLang="zh-CN" sz="2400" b="1" kern="1200" cap="none" spc="0" normalizeH="0" baseline="0" noProof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cs typeface="+mn-cs"/>
              <a:sym typeface="+mn-ea"/>
            </a:endParaRPr>
          </a:p>
        </p:txBody>
      </p:sp>
      <p:sp>
        <p:nvSpPr>
          <p:cNvPr id="17415" name="文本框 3"/>
          <p:cNvSpPr txBox="1"/>
          <p:nvPr/>
        </p:nvSpPr>
        <p:spPr>
          <a:xfrm>
            <a:off x="925513" y="4238625"/>
            <a:ext cx="3568700" cy="4619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>
              <a:buFont typeface="Arial" panose="020b0604020202020204" pitchFamily="34" charset="0"/>
            </a:pPr>
            <a:r>
              <a:rPr lang="en-US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新闻的语言简明而又准确</a:t>
            </a:r>
            <a:endParaRPr lang="en-US" altLang="en-US" sz="2400" b="1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7775575" y="2127250"/>
            <a:ext cx="592138" cy="369888"/>
          </a:xfrm>
          <a:prstGeom prst="rect">
            <a:avLst/>
          </a:prstGeom>
          <a:noFill/>
          <a:ln w="25400" cap="flat" cmpd="sng" algn="ctr">
            <a:solidFill>
              <a:srgbClr val="62B35B"/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641725" y="2557463"/>
            <a:ext cx="633413" cy="371475"/>
          </a:xfrm>
          <a:prstGeom prst="rect">
            <a:avLst/>
          </a:prstGeom>
          <a:noFill/>
          <a:ln w="25400" cap="flat" cmpd="sng" algn="ctr">
            <a:solidFill>
              <a:srgbClr val="62B35B"/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892675" y="2973388"/>
            <a:ext cx="709613" cy="441325"/>
          </a:xfrm>
          <a:prstGeom prst="rect">
            <a:avLst/>
          </a:prstGeom>
          <a:noFill/>
          <a:ln w="25400" cap="flat" cmpd="sng" algn="ctr">
            <a:solidFill>
              <a:srgbClr val="62B35B"/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151063" y="3040063"/>
            <a:ext cx="539750" cy="361950"/>
          </a:xfrm>
          <a:prstGeom prst="rect">
            <a:avLst/>
          </a:prstGeom>
          <a:noFill/>
          <a:ln w="25400" cap="flat" cmpd="sng" algn="ctr">
            <a:solidFill>
              <a:srgbClr val="62B35B"/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368425" y="3497263"/>
            <a:ext cx="614363" cy="352425"/>
          </a:xfrm>
          <a:prstGeom prst="rect">
            <a:avLst/>
          </a:prstGeom>
          <a:noFill/>
          <a:ln w="25400" cap="flat" cmpd="sng" algn="ctr">
            <a:solidFill>
              <a:srgbClr val="62B35B"/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7421" name="文本框 16"/>
          <p:cNvSpPr txBox="1"/>
          <p:nvPr/>
        </p:nvSpPr>
        <p:spPr>
          <a:xfrm>
            <a:off x="354013" y="287338"/>
            <a:ext cx="596900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>
              <a:buFont typeface="Arial" panose="020b0604020202020204" pitchFamily="34" charset="0"/>
            </a:pP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换</a:t>
            </a:r>
          </a:p>
        </p:txBody>
      </p:sp>
      <p:sp>
        <p:nvSpPr>
          <p:cNvPr id="17422" name="文本框 17"/>
          <p:cNvSpPr txBox="1"/>
          <p:nvPr/>
        </p:nvSpPr>
        <p:spPr>
          <a:xfrm>
            <a:off x="1311275" y="287338"/>
            <a:ext cx="598488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>
              <a:buFont typeface="Arial" panose="020b0604020202020204" pitchFamily="34" charset="0"/>
            </a:pP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</a:t>
            </a:r>
          </a:p>
        </p:txBody>
      </p:sp>
      <p:sp>
        <p:nvSpPr>
          <p:cNvPr id="17423" name="文本框 18"/>
          <p:cNvSpPr txBox="1"/>
          <p:nvPr/>
        </p:nvSpPr>
        <p:spPr>
          <a:xfrm>
            <a:off x="2268538" y="287338"/>
            <a:ext cx="596900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>
              <a:buFont typeface="Arial" panose="020b0604020202020204" pitchFamily="34" charset="0"/>
            </a:pP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换</a:t>
            </a:r>
            <a:endParaRPr lang="en-US" altLang="zh-CN" sz="32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85628989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8434" name="文本框 3"/>
          <p:cNvSpPr txBox="1"/>
          <p:nvPr/>
        </p:nvSpPr>
        <p:spPr>
          <a:xfrm>
            <a:off x="1919288" y="1931988"/>
            <a:ext cx="6088062" cy="3222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buFont typeface="Arial" panose="020b0604020202020204" pitchFamily="34" charset="0"/>
            </a:pPr>
            <a:endParaRPr lang="zh-CN" altLang="en-US" sz="1500" b="1">
              <a:solidFill>
                <a:srgbClr val="FF0000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8435" name="文本框 7"/>
          <p:cNvSpPr txBox="1"/>
          <p:nvPr/>
        </p:nvSpPr>
        <p:spPr>
          <a:xfrm>
            <a:off x="652463" y="1917700"/>
            <a:ext cx="8074025" cy="7302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30000"/>
              </a:lnSpc>
              <a:buFont typeface="Arial" panose="020b0604020202020204" pitchFamily="34" charset="0"/>
            </a:pPr>
            <a:r>
              <a:rPr lang="en-US" altLang="zh-CN" sz="3200" b="1">
                <a:latin typeface="宋体" panose="02010600030101010101" pitchFamily="2" charset="-122"/>
                <a:sym typeface="宋体" panose="02010600030101010101" pitchFamily="2" charset="-122"/>
              </a:rPr>
              <a:t>        </a:t>
            </a:r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652463" y="1917700"/>
            <a:ext cx="7731125" cy="2471738"/>
          </a:xfrm>
          <a:prstGeom prst="roundRect">
            <a:avLst/>
          </a:prstGeom>
          <a:noFill/>
          <a:ln w="25400" cap="flat" cmpd="sng" algn="ctr">
            <a:solidFill>
              <a:srgbClr val="62B35B"/>
            </a:solidFill>
            <a:prstDash val="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6393" name="TextBox 47"/>
          <p:cNvSpPr txBox="1"/>
          <p:nvPr/>
        </p:nvSpPr>
        <p:spPr>
          <a:xfrm>
            <a:off x="741363" y="1917700"/>
            <a:ext cx="7467600" cy="23082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R="0" defTabSz="914400" eaLnBrk="1" hangingPunct="1">
              <a:lnSpc>
                <a:spcPct val="150000"/>
              </a:lnSpc>
              <a:buClrTx/>
              <a:buSzTx/>
              <a:buFont typeface="Arial" panose="020b0604020202020204" pitchFamily="34" charset="0"/>
              <a:defRPr/>
            </a:pPr>
            <a:r>
              <a:rPr kumimoji="0" lang="en-US" altLang="zh-CN" sz="2400" b="1" kern="1200" cap="none" spc="0" normalizeH="0" baseline="0" noProof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A. 国民党反动派经营了三个半月的长江防线，遇着人民解放军好似摧枯拉朽，军无斗志，纷纷溃退。</a:t>
            </a:r>
          </a:p>
          <a:p>
            <a:pPr marR="0" defTabSz="914400" eaLnBrk="1" hangingPunct="1">
              <a:lnSpc>
                <a:spcPct val="150000"/>
              </a:lnSpc>
              <a:buClrTx/>
              <a:buSzTx/>
              <a:buFont typeface="Arial" panose="020b0604020202020204" pitchFamily="34" charset="0"/>
              <a:defRPr/>
            </a:pPr>
            <a:endParaRPr kumimoji="0" lang="en-US" altLang="zh-CN" sz="2400" b="1" kern="1200" cap="none" spc="0" normalizeH="0" baseline="0" noProof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楷体" pitchFamily="49" charset="-122"/>
              <a:ea typeface="楷体" pitchFamily="49" charset="-122"/>
              <a:cs typeface="+mn-cs"/>
            </a:endParaRPr>
          </a:p>
          <a:p>
            <a:pPr marR="0" defTabSz="914400" eaLnBrk="1" hangingPunct="1">
              <a:lnSpc>
                <a:spcPct val="150000"/>
              </a:lnSpc>
              <a:buClrTx/>
              <a:buSzTx/>
              <a:buFont typeface="Arial" panose="020b0604020202020204" pitchFamily="34" charset="0"/>
              <a:defRPr/>
            </a:pPr>
            <a:r>
              <a:rPr kumimoji="0" lang="en-US" altLang="zh-CN" sz="2400" b="1" kern="1200" cap="none" spc="0" normalizeH="0" baseline="0" noProof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B. 我军万船齐放，直取对岸。</a:t>
            </a:r>
            <a:endParaRPr kumimoji="0" lang="zh-CN" altLang="en-US" sz="2400" b="1" kern="1200" cap="none" spc="0" normalizeH="0" baseline="0" noProof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楷体" pitchFamily="49" charset="-122"/>
              <a:ea typeface="楷体" pitchFamily="49" charset="-122"/>
              <a:cs typeface="+mn-cs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867025" y="1185863"/>
            <a:ext cx="5502275" cy="4619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 eaLnBrk="1" hangingPunct="1">
              <a:buClrTx/>
              <a:buSzTx/>
              <a:buFont typeface="Arial" panose="020b0604020202020204" pitchFamily="34" charset="0"/>
              <a:defRPr/>
            </a:pPr>
            <a:r>
              <a:rPr kumimoji="0" lang="en-US" altLang="zh-CN" sz="2400" b="1" kern="1200" cap="none" spc="0" normalizeH="0" baseline="0" noProof="1"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  从下面两组句子中，你有什么发现？</a:t>
            </a:r>
            <a:endParaRPr kumimoji="0" lang="en-US" altLang="zh-CN" sz="2000" b="1" kern="1200" cap="none" spc="0" normalizeH="0" baseline="0" noProof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楷体" pitchFamily="49" charset="-122"/>
              <a:ea typeface="楷体" pitchFamily="49" charset="-122"/>
              <a:cs typeface="+mn-cs"/>
              <a:sym typeface="+mn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971800" y="2568575"/>
            <a:ext cx="1290638" cy="427038"/>
          </a:xfrm>
          <a:prstGeom prst="rect">
            <a:avLst/>
          </a:prstGeom>
          <a:noFill/>
          <a:ln w="25400" cap="flat" cmpd="sng" algn="ctr">
            <a:solidFill>
              <a:srgbClr val="62B35B"/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838700" y="2554288"/>
            <a:ext cx="855663" cy="441325"/>
          </a:xfrm>
          <a:prstGeom prst="rect">
            <a:avLst/>
          </a:prstGeom>
          <a:noFill/>
          <a:ln w="25400" cap="flat" cmpd="sng" algn="ctr">
            <a:solidFill>
              <a:srgbClr val="62B35B"/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986463" y="2568575"/>
            <a:ext cx="1352550" cy="441325"/>
          </a:xfrm>
          <a:prstGeom prst="rect">
            <a:avLst/>
          </a:prstGeom>
          <a:noFill/>
          <a:ln w="25400" cap="flat" cmpd="sng" algn="ctr">
            <a:solidFill>
              <a:srgbClr val="62B35B"/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397250" y="3709988"/>
            <a:ext cx="1250950" cy="374650"/>
          </a:xfrm>
          <a:prstGeom prst="rect">
            <a:avLst/>
          </a:prstGeom>
          <a:noFill/>
          <a:ln w="25400" cap="flat" cmpd="sng" algn="ctr">
            <a:solidFill>
              <a:srgbClr val="62B35B"/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900238" y="3709988"/>
            <a:ext cx="1231900" cy="374650"/>
          </a:xfrm>
          <a:prstGeom prst="rect">
            <a:avLst/>
          </a:prstGeom>
          <a:noFill/>
          <a:ln w="25400" cap="flat" cmpd="sng" algn="ctr">
            <a:solidFill>
              <a:srgbClr val="62B35B"/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8444" name="文本框 15"/>
          <p:cNvSpPr txBox="1"/>
          <p:nvPr/>
        </p:nvSpPr>
        <p:spPr>
          <a:xfrm>
            <a:off x="354013" y="287338"/>
            <a:ext cx="598487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>
              <a:buFont typeface="Arial" panose="020b0604020202020204" pitchFamily="34" charset="0"/>
            </a:pP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比</a:t>
            </a:r>
          </a:p>
        </p:txBody>
      </p:sp>
      <p:sp>
        <p:nvSpPr>
          <p:cNvPr id="18445" name="文本框 16"/>
          <p:cNvSpPr txBox="1"/>
          <p:nvPr/>
        </p:nvSpPr>
        <p:spPr>
          <a:xfrm>
            <a:off x="1311275" y="287338"/>
            <a:ext cx="598488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>
              <a:buFont typeface="Arial" panose="020b0604020202020204" pitchFamily="34" charset="0"/>
            </a:pP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</a:t>
            </a:r>
          </a:p>
        </p:txBody>
      </p:sp>
      <p:sp>
        <p:nvSpPr>
          <p:cNvPr id="18446" name="文本框 17"/>
          <p:cNvSpPr txBox="1"/>
          <p:nvPr/>
        </p:nvSpPr>
        <p:spPr>
          <a:xfrm>
            <a:off x="2268538" y="287338"/>
            <a:ext cx="598487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>
              <a:buFont typeface="Arial" panose="020b0604020202020204" pitchFamily="34" charset="0"/>
            </a:pP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比</a:t>
            </a:r>
            <a:endParaRPr lang="en-US" altLang="zh-CN" sz="32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88783287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9458" name="文本框 3"/>
          <p:cNvSpPr txBox="1"/>
          <p:nvPr/>
        </p:nvSpPr>
        <p:spPr>
          <a:xfrm>
            <a:off x="1939925" y="1722438"/>
            <a:ext cx="6237288" cy="646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  <a:buFont typeface="Arial" panose="020b0604020202020204" pitchFamily="34" charset="0"/>
            </a:pPr>
            <a:endParaRPr lang="zh-CN" altLang="en-US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628650" y="1722438"/>
            <a:ext cx="8031163" cy="2198688"/>
          </a:xfrm>
          <a:prstGeom prst="roundRect">
            <a:avLst/>
          </a:prstGeom>
          <a:noFill/>
          <a:ln w="25400" cap="flat" cmpd="sng" algn="ctr">
            <a:solidFill>
              <a:srgbClr val="62B35B"/>
            </a:solidFill>
            <a:prstDash val="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楷体" pitchFamily="49" charset="-122"/>
              <a:ea typeface="楷体" pitchFamily="49" charset="-122"/>
              <a:cs typeface="+mn-cs"/>
            </a:endParaRPr>
          </a:p>
        </p:txBody>
      </p:sp>
      <p:sp>
        <p:nvSpPr>
          <p:cNvPr id="16393" name="TextBox 47"/>
          <p:cNvSpPr txBox="1"/>
          <p:nvPr/>
        </p:nvSpPr>
        <p:spPr>
          <a:xfrm>
            <a:off x="762000" y="1981200"/>
            <a:ext cx="7764463" cy="17541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R="0" defTabSz="914400" eaLnBrk="1" hangingPunct="1">
              <a:lnSpc>
                <a:spcPct val="150000"/>
              </a:lnSpc>
              <a:buClrTx/>
              <a:buSzTx/>
              <a:buFont typeface="Arial" panose="020b0604020202020204" pitchFamily="34" charset="0"/>
              <a:defRPr/>
            </a:pPr>
            <a:r>
              <a:rPr kumimoji="0" lang="en-US" altLang="zh-CN" sz="2400" b="1" kern="1200" cap="none" spc="0" normalizeH="0" baseline="0" noProof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A. 不料正是汤恩伯到芜湖的那一天，东面防线又被我军突破了。</a:t>
            </a:r>
          </a:p>
          <a:p>
            <a:pPr marR="0" defTabSz="914400" eaLnBrk="1" hangingPunct="1">
              <a:lnSpc>
                <a:spcPct val="150000"/>
              </a:lnSpc>
              <a:buClrTx/>
              <a:buSzTx/>
              <a:buFont typeface="Arial" panose="020b0604020202020204" pitchFamily="34" charset="0"/>
              <a:defRPr/>
            </a:pPr>
            <a:r>
              <a:rPr kumimoji="0" lang="en-US" altLang="zh-CN" sz="2400" b="1" kern="1200" cap="none" spc="0" normalizeH="0" baseline="0" noProof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B. 结果就在二十一日那一天，东面防线又被我军突破了。</a:t>
            </a:r>
            <a:endParaRPr kumimoji="0" lang="zh-CN" altLang="en-US" sz="2400" b="1" kern="1200" cap="none" spc="0" normalizeH="0" baseline="0" noProof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176588" y="1106488"/>
            <a:ext cx="5137150" cy="4619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 eaLnBrk="1" hangingPunct="1">
              <a:buClrTx/>
              <a:buSzTx/>
              <a:buFont typeface="Arial" panose="020b0604020202020204" pitchFamily="34" charset="0"/>
              <a:defRPr/>
            </a:pPr>
            <a:r>
              <a:rPr kumimoji="0" lang="en-US" altLang="zh-CN" sz="2400" b="1" kern="1200" cap="none" spc="0" normalizeH="0" baseline="0" noProof="1"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从下面两组句子中，你有什么发现？</a:t>
            </a:r>
            <a:endParaRPr kumimoji="0" lang="en-US" altLang="zh-CN" sz="2400" b="1" kern="1200" cap="none" spc="0" normalizeH="0" baseline="0" noProof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cs typeface="+mn-cs"/>
              <a:sym typeface="+mn-ea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653133" y="4074872"/>
            <a:ext cx="7872556" cy="40011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  <a:scene3d>
              <a:camera prst="orthographicFront"/>
              <a:lightRig rig="threePt" dir="t"/>
            </a:scene3d>
          </a:bodyPr>
          <a:lstStyle/>
          <a:p>
            <a:pPr marR="0" indent="266700" defTabSz="914400" eaLnBrk="1" hangingPunct="1">
              <a:buClrTx/>
              <a:buSzTx/>
              <a:buFont typeface="Arial" panose="020b0604020202020204" pitchFamily="34" charset="0"/>
              <a:defRPr/>
            </a:pPr>
            <a:r>
              <a:rPr kumimoji="0" lang="zh-CN" altLang="en-US" sz="2000" kern="1200" cap="none" spc="0" normalizeH="0" baseline="0" noProof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写新闻时，有时可以适当使用带有感情色彩的词语陈述事实</a:t>
            </a:r>
          </a:p>
        </p:txBody>
      </p:sp>
      <p:sp>
        <p:nvSpPr>
          <p:cNvPr id="4" name="矩形 3"/>
          <p:cNvSpPr/>
          <p:nvPr/>
        </p:nvSpPr>
        <p:spPr>
          <a:xfrm>
            <a:off x="1204913" y="2032000"/>
            <a:ext cx="4403725" cy="517525"/>
          </a:xfrm>
          <a:prstGeom prst="rect">
            <a:avLst/>
          </a:prstGeom>
          <a:noFill/>
          <a:ln w="25400" cap="flat" cmpd="sng" algn="ctr">
            <a:solidFill>
              <a:srgbClr val="62B35B"/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19464" name="文本框 12"/>
          <p:cNvSpPr txBox="1"/>
          <p:nvPr/>
        </p:nvSpPr>
        <p:spPr>
          <a:xfrm>
            <a:off x="354013" y="287338"/>
            <a:ext cx="598487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>
              <a:buFont typeface="Arial" panose="020b0604020202020204" pitchFamily="34" charset="0"/>
            </a:pP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比</a:t>
            </a:r>
          </a:p>
        </p:txBody>
      </p:sp>
      <p:sp>
        <p:nvSpPr>
          <p:cNvPr id="19465" name="文本框 13"/>
          <p:cNvSpPr txBox="1"/>
          <p:nvPr/>
        </p:nvSpPr>
        <p:spPr>
          <a:xfrm>
            <a:off x="1311275" y="287338"/>
            <a:ext cx="598488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>
              <a:buFont typeface="Arial" panose="020b0604020202020204" pitchFamily="34" charset="0"/>
            </a:pP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</a:t>
            </a:r>
          </a:p>
        </p:txBody>
      </p:sp>
      <p:sp>
        <p:nvSpPr>
          <p:cNvPr id="19466" name="文本框 14"/>
          <p:cNvSpPr txBox="1"/>
          <p:nvPr/>
        </p:nvSpPr>
        <p:spPr>
          <a:xfrm>
            <a:off x="2268538" y="287338"/>
            <a:ext cx="598487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>
              <a:buFont typeface="Arial" panose="020b0604020202020204" pitchFamily="34" charset="0"/>
            </a:pP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比</a:t>
            </a:r>
            <a:endParaRPr lang="en-US" altLang="zh-CN" sz="32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56073163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6386" name="文本框 3"/>
          <p:cNvSpPr txBox="1"/>
          <p:nvPr/>
        </p:nvSpPr>
        <p:spPr>
          <a:xfrm>
            <a:off x="1939925" y="1722438"/>
            <a:ext cx="6088063" cy="3222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buFont typeface="Arial" panose="020b0604020202020204" pitchFamily="34" charset="0"/>
            </a:pPr>
            <a:endParaRPr lang="zh-CN" altLang="en-US" sz="1500" b="1">
              <a:solidFill>
                <a:srgbClr val="FF0000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6387" name="文本框 7"/>
          <p:cNvSpPr txBox="1"/>
          <p:nvPr/>
        </p:nvSpPr>
        <p:spPr>
          <a:xfrm>
            <a:off x="673100" y="1708150"/>
            <a:ext cx="8074025" cy="7302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30000"/>
              </a:lnSpc>
              <a:buFont typeface="Arial" panose="020b0604020202020204" pitchFamily="34" charset="0"/>
            </a:pPr>
            <a:r>
              <a:rPr lang="en-US" altLang="zh-CN" sz="3200" b="1">
                <a:latin typeface="宋体" panose="02010600030101010101" pitchFamily="2" charset="-122"/>
                <a:sym typeface="宋体" panose="02010600030101010101" pitchFamily="2" charset="-122"/>
              </a:rPr>
              <a:t>        </a:t>
            </a:r>
            <a:endParaRPr lang="zh-CN" altLang="en-US" sz="2000" b="1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2" name="Picture 2" descr="http://www.bdwolong.com.cn/imgall/mvygc4dfoixhm33dfzrw63jomnxa/hnrb/images/2014-04/25/03/2014042503_brief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3438" y="77788"/>
            <a:ext cx="3546475" cy="4940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Picture 6" descr="http://www.cnr.cn/2004news/guanggao/ggtf/200303/W0200504120004210829591.jp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830763" y="490538"/>
            <a:ext cx="2643187" cy="17303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" name="Picture 8" descr="http://p2.qhimg.com/t013e4bd580d874fbbf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75163" y="2655888"/>
            <a:ext cx="3403600" cy="23622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1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2" dur="1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7" dur="1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0482" name="文本框 3"/>
          <p:cNvSpPr txBox="1"/>
          <p:nvPr/>
        </p:nvSpPr>
        <p:spPr>
          <a:xfrm>
            <a:off x="1939925" y="1722438"/>
            <a:ext cx="6088063" cy="3222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buFont typeface="Arial" panose="020b0604020202020204" pitchFamily="34" charset="0"/>
            </a:pPr>
            <a:endParaRPr lang="zh-CN" altLang="en-US" sz="1500" b="1">
              <a:solidFill>
                <a:srgbClr val="FF0000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0483" name="文本框 7"/>
          <p:cNvSpPr txBox="1"/>
          <p:nvPr/>
        </p:nvSpPr>
        <p:spPr>
          <a:xfrm>
            <a:off x="673100" y="1708150"/>
            <a:ext cx="8074025" cy="7302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30000"/>
              </a:lnSpc>
              <a:buFont typeface="Arial" panose="020b0604020202020204" pitchFamily="34" charset="0"/>
            </a:pPr>
            <a:r>
              <a:rPr lang="en-US" altLang="zh-CN" sz="3200" b="1">
                <a:latin typeface="宋体" panose="02010600030101010101" pitchFamily="2" charset="-122"/>
                <a:sym typeface="宋体" panose="02010600030101010101" pitchFamily="2" charset="-122"/>
              </a:rPr>
              <a:t>        </a:t>
            </a:r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950913" y="1722438"/>
            <a:ext cx="7102475" cy="2162175"/>
          </a:xfrm>
          <a:prstGeom prst="roundRect">
            <a:avLst/>
          </a:prstGeom>
          <a:noFill/>
          <a:ln w="25400" cap="flat" cmpd="sng" algn="ctr">
            <a:solidFill>
              <a:srgbClr val="62B35B"/>
            </a:solidFill>
            <a:prstDash val="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050925" y="2039938"/>
            <a:ext cx="7002463" cy="17541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 eaLnBrk="1" hangingPunct="1">
              <a:lnSpc>
                <a:spcPct val="150000"/>
              </a:lnSpc>
              <a:buClrTx/>
              <a:buSzTx/>
              <a:buFont typeface="Arial" panose="020b0604020202020204" pitchFamily="34" charset="0"/>
              <a:defRPr/>
            </a:pPr>
            <a:r>
              <a:rPr kumimoji="0" lang="en-US" altLang="zh-CN" sz="2400" b="1" kern="1200" cap="none" spc="0" normalizeH="0" baseline="0" noProof="1"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    这两则消息中，有一个反复出现的词语。去掉这个词语，句子意思基本没有变化。你能把它找出来吗？</a:t>
            </a:r>
            <a:endParaRPr kumimoji="0" lang="en-US" altLang="zh-CN" sz="2000" b="1" kern="1200" cap="none" spc="0" normalizeH="0" baseline="0" noProof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cs typeface="+mn-cs"/>
              <a:sym typeface="+mn-ea"/>
            </a:endParaRPr>
          </a:p>
        </p:txBody>
      </p:sp>
      <p:sp>
        <p:nvSpPr>
          <p:cNvPr id="20486" name="文本框 9"/>
          <p:cNvSpPr txBox="1"/>
          <p:nvPr/>
        </p:nvSpPr>
        <p:spPr>
          <a:xfrm>
            <a:off x="354013" y="287338"/>
            <a:ext cx="596900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>
              <a:buFont typeface="Arial" panose="020b0604020202020204" pitchFamily="34" charset="0"/>
            </a:pP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找</a:t>
            </a:r>
          </a:p>
        </p:txBody>
      </p:sp>
      <p:sp>
        <p:nvSpPr>
          <p:cNvPr id="20487" name="文本框 10"/>
          <p:cNvSpPr txBox="1"/>
          <p:nvPr/>
        </p:nvSpPr>
        <p:spPr>
          <a:xfrm>
            <a:off x="1311275" y="287338"/>
            <a:ext cx="598488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>
              <a:buFont typeface="Arial" panose="020b0604020202020204" pitchFamily="34" charset="0"/>
            </a:pP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</a:t>
            </a:r>
          </a:p>
        </p:txBody>
      </p:sp>
      <p:sp>
        <p:nvSpPr>
          <p:cNvPr id="20488" name="文本框 11"/>
          <p:cNvSpPr txBox="1"/>
          <p:nvPr/>
        </p:nvSpPr>
        <p:spPr>
          <a:xfrm>
            <a:off x="2268538" y="287338"/>
            <a:ext cx="596900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>
              <a:buFont typeface="Arial" panose="020b0604020202020204" pitchFamily="34" charset="0"/>
            </a:pP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找</a:t>
            </a:r>
            <a:endParaRPr lang="en-US" altLang="zh-CN" sz="32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87082386"/>
      </p:ext>
    </p:extLst>
  </p:cSld>
  <p:clrMapOvr>
    <a:masterClrMapping/>
  </p:clrMapOvr>
  <p:transition spd="slow"/>
  <p:timing/>
</p:sld>
</file>

<file path=ppt/slides/slide3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1506" name="文本框 3"/>
          <p:cNvSpPr txBox="1"/>
          <p:nvPr/>
        </p:nvSpPr>
        <p:spPr>
          <a:xfrm>
            <a:off x="1939925" y="1722438"/>
            <a:ext cx="6088063" cy="3222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buFont typeface="Arial" panose="020b0604020202020204" pitchFamily="34" charset="0"/>
            </a:pPr>
            <a:endParaRPr lang="zh-CN" altLang="en-US" sz="1500" b="1">
              <a:solidFill>
                <a:srgbClr val="FF0000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1507" name="文本框 7"/>
          <p:cNvSpPr txBox="1"/>
          <p:nvPr/>
        </p:nvSpPr>
        <p:spPr>
          <a:xfrm>
            <a:off x="673100" y="1708150"/>
            <a:ext cx="8074025" cy="7302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30000"/>
              </a:lnSpc>
              <a:buFont typeface="Arial" panose="020b0604020202020204" pitchFamily="34" charset="0"/>
            </a:pPr>
            <a:r>
              <a:rPr lang="en-US" altLang="zh-CN" sz="3200" b="1">
                <a:latin typeface="宋体" panose="02010600030101010101" pitchFamily="2" charset="-122"/>
                <a:sym typeface="宋体" panose="02010600030101010101" pitchFamily="2" charset="-122"/>
              </a:rPr>
              <a:t>        </a:t>
            </a:r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104900" y="2044700"/>
            <a:ext cx="7002463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 eaLnBrk="1" hangingPunct="1">
              <a:buClrTx/>
              <a:buSzTx/>
              <a:buFont typeface="Arial" panose="020b0604020202020204" pitchFamily="34" charset="0"/>
              <a:defRPr/>
            </a:pPr>
            <a:r>
              <a:rPr kumimoji="0" lang="en-US" altLang="zh-CN" sz="3200" b="1" kern="1200" cap="none" spc="0" normalizeH="0" baseline="0" noProof="1"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       </a:t>
            </a:r>
            <a:endParaRPr kumimoji="0" lang="en-US" altLang="zh-CN" sz="2800" b="1" kern="1200" cap="none" spc="0" normalizeH="0" baseline="0" noProof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楷体" pitchFamily="49" charset="-122"/>
              <a:ea typeface="楷体" pitchFamily="49" charset="-122"/>
              <a:cs typeface="+mn-cs"/>
              <a:sym typeface="+mn-ea"/>
            </a:endParaRPr>
          </a:p>
        </p:txBody>
      </p:sp>
      <p:sp>
        <p:nvSpPr>
          <p:cNvPr id="21509" name="文本框 99"/>
          <p:cNvSpPr txBox="1"/>
          <p:nvPr/>
        </p:nvSpPr>
        <p:spPr>
          <a:xfrm>
            <a:off x="950913" y="1360488"/>
            <a:ext cx="7251700" cy="34623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266700" eaLnBrk="1" hangingPunct="1">
              <a:lnSpc>
                <a:spcPct val="150000"/>
              </a:lnSpc>
              <a:buFont typeface="Arial" panose="020b0604020202020204" pitchFamily="34" charset="0"/>
            </a:pPr>
            <a:r>
              <a:rPr lang="en-US" altLang="zh-CN" sz="1600" b="1">
                <a:solidFill>
                  <a:schemeClr val="accent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①</a:t>
            </a:r>
            <a:r>
              <a:rPr lang="en-US" altLang="en-US" sz="1600" b="1">
                <a:solidFill>
                  <a:schemeClr val="accent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我三十万大军胜利南渡长江。</a:t>
            </a:r>
            <a:endParaRPr lang="en-US" altLang="en-US" sz="1600" b="1">
              <a:latin typeface="楷体" pitchFamily="49" charset="-122"/>
              <a:ea typeface="楷体" pitchFamily="49" charset="-122"/>
            </a:endParaRPr>
          </a:p>
          <a:p>
            <a:pPr indent="266700" eaLnBrk="1" hangingPunct="1">
              <a:lnSpc>
                <a:spcPct val="150000"/>
              </a:lnSpc>
              <a:buFont typeface="Arial" panose="020b0604020202020204" pitchFamily="34" charset="0"/>
            </a:pPr>
            <a:r>
              <a:rPr lang="en-US" altLang="zh-CN" sz="1600" b="1">
                <a:latin typeface="楷体" panose="02010609060101010101" pitchFamily="49" charset="-122"/>
                <a:ea typeface="楷体" panose="02010609060101010101" pitchFamily="49" charset="-122"/>
              </a:rPr>
              <a:t>②</a:t>
            </a:r>
            <a:r>
              <a:rPr lang="en-US" altLang="en-US" sz="1600" b="1">
                <a:latin typeface="楷体" panose="02010609060101010101" pitchFamily="49" charset="-122"/>
                <a:ea typeface="楷体" panose="02010609060101010101" pitchFamily="49" charset="-122"/>
              </a:rPr>
              <a:t>长江风平浪静，我军万船齐放，直取对岸。</a:t>
            </a:r>
          </a:p>
          <a:p>
            <a:pPr indent="266700" eaLnBrk="1" hangingPunct="1">
              <a:lnSpc>
                <a:spcPct val="150000"/>
              </a:lnSpc>
              <a:buFont typeface="Arial" panose="020b0604020202020204" pitchFamily="34" charset="0"/>
            </a:pPr>
            <a:r>
              <a:rPr lang="en-US" altLang="zh-CN" sz="1600" b="1">
                <a:solidFill>
                  <a:schemeClr val="accent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③</a:t>
            </a:r>
            <a:r>
              <a:rPr lang="en-US" altLang="en-US" sz="1600" b="1">
                <a:solidFill>
                  <a:schemeClr val="accent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我西路军开始渡江，地点在九江、安庆段。</a:t>
            </a:r>
            <a:endParaRPr lang="en-US" altLang="en-US" sz="16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266700" eaLnBrk="1" hangingPunct="1">
              <a:lnSpc>
                <a:spcPct val="150000"/>
              </a:lnSpc>
              <a:buFont typeface="Arial" panose="020b0604020202020204" pitchFamily="34" charset="0"/>
            </a:pPr>
            <a:r>
              <a:rPr lang="en-US" altLang="zh-CN" sz="1600" b="1">
                <a:latin typeface="楷体" panose="02010609060101010101" pitchFamily="49" charset="-122"/>
                <a:ea typeface="楷体" panose="02010609060101010101" pitchFamily="49" charset="-122"/>
              </a:rPr>
              <a:t>④</a:t>
            </a:r>
            <a:r>
              <a:rPr lang="en-US" altLang="en-US" sz="1600" b="1">
                <a:latin typeface="楷体" panose="02010609060101010101" pitchFamily="49" charset="-122"/>
                <a:ea typeface="楷体" panose="02010609060101010101" pitchFamily="49" charset="-122"/>
              </a:rPr>
              <a:t>我西路军当面之敌亦纷纷溃退，毫无斗志，我军所遇之抵抗，甚为微弱。</a:t>
            </a:r>
          </a:p>
          <a:p>
            <a:pPr indent="266700" eaLnBrk="1" hangingPunct="1">
              <a:lnSpc>
                <a:spcPct val="150000"/>
              </a:lnSpc>
              <a:buFont typeface="Arial" panose="020b0604020202020204" pitchFamily="34" charset="0"/>
            </a:pPr>
            <a:r>
              <a:rPr lang="en-US" altLang="zh-CN" sz="1600" b="1">
                <a:solidFill>
                  <a:schemeClr val="accent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⑤</a:t>
            </a:r>
            <a:r>
              <a:rPr lang="en-US" altLang="en-US" sz="1600" b="1">
                <a:solidFill>
                  <a:schemeClr val="accent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我东路三十五万大军与西路同日同时发起渡江作战。</a:t>
            </a:r>
            <a:endParaRPr lang="en-US" altLang="en-US" sz="16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266700" eaLnBrk="1" hangingPunct="1">
              <a:lnSpc>
                <a:spcPct val="150000"/>
              </a:lnSpc>
              <a:buFont typeface="Arial" panose="020b0604020202020204" pitchFamily="34" charset="0"/>
            </a:pPr>
            <a:r>
              <a:rPr lang="en-US" altLang="zh-CN" sz="1600" b="1">
                <a:latin typeface="楷体" panose="02010609060101010101" pitchFamily="49" charset="-122"/>
                <a:ea typeface="楷体" panose="02010609060101010101" pitchFamily="49" charset="-122"/>
              </a:rPr>
              <a:t>⑥</a:t>
            </a:r>
            <a:r>
              <a:rPr lang="en-US" altLang="en-US" sz="1600" b="1">
                <a:latin typeface="楷体" panose="02010609060101010101" pitchFamily="49" charset="-122"/>
                <a:ea typeface="楷体" panose="02010609060101010101" pitchFamily="49" charset="-122"/>
              </a:rPr>
              <a:t>至发电时止，我东路各军已大部渡过南岸，余部二十三日可以渡完。</a:t>
            </a:r>
          </a:p>
          <a:p>
            <a:pPr indent="266700" eaLnBrk="1" hangingPunct="1">
              <a:lnSpc>
                <a:spcPct val="150000"/>
              </a:lnSpc>
              <a:buFont typeface="Arial" panose="020b0604020202020204" pitchFamily="34" charset="0"/>
            </a:pPr>
            <a:r>
              <a:rPr lang="en-US" altLang="zh-CN" sz="1600" b="1">
                <a:solidFill>
                  <a:schemeClr val="accent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⑦</a:t>
            </a:r>
            <a:r>
              <a:rPr lang="en-US" altLang="en-US" sz="1600" b="1">
                <a:solidFill>
                  <a:schemeClr val="accent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我已歼灭及击溃一切抵抗之敌，占领扬中、镇江、江阴诸县的广大地区，并控制江阴要塞，封锁长江。</a:t>
            </a:r>
          </a:p>
          <a:p>
            <a:pPr indent="266700" eaLnBrk="1" hangingPunct="1">
              <a:lnSpc>
                <a:spcPct val="150000"/>
              </a:lnSpc>
              <a:buFont typeface="Arial" panose="020b0604020202020204" pitchFamily="34" charset="0"/>
            </a:pPr>
            <a:r>
              <a:rPr lang="en-US" altLang="zh-CN" sz="1600" b="1">
                <a:latin typeface="楷体" panose="02010609060101010101" pitchFamily="49" charset="-122"/>
                <a:ea typeface="楷体" panose="02010609060101010101" pitchFamily="49" charset="-122"/>
              </a:rPr>
              <a:t>⑧</a:t>
            </a:r>
            <a:r>
              <a:rPr lang="en-US" altLang="en-US" sz="1600" b="1">
                <a:latin typeface="楷体" panose="02010609060101010101" pitchFamily="49" charset="-122"/>
                <a:ea typeface="楷体" panose="02010609060101010101" pitchFamily="49" charset="-122"/>
              </a:rPr>
              <a:t>我军前锋，业已切断镇江、无锡段铁路线。</a:t>
            </a:r>
          </a:p>
        </p:txBody>
      </p:sp>
      <p:sp>
        <p:nvSpPr>
          <p:cNvPr id="21510" name="文本框 9"/>
          <p:cNvSpPr txBox="1"/>
          <p:nvPr/>
        </p:nvSpPr>
        <p:spPr>
          <a:xfrm>
            <a:off x="354013" y="287338"/>
            <a:ext cx="596900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>
              <a:buFont typeface="Arial" panose="020b0604020202020204" pitchFamily="34" charset="0"/>
            </a:pP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找</a:t>
            </a:r>
          </a:p>
        </p:txBody>
      </p:sp>
      <p:sp>
        <p:nvSpPr>
          <p:cNvPr id="21511" name="文本框 10"/>
          <p:cNvSpPr txBox="1"/>
          <p:nvPr/>
        </p:nvSpPr>
        <p:spPr>
          <a:xfrm>
            <a:off x="1311275" y="287338"/>
            <a:ext cx="598488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>
              <a:buFont typeface="Arial" panose="020b0604020202020204" pitchFamily="34" charset="0"/>
            </a:pP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</a:t>
            </a:r>
          </a:p>
        </p:txBody>
      </p:sp>
      <p:sp>
        <p:nvSpPr>
          <p:cNvPr id="21512" name="文本框 11"/>
          <p:cNvSpPr txBox="1"/>
          <p:nvPr/>
        </p:nvSpPr>
        <p:spPr>
          <a:xfrm>
            <a:off x="2268538" y="287338"/>
            <a:ext cx="596900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>
              <a:buFont typeface="Arial" panose="020b0604020202020204" pitchFamily="34" charset="0"/>
            </a:pP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找</a:t>
            </a:r>
            <a:endParaRPr lang="en-US" altLang="zh-CN" sz="32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70761032"/>
      </p:ext>
    </p:extLst>
  </p:cSld>
  <p:clrMapOvr>
    <a:masterClrMapping/>
  </p:clrMapOvr>
  <p:transition spd="slow"/>
  <p:timing/>
</p:sld>
</file>

<file path=ppt/slides/slide3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2530" name="文本框 3"/>
          <p:cNvSpPr txBox="1"/>
          <p:nvPr/>
        </p:nvSpPr>
        <p:spPr>
          <a:xfrm>
            <a:off x="1939925" y="1722438"/>
            <a:ext cx="6088063" cy="3222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buFont typeface="Arial" panose="020b0604020202020204" pitchFamily="34" charset="0"/>
            </a:pPr>
            <a:endParaRPr lang="zh-CN" altLang="en-US" sz="1500" b="1">
              <a:solidFill>
                <a:srgbClr val="FF0000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2531" name="文本框 7"/>
          <p:cNvSpPr txBox="1"/>
          <p:nvPr/>
        </p:nvSpPr>
        <p:spPr>
          <a:xfrm>
            <a:off x="673100" y="1708150"/>
            <a:ext cx="8074025" cy="7302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30000"/>
              </a:lnSpc>
              <a:buFont typeface="Arial" panose="020b0604020202020204" pitchFamily="34" charset="0"/>
            </a:pPr>
            <a:r>
              <a:rPr lang="en-US" altLang="zh-CN" sz="3200" b="1">
                <a:latin typeface="宋体" panose="02010600030101010101" pitchFamily="2" charset="-122"/>
                <a:sym typeface="宋体" panose="02010600030101010101" pitchFamily="2" charset="-122"/>
              </a:rPr>
              <a:t>        </a:t>
            </a:r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104900" y="2044700"/>
            <a:ext cx="7002463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 eaLnBrk="1" hangingPunct="1">
              <a:buClrTx/>
              <a:buSzTx/>
              <a:buFont typeface="Arial" panose="020b0604020202020204" pitchFamily="34" charset="0"/>
              <a:defRPr/>
            </a:pPr>
            <a:r>
              <a:rPr kumimoji="0" lang="en-US" altLang="zh-CN" sz="3200" b="1" kern="1200" cap="none" spc="0" normalizeH="0" baseline="0" noProof="1"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       </a:t>
            </a:r>
            <a:endParaRPr kumimoji="0" lang="en-US" altLang="zh-CN" sz="2800" b="1" kern="1200" cap="none" spc="0" normalizeH="0" baseline="0" noProof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cs typeface="+mn-cs"/>
              <a:sym typeface="+mn-ea"/>
            </a:endParaRPr>
          </a:p>
        </p:txBody>
      </p:sp>
      <p:sp>
        <p:nvSpPr>
          <p:cNvPr id="26632" name="文本框 99"/>
          <p:cNvSpPr txBox="1"/>
          <p:nvPr/>
        </p:nvSpPr>
        <p:spPr>
          <a:xfrm>
            <a:off x="652463" y="1276350"/>
            <a:ext cx="8234362" cy="3416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266700" eaLnBrk="1" hangingPunct="1">
              <a:lnSpc>
                <a:spcPct val="150000"/>
              </a:lnSpc>
              <a:buFont typeface="Arial" panose="020b0604020202020204" pitchFamily="34" charset="0"/>
            </a:pP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“我”中有</a:t>
            </a:r>
            <a:r>
              <a:rPr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一往无前的英雄情怀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；</a:t>
            </a:r>
          </a:p>
          <a:p>
            <a:pPr indent="266700" eaLnBrk="1" hangingPunct="1">
              <a:lnSpc>
                <a:spcPct val="150000"/>
              </a:lnSpc>
              <a:buFont typeface="Arial" panose="020b0604020202020204" pitchFamily="34" charset="0"/>
            </a:pP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“我”中有</a:t>
            </a:r>
            <a:r>
              <a:rPr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纵横天下的豪迈气势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；</a:t>
            </a:r>
          </a:p>
          <a:p>
            <a:pPr indent="266700" eaLnBrk="1" hangingPunct="1">
              <a:lnSpc>
                <a:spcPct val="150000"/>
              </a:lnSpc>
              <a:buFont typeface="Arial" panose="020b0604020202020204" pitchFamily="34" charset="0"/>
            </a:pP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“我”中有</a:t>
            </a:r>
            <a:r>
              <a:rPr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必胜的决心和胆略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；</a:t>
            </a:r>
          </a:p>
          <a:p>
            <a:pPr indent="266700" eaLnBrk="1" hangingPunct="1">
              <a:lnSpc>
                <a:spcPct val="150000"/>
              </a:lnSpc>
              <a:buFont typeface="Arial" panose="020b0604020202020204" pitchFamily="34" charset="0"/>
            </a:pP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“我”中有</a:t>
            </a:r>
            <a:r>
              <a:rPr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作为领导者的自豪和骄傲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；</a:t>
            </a:r>
          </a:p>
          <a:p>
            <a:pPr indent="266700" eaLnBrk="1" hangingPunct="1">
              <a:lnSpc>
                <a:spcPct val="150000"/>
              </a:lnSpc>
              <a:buFont typeface="Arial" panose="020b0604020202020204" pitchFamily="34" charset="0"/>
            </a:pP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“我”中有</a:t>
            </a:r>
            <a:r>
              <a:rPr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“问苍茫大地，谁主沉浮”的胸襟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；</a:t>
            </a:r>
          </a:p>
          <a:p>
            <a:pPr indent="266700" eaLnBrk="1" hangingPunct="1">
              <a:lnSpc>
                <a:spcPct val="150000"/>
              </a:lnSpc>
              <a:buFont typeface="Arial" panose="020b0604020202020204" pitchFamily="34" charset="0"/>
            </a:pP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“我”中有</a:t>
            </a:r>
            <a:r>
              <a:rPr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“数风流人物， 还看今朝”的气概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534" name="文本框 10"/>
          <p:cNvSpPr txBox="1"/>
          <p:nvPr/>
        </p:nvSpPr>
        <p:spPr>
          <a:xfrm>
            <a:off x="354013" y="287338"/>
            <a:ext cx="596900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>
              <a:buFont typeface="Arial" panose="020b0604020202020204" pitchFamily="34" charset="0"/>
            </a:pP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找</a:t>
            </a:r>
          </a:p>
        </p:txBody>
      </p:sp>
      <p:sp>
        <p:nvSpPr>
          <p:cNvPr id="22535" name="文本框 11"/>
          <p:cNvSpPr txBox="1"/>
          <p:nvPr/>
        </p:nvSpPr>
        <p:spPr>
          <a:xfrm>
            <a:off x="1311275" y="287338"/>
            <a:ext cx="598488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>
              <a:buFont typeface="Arial" panose="020b0604020202020204" pitchFamily="34" charset="0"/>
            </a:pP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</a:t>
            </a:r>
          </a:p>
        </p:txBody>
      </p:sp>
      <p:sp>
        <p:nvSpPr>
          <p:cNvPr id="22536" name="文本框 12"/>
          <p:cNvSpPr txBox="1"/>
          <p:nvPr/>
        </p:nvSpPr>
        <p:spPr>
          <a:xfrm>
            <a:off x="2268538" y="287338"/>
            <a:ext cx="596900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>
              <a:buFont typeface="Arial" panose="020b0604020202020204" pitchFamily="34" charset="0"/>
            </a:pP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找</a:t>
            </a:r>
            <a:endParaRPr lang="en-US" altLang="zh-CN" sz="32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2537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02475" y="1176338"/>
            <a:ext cx="1235075" cy="2905125"/>
          </a:xfrm>
          <a:prstGeom prst="rect">
            <a:avLst/>
          </a:prstGeom>
          <a:noFill/>
          <a:ln w="9525">
            <a:noFill/>
          </a:ln>
        </p:spPr>
      </p:pic>
    </p:spTree>
    <p:extLst>
      <p:ext uri="{BB962C8B-B14F-4D97-AF65-F5344CB8AC3E}">
        <p14:creationId xmlns:p14="http://schemas.microsoft.com/office/powerpoint/2010/main" val="1098897226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266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2000"/>
                                        <p:tgtEl>
                                          <p:spTgt spid="266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2000"/>
                                        <p:tgtEl>
                                          <p:spTgt spid="2663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2000"/>
                                        <p:tgtEl>
                                          <p:spTgt spid="2663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2000"/>
                                        <p:tgtEl>
                                          <p:spTgt spid="2663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2000"/>
                                        <p:tgtEl>
                                          <p:spTgt spid="2663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3554" name="文本框 3"/>
          <p:cNvSpPr txBox="1"/>
          <p:nvPr/>
        </p:nvSpPr>
        <p:spPr>
          <a:xfrm>
            <a:off x="1939925" y="1722438"/>
            <a:ext cx="6088063" cy="3222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buFont typeface="Arial" panose="020b0604020202020204" pitchFamily="34" charset="0"/>
            </a:pPr>
            <a:endParaRPr lang="zh-CN" altLang="en-US" sz="1500" b="1">
              <a:solidFill>
                <a:srgbClr val="FF0000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5362" name="文本框 7"/>
          <p:cNvSpPr txBox="1"/>
          <p:nvPr/>
        </p:nvSpPr>
        <p:spPr>
          <a:xfrm>
            <a:off x="1397000" y="1912938"/>
            <a:ext cx="7834313" cy="15128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R="0" defTabSz="914400" eaLnBrk="1" hangingPunct="1">
              <a:lnSpc>
                <a:spcPct val="110000"/>
              </a:lnSpc>
              <a:buClrTx/>
              <a:buSzTx/>
              <a:buFont typeface="Arial" panose="020b0604020202020204" pitchFamily="34" charset="0"/>
              <a:defRPr/>
            </a:pPr>
            <a:r>
              <a:rPr kumimoji="0" lang="en-US" altLang="zh-CN" sz="2800" b="1" kern="1200" cap="none" spc="0" normalizeH="0" baseline="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宋体" panose="02010600030101010101" pitchFamily="2" charset="-122"/>
              </a:rPr>
              <a:t>活动二：学做播音员</a:t>
            </a:r>
          </a:p>
          <a:p>
            <a:pPr marR="0" defTabSz="914400" eaLnBrk="1" hangingPunct="1">
              <a:lnSpc>
                <a:spcPct val="110000"/>
              </a:lnSpc>
              <a:buClrTx/>
              <a:buSzTx/>
              <a:buFont typeface="Arial" panose="020b0604020202020204" pitchFamily="34" charset="0"/>
              <a:defRPr/>
            </a:pPr>
            <a:endParaRPr kumimoji="0" lang="en-US" altLang="zh-CN" sz="2800" b="1" kern="1200" cap="none" spc="0" normalizeH="0" baseline="0" noProof="1">
              <a:latin typeface="楷体" panose="02010609060101010101" pitchFamily="49" charset="-122"/>
              <a:ea typeface="楷体" panose="02010609060101010101" pitchFamily="49" charset="-122"/>
              <a:cs typeface="+mn-cs"/>
              <a:sym typeface="宋体" panose="02010600030101010101" pitchFamily="2" charset="-122"/>
            </a:endParaRPr>
          </a:p>
          <a:p>
            <a:pPr marR="0" defTabSz="914400" eaLnBrk="1" hangingPunct="1">
              <a:lnSpc>
                <a:spcPct val="110000"/>
              </a:lnSpc>
              <a:buClrTx/>
              <a:buSzTx/>
              <a:buFont typeface="Arial" panose="020b0604020202020204" pitchFamily="34" charset="0"/>
              <a:defRPr/>
            </a:pPr>
            <a:r>
              <a:rPr kumimoji="0" lang="en-US" altLang="zh-CN" sz="2800" b="1" kern="1200" cap="none" spc="0" normalizeH="0" baseline="0" noProof="1"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宋体" panose="02010600030101010101" pitchFamily="2" charset="-122"/>
              </a:rPr>
              <a:t>用恰当的语速、语气、节奏播报两则消息。</a:t>
            </a:r>
            <a:endParaRPr kumimoji="0" lang="zh-CN" altLang="en-US" b="1" kern="1200" cap="none" spc="0" normalizeH="0" baseline="0" noProof="1">
              <a:latin typeface="楷体" pitchFamily="49" charset="-122"/>
              <a:ea typeface="楷体" pitchFamily="49" charset="-122"/>
              <a:cs typeface="+mn-cs"/>
            </a:endParaRPr>
          </a:p>
        </p:txBody>
      </p:sp>
      <p:sp>
        <p:nvSpPr>
          <p:cNvPr id="23556" name="文本框 8"/>
          <p:cNvSpPr txBox="1"/>
          <p:nvPr/>
        </p:nvSpPr>
        <p:spPr>
          <a:xfrm>
            <a:off x="354013" y="287338"/>
            <a:ext cx="598487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>
              <a:buFont typeface="Arial" panose="020b0604020202020204" pitchFamily="34" charset="0"/>
            </a:pP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播</a:t>
            </a:r>
          </a:p>
        </p:txBody>
      </p:sp>
      <p:sp>
        <p:nvSpPr>
          <p:cNvPr id="23557" name="文本框 9"/>
          <p:cNvSpPr txBox="1"/>
          <p:nvPr/>
        </p:nvSpPr>
        <p:spPr>
          <a:xfrm>
            <a:off x="1311275" y="287338"/>
            <a:ext cx="596900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>
              <a:buFont typeface="Arial" panose="020b0604020202020204" pitchFamily="34" charset="0"/>
            </a:pP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报</a:t>
            </a:r>
          </a:p>
        </p:txBody>
      </p:sp>
      <p:sp>
        <p:nvSpPr>
          <p:cNvPr id="23558" name="文本框 10"/>
          <p:cNvSpPr txBox="1"/>
          <p:nvPr/>
        </p:nvSpPr>
        <p:spPr>
          <a:xfrm>
            <a:off x="2268538" y="287338"/>
            <a:ext cx="596900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>
              <a:buFont typeface="Arial" panose="020b0604020202020204" pitchFamily="34" charset="0"/>
            </a:pP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新</a:t>
            </a:r>
            <a:endParaRPr lang="en-US" altLang="zh-CN" sz="32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3559" name="文本框 11"/>
          <p:cNvSpPr txBox="1"/>
          <p:nvPr/>
        </p:nvSpPr>
        <p:spPr>
          <a:xfrm>
            <a:off x="3227388" y="287338"/>
            <a:ext cx="596900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>
              <a:buFont typeface="Arial" panose="020b0604020202020204" pitchFamily="34" charset="0"/>
            </a:pP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闻</a:t>
            </a:r>
            <a:endParaRPr lang="en-US" altLang="zh-CN" sz="32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48517037"/>
      </p:ext>
    </p:extLst>
  </p:cSld>
  <p:clrMapOvr>
    <a:masterClrMapping/>
  </p:clrMapOvr>
  <p:transition spd="slow"/>
  <p:timing/>
</p:sld>
</file>

<file path=ppt/slides/slide3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4578" name="文本框 3"/>
          <p:cNvSpPr txBox="1"/>
          <p:nvPr/>
        </p:nvSpPr>
        <p:spPr>
          <a:xfrm>
            <a:off x="1939925" y="1722438"/>
            <a:ext cx="6088063" cy="3222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buFont typeface="Arial" panose="020b0604020202020204" pitchFamily="34" charset="0"/>
            </a:pPr>
            <a:endParaRPr lang="zh-CN" altLang="en-US" sz="1500" b="1">
              <a:solidFill>
                <a:srgbClr val="FF0000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4579" name="文本框 7"/>
          <p:cNvSpPr txBox="1"/>
          <p:nvPr/>
        </p:nvSpPr>
        <p:spPr>
          <a:xfrm>
            <a:off x="534988" y="876300"/>
            <a:ext cx="8074025" cy="9842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  <a:spcBef>
                <a:spcPts val="1200"/>
              </a:spcBef>
              <a:buFont typeface="Arial" panose="020b0604020202020204" pitchFamily="34" charset="0"/>
            </a:pPr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  <a:spcBef>
                <a:spcPts val="1200"/>
              </a:spcBef>
              <a:buFont typeface="Arial" panose="020b0604020202020204" pitchFamily="34" charset="0"/>
            </a:pPr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4580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62088" y="466725"/>
            <a:ext cx="6219825" cy="4210050"/>
          </a:xfrm>
          <a:prstGeom prst="rect">
            <a:avLst/>
          </a:prstGeom>
          <a:noFill/>
          <a:ln w="9525">
            <a:noFill/>
          </a:ln>
        </p:spPr>
      </p:pic>
    </p:spTree>
    <p:extLst>
      <p:ext uri="{BB962C8B-B14F-4D97-AF65-F5344CB8AC3E}">
        <p14:creationId xmlns:p14="http://schemas.microsoft.com/office/powerpoint/2010/main" val="1758568385"/>
      </p:ext>
    </p:extLst>
  </p:cSld>
  <p:clrMapOvr>
    <a:masterClrMapping/>
  </p:clrMapOvr>
  <p:transition spd="slow"/>
  <p:timing/>
</p:sld>
</file>

<file path=ppt/slides/slide3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5602" name="文本框 3"/>
          <p:cNvSpPr txBox="1"/>
          <p:nvPr/>
        </p:nvSpPr>
        <p:spPr>
          <a:xfrm>
            <a:off x="1939925" y="1722438"/>
            <a:ext cx="6088063" cy="3222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buFont typeface="Arial" panose="020b0604020202020204" pitchFamily="34" charset="0"/>
            </a:pPr>
            <a:endParaRPr lang="zh-CN" altLang="en-US" sz="1500" b="1">
              <a:solidFill>
                <a:srgbClr val="FF0000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5603" name="文本框 7"/>
          <p:cNvSpPr txBox="1"/>
          <p:nvPr/>
        </p:nvSpPr>
        <p:spPr>
          <a:xfrm>
            <a:off x="652463" y="1790700"/>
            <a:ext cx="8074025" cy="19081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514350" indent="-514350" eaLnBrk="1" hangingPunct="1">
              <a:lnSpc>
                <a:spcPct val="150000"/>
              </a:lnSpc>
              <a:spcBef>
                <a:spcPts val="1200"/>
              </a:spcBef>
              <a:buFont typeface="Calibri" panose="020f0502020204030204" pitchFamily="34" charset="0"/>
              <a:buAutoNum type="arabicPeriod"/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请联系本课的学习谈谈你对消息的认识。（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200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字左右）</a:t>
            </a:r>
            <a:endParaRPr lang="en-US" altLang="zh-CN" sz="24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514350" indent="-514350" eaLnBrk="1" hangingPunct="1">
              <a:lnSpc>
                <a:spcPct val="150000"/>
              </a:lnSpc>
              <a:spcBef>
                <a:spcPts val="1200"/>
              </a:spcBef>
              <a:buFont typeface="Calibri" panose="020f0502020204030204" pitchFamily="34" charset="0"/>
              <a:buAutoNum type="arabicPeriod"/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查阅有关“解放战争”的资料，进一步了解中国历史，珍惜现在的美好时光。</a:t>
            </a:r>
          </a:p>
        </p:txBody>
      </p:sp>
      <p:sp>
        <p:nvSpPr>
          <p:cNvPr id="25604" name="文本框 8"/>
          <p:cNvSpPr txBox="1"/>
          <p:nvPr/>
        </p:nvSpPr>
        <p:spPr>
          <a:xfrm>
            <a:off x="354013" y="287338"/>
            <a:ext cx="598487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>
              <a:buFont typeface="Arial" panose="020b0604020202020204" pitchFamily="34" charset="0"/>
            </a:pP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</a:t>
            </a:r>
          </a:p>
        </p:txBody>
      </p:sp>
      <p:sp>
        <p:nvSpPr>
          <p:cNvPr id="25605" name="文本框 9"/>
          <p:cNvSpPr txBox="1"/>
          <p:nvPr/>
        </p:nvSpPr>
        <p:spPr>
          <a:xfrm>
            <a:off x="1311275" y="287338"/>
            <a:ext cx="596900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>
              <a:buFont typeface="Arial" panose="020b0604020202020204" pitchFamily="34" charset="0"/>
            </a:pP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后</a:t>
            </a:r>
          </a:p>
        </p:txBody>
      </p:sp>
      <p:sp>
        <p:nvSpPr>
          <p:cNvPr id="25606" name="文本框 10"/>
          <p:cNvSpPr txBox="1"/>
          <p:nvPr/>
        </p:nvSpPr>
        <p:spPr>
          <a:xfrm>
            <a:off x="2268538" y="287338"/>
            <a:ext cx="596900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>
              <a:buFont typeface="Arial" panose="020b0604020202020204" pitchFamily="34" charset="0"/>
            </a:pP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作</a:t>
            </a:r>
            <a:endParaRPr lang="en-US" altLang="zh-CN" sz="32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5607" name="文本框 11"/>
          <p:cNvSpPr txBox="1"/>
          <p:nvPr/>
        </p:nvSpPr>
        <p:spPr>
          <a:xfrm>
            <a:off x="3227388" y="287338"/>
            <a:ext cx="598487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>
              <a:buFont typeface="Arial" panose="020b0604020202020204" pitchFamily="34" charset="0"/>
            </a:pP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业</a:t>
            </a:r>
            <a:endParaRPr lang="en-US" altLang="zh-CN" sz="32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5609" name="New picture" hidden="1"/>
          <p:cNvPicPr/>
          <p:nvPr/>
        </p:nvPicPr>
        <p:blipFill>
          <a:blip r:embed="rId2"/>
          <a:stretch>
            <a:fillRect/>
          </a:stretch>
        </p:blipFill>
        <p:spPr>
          <a:xfrm>
            <a:off x="11049000" y="12623800"/>
            <a:ext cx="482600" cy="444500"/>
          </a:xfrm>
          <a:prstGeom prst="cube">
            <a:avLst/>
          </a:prstGeom>
        </p:spPr>
      </p:pic>
    </p:spTree>
    <p:extLst>
      <p:ext uri="{BB962C8B-B14F-4D97-AF65-F5344CB8AC3E}">
        <p14:creationId xmlns:p14="http://schemas.microsoft.com/office/powerpoint/2010/main" val="1498478508"/>
      </p:ext>
    </p:extLst>
  </p:cSld>
  <p:clrMapOvr>
    <a:masterClrMapping/>
  </p:clrMapOvr>
  <p:transition spd="slow"/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0"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7410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88" y="0"/>
            <a:ext cx="9140825" cy="5143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411" name="标题 1"/>
          <p:cNvSpPr txBox="1"/>
          <p:nvPr/>
        </p:nvSpPr>
        <p:spPr>
          <a:xfrm>
            <a:off x="923925" y="3187700"/>
            <a:ext cx="4219575" cy="777875"/>
          </a:xfrm>
          <a:prstGeom prst="rect">
            <a:avLst/>
          </a:prstGeom>
          <a:noFill/>
          <a:ln w="12700">
            <a:noFill/>
          </a:ln>
        </p:spPr>
        <p:txBody>
          <a:bodyPr/>
          <a:lstStyle/>
          <a:p>
            <a:pPr algn="ctr" eaLnBrk="1" hangingPunct="1">
              <a:buFont typeface="Arial" panose="020b0604020202020204" pitchFamily="34" charset="0"/>
            </a:pPr>
            <a:r>
              <a:rPr lang="en-US" altLang="zh-CN" sz="4400" b="1">
                <a:latin typeface="楷体" panose="02010609060101010101" pitchFamily="49" charset="-122"/>
                <a:ea typeface="楷体" panose="02010609060101010101" pitchFamily="49" charset="-122"/>
              </a:rPr>
              <a:t>1 </a:t>
            </a:r>
            <a:r>
              <a:rPr lang="zh-CN" altLang="en-US" sz="4400" b="1">
                <a:latin typeface="楷体" panose="02010609060101010101" pitchFamily="49" charset="-122"/>
                <a:ea typeface="楷体" panose="02010609060101010101" pitchFamily="49" charset="-122"/>
              </a:rPr>
              <a:t>消息二则</a:t>
            </a:r>
          </a:p>
        </p:txBody>
      </p:sp>
    </p:spTree>
  </p:cSld>
  <p:clrMapOvr>
    <a:masterClrMapping/>
  </p:clrMapOvr>
  <p:transition spd="slow"/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9458" name="文本框 3"/>
          <p:cNvSpPr txBox="1"/>
          <p:nvPr/>
        </p:nvSpPr>
        <p:spPr>
          <a:xfrm>
            <a:off x="1939925" y="1722438"/>
            <a:ext cx="6088063" cy="3222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buFont typeface="Arial" panose="020b0604020202020204" pitchFamily="34" charset="0"/>
            </a:pPr>
            <a:endParaRPr lang="zh-CN" altLang="en-US" sz="1500" b="1">
              <a:solidFill>
                <a:srgbClr val="FF0000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9459" name="文本框 7"/>
          <p:cNvSpPr txBox="1"/>
          <p:nvPr/>
        </p:nvSpPr>
        <p:spPr>
          <a:xfrm>
            <a:off x="652463" y="1743075"/>
            <a:ext cx="8140700" cy="2460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10000"/>
              </a:lnSpc>
              <a:buFont typeface="Calibri" panose="020f0502020204030204" pitchFamily="34" charset="0"/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1.掌握消息这一新闻体裁的基础知识，了解其写法特点。</a:t>
            </a:r>
          </a:p>
          <a:p>
            <a:pPr eaLnBrk="1" hangingPunct="1">
              <a:lnSpc>
                <a:spcPct val="110000"/>
              </a:lnSpc>
              <a:buFont typeface="Calibri" panose="020f0502020204030204" pitchFamily="34" charset="0"/>
            </a:pPr>
            <a:endParaRPr lang="zh-CN" altLang="en-US" sz="2800" b="1">
              <a:latin typeface="楷体" pitchFamily="49" charset="-122"/>
              <a:ea typeface="楷体" pitchFamily="49" charset="-122"/>
            </a:endParaRPr>
          </a:p>
          <a:p>
            <a:pPr eaLnBrk="1" hangingPunct="1">
              <a:lnSpc>
                <a:spcPct val="110000"/>
              </a:lnSpc>
              <a:buFont typeface="Calibri" panose="020f0502020204030204" pitchFamily="34" charset="0"/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2.把握课文的新闻要素，了解课文内容，理解渡江战役的规模与意义。</a:t>
            </a:r>
          </a:p>
        </p:txBody>
      </p:sp>
      <p:sp>
        <p:nvSpPr>
          <p:cNvPr id="19460" name="文本框 8"/>
          <p:cNvSpPr txBox="1"/>
          <p:nvPr/>
        </p:nvSpPr>
        <p:spPr>
          <a:xfrm>
            <a:off x="354013" y="287338"/>
            <a:ext cx="596900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>
              <a:buFont typeface="Arial" panose="020b0604020202020204" pitchFamily="34" charset="0"/>
            </a:pP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学</a:t>
            </a:r>
          </a:p>
        </p:txBody>
      </p:sp>
      <p:sp>
        <p:nvSpPr>
          <p:cNvPr id="19461" name="文本框 9"/>
          <p:cNvSpPr txBox="1"/>
          <p:nvPr/>
        </p:nvSpPr>
        <p:spPr>
          <a:xfrm>
            <a:off x="1311275" y="287338"/>
            <a:ext cx="598488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>
              <a:buFont typeface="Arial" panose="020b0604020202020204" pitchFamily="34" charset="0"/>
            </a:pP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习</a:t>
            </a:r>
          </a:p>
        </p:txBody>
      </p:sp>
      <p:sp>
        <p:nvSpPr>
          <p:cNvPr id="19462" name="文本框 10"/>
          <p:cNvSpPr txBox="1"/>
          <p:nvPr/>
        </p:nvSpPr>
        <p:spPr>
          <a:xfrm>
            <a:off x="2268538" y="287338"/>
            <a:ext cx="598487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>
              <a:buFont typeface="Arial" panose="020b0604020202020204" pitchFamily="34" charset="0"/>
            </a:pP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目</a:t>
            </a:r>
            <a:endParaRPr lang="en-US" altLang="zh-CN" sz="32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9463" name="文本框 11"/>
          <p:cNvSpPr txBox="1"/>
          <p:nvPr/>
        </p:nvSpPr>
        <p:spPr>
          <a:xfrm>
            <a:off x="3227388" y="287338"/>
            <a:ext cx="596900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>
              <a:buFont typeface="Arial" panose="020b0604020202020204" pitchFamily="34" charset="0"/>
            </a:pP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标</a:t>
            </a:r>
            <a:endParaRPr lang="en-US" altLang="zh-CN" sz="32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/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0482" name="文本框 3"/>
          <p:cNvSpPr txBox="1"/>
          <p:nvPr/>
        </p:nvSpPr>
        <p:spPr>
          <a:xfrm>
            <a:off x="1939925" y="1722438"/>
            <a:ext cx="6088063" cy="3222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buFont typeface="Arial" panose="020b0604020202020204" pitchFamily="34" charset="0"/>
            </a:pPr>
            <a:endParaRPr lang="zh-CN" altLang="en-US" sz="1500" b="1">
              <a:solidFill>
                <a:srgbClr val="FF0000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0483" name="文本框 7"/>
          <p:cNvSpPr txBox="1"/>
          <p:nvPr/>
        </p:nvSpPr>
        <p:spPr>
          <a:xfrm>
            <a:off x="673100" y="1708150"/>
            <a:ext cx="8074025" cy="7302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30000"/>
              </a:lnSpc>
              <a:buFont typeface="Arial" panose="020b0604020202020204" pitchFamily="34" charset="0"/>
            </a:pPr>
            <a:r>
              <a:rPr lang="en-US" altLang="zh-CN" sz="3200" b="1">
                <a:latin typeface="宋体" panose="02010600030101010101" pitchFamily="2" charset="-122"/>
                <a:sym typeface="宋体" panose="02010600030101010101" pitchFamily="2" charset="-122"/>
              </a:rPr>
              <a:t>        </a:t>
            </a:r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484" name="文本框 1"/>
          <p:cNvSpPr txBox="1"/>
          <p:nvPr/>
        </p:nvSpPr>
        <p:spPr>
          <a:xfrm>
            <a:off x="1100138" y="1884363"/>
            <a:ext cx="7140575" cy="2030412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eaLnBrk="1" hangingPunct="1">
              <a:lnSpc>
                <a:spcPct val="150000"/>
              </a:lnSpc>
              <a:buFont typeface="Arial" panose="020b0604020202020204" pitchFamily="34" charset="0"/>
            </a:pP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    默读课本第2页和第15页关于新闻要素和消息特点的文字，标划出需要积累的新闻的相关知识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>
              <a:latin typeface="Arial" pitchFamily="34" charset="0"/>
            </a:endParaRPr>
          </a:p>
        </p:txBody>
      </p:sp>
      <p:sp>
        <p:nvSpPr>
          <p:cNvPr id="20485" name="文本框 9"/>
          <p:cNvSpPr txBox="1"/>
          <p:nvPr/>
        </p:nvSpPr>
        <p:spPr>
          <a:xfrm>
            <a:off x="354013" y="287338"/>
            <a:ext cx="596900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>
              <a:buFont typeface="Arial" panose="020b0604020202020204" pitchFamily="34" charset="0"/>
            </a:pP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走</a:t>
            </a:r>
          </a:p>
        </p:txBody>
      </p:sp>
      <p:sp>
        <p:nvSpPr>
          <p:cNvPr id="20486" name="文本框 10"/>
          <p:cNvSpPr txBox="1"/>
          <p:nvPr/>
        </p:nvSpPr>
        <p:spPr>
          <a:xfrm>
            <a:off x="1311275" y="287338"/>
            <a:ext cx="596900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>
              <a:buFont typeface="Arial" panose="020b0604020202020204" pitchFamily="34" charset="0"/>
            </a:pP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进</a:t>
            </a:r>
          </a:p>
        </p:txBody>
      </p:sp>
      <p:sp>
        <p:nvSpPr>
          <p:cNvPr id="20487" name="文本框 11"/>
          <p:cNvSpPr txBox="1"/>
          <p:nvPr/>
        </p:nvSpPr>
        <p:spPr>
          <a:xfrm>
            <a:off x="2268538" y="287338"/>
            <a:ext cx="596900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>
              <a:buFont typeface="Arial" panose="020b0604020202020204" pitchFamily="34" charset="0"/>
            </a:pP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新</a:t>
            </a:r>
            <a:endParaRPr lang="en-US" altLang="zh-CN" sz="32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0488" name="文本框 12"/>
          <p:cNvSpPr txBox="1"/>
          <p:nvPr/>
        </p:nvSpPr>
        <p:spPr>
          <a:xfrm>
            <a:off x="3227388" y="287338"/>
            <a:ext cx="596900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>
              <a:buFont typeface="Arial" panose="020b0604020202020204" pitchFamily="34" charset="0"/>
            </a:pP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闻</a:t>
            </a:r>
            <a:endParaRPr lang="en-US" altLang="zh-CN" sz="32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/>
  <p:timing/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9457" name="文本框 3"/>
          <p:cNvSpPr txBox="1"/>
          <p:nvPr/>
        </p:nvSpPr>
        <p:spPr>
          <a:xfrm>
            <a:off x="2605088" y="1995488"/>
            <a:ext cx="5402262" cy="9525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spcBef>
                <a:spcPts val="600"/>
              </a:spcBef>
              <a:buFont typeface="Arial" panose="020b0604020202020204" pitchFamily="34" charset="0"/>
            </a:pPr>
            <a:r>
              <a:rPr lang="en-US" altLang="zh-CN" sz="2800" b="1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时间</a:t>
            </a:r>
            <a:r>
              <a:rPr lang="zh-CN" altLang="en-US" sz="2800" b="1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en-US" altLang="zh-CN" sz="2800" b="1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地点</a:t>
            </a:r>
            <a:r>
              <a:rPr lang="zh-CN" altLang="en-US" sz="2800" b="1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en-US" altLang="zh-CN" sz="2800" b="1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人物</a:t>
            </a:r>
            <a:r>
              <a:rPr lang="zh-CN" altLang="en-US" sz="2800" b="1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en-US" altLang="zh-CN" sz="2800" b="1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事件的起因、经过、结果。</a:t>
            </a:r>
          </a:p>
        </p:txBody>
      </p:sp>
      <p:sp>
        <p:nvSpPr>
          <p:cNvPr id="19458" name="文本框 7"/>
          <p:cNvSpPr txBox="1"/>
          <p:nvPr/>
        </p:nvSpPr>
        <p:spPr>
          <a:xfrm>
            <a:off x="652463" y="1995488"/>
            <a:ext cx="1760537" cy="8112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30000"/>
              </a:lnSpc>
              <a:buFont typeface="Arial" panose="020b0604020202020204" pitchFamily="34" charset="0"/>
            </a:pPr>
            <a:r>
              <a:rPr lang="en-US" altLang="zh-CN" sz="3600" b="1">
                <a:latin typeface="楷体" panose="02010609060101010101" pitchFamily="49" charset="-122"/>
                <a:ea typeface="楷体" panose="02010609060101010101" pitchFamily="49" charset="-122"/>
              </a:rPr>
              <a:t>六要素</a:t>
            </a:r>
          </a:p>
        </p:txBody>
      </p:sp>
      <p:sp>
        <p:nvSpPr>
          <p:cNvPr id="21508" name="文本框 3"/>
          <p:cNvSpPr txBox="1"/>
          <p:nvPr/>
        </p:nvSpPr>
        <p:spPr>
          <a:xfrm>
            <a:off x="6034088" y="833438"/>
            <a:ext cx="1973262" cy="9239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buFont typeface="Arial" panose="020b0604020202020204" pitchFamily="34" charset="0"/>
            </a:pPr>
            <a:r>
              <a:rPr lang="zh-CN" altLang="en-US" sz="5400" b="1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新 闻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652463" y="3043238"/>
            <a:ext cx="1760537" cy="644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buFont typeface="Arial" panose="020b0604020202020204" pitchFamily="34" charset="0"/>
            </a:pP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五部分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657225" y="3883025"/>
            <a:ext cx="1690688" cy="646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buFont typeface="Arial" panose="020b0604020202020204" pitchFamily="34" charset="0"/>
            </a:pP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三特点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2605088" y="3163888"/>
            <a:ext cx="5527675" cy="5222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spcBef>
                <a:spcPts val="600"/>
              </a:spcBef>
              <a:buFont typeface="Arial" panose="020b0604020202020204" pitchFamily="34" charset="0"/>
            </a:pPr>
            <a:r>
              <a:rPr lang="zh-CN" altLang="en-US" sz="2800" b="1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标题、导语、主体、背景和结语。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2605088" y="3924300"/>
            <a:ext cx="4652962" cy="5222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spcBef>
                <a:spcPts val="600"/>
              </a:spcBef>
              <a:buFont typeface="Arial" panose="020b0604020202020204" pitchFamily="34" charset="0"/>
            </a:pP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真实性、时效性、准确性。</a:t>
            </a:r>
          </a:p>
        </p:txBody>
      </p:sp>
      <p:sp>
        <p:nvSpPr>
          <p:cNvPr id="21513" name="文本框 13"/>
          <p:cNvSpPr txBox="1"/>
          <p:nvPr/>
        </p:nvSpPr>
        <p:spPr>
          <a:xfrm>
            <a:off x="354013" y="287338"/>
            <a:ext cx="596900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>
              <a:buFont typeface="Arial" panose="020b0604020202020204" pitchFamily="34" charset="0"/>
            </a:pP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文</a:t>
            </a:r>
          </a:p>
        </p:txBody>
      </p:sp>
      <p:sp>
        <p:nvSpPr>
          <p:cNvPr id="21514" name="文本框 14"/>
          <p:cNvSpPr txBox="1"/>
          <p:nvPr/>
        </p:nvSpPr>
        <p:spPr>
          <a:xfrm>
            <a:off x="1311275" y="287338"/>
            <a:ext cx="598488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>
              <a:buFont typeface="Arial" panose="020b0604020202020204" pitchFamily="34" charset="0"/>
            </a:pP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体</a:t>
            </a:r>
          </a:p>
        </p:txBody>
      </p:sp>
      <p:sp>
        <p:nvSpPr>
          <p:cNvPr id="21515" name="文本框 15"/>
          <p:cNvSpPr txBox="1"/>
          <p:nvPr/>
        </p:nvSpPr>
        <p:spPr>
          <a:xfrm>
            <a:off x="2268538" y="287338"/>
            <a:ext cx="596900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>
              <a:buFont typeface="Arial" panose="020b0604020202020204" pitchFamily="34" charset="0"/>
            </a:pP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知</a:t>
            </a:r>
            <a:endParaRPr lang="en-US" altLang="zh-CN" sz="32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1516" name="文本框 16"/>
          <p:cNvSpPr txBox="1"/>
          <p:nvPr/>
        </p:nvSpPr>
        <p:spPr>
          <a:xfrm>
            <a:off x="3227388" y="287338"/>
            <a:ext cx="596900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>
              <a:buFont typeface="Arial" panose="020b0604020202020204" pitchFamily="34" charset="0"/>
            </a:pPr>
            <a:r>
              <a:rPr lang="zh-CN" altLang="en-US" sz="32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识</a:t>
            </a:r>
            <a:endParaRPr lang="en-US" altLang="zh-CN" sz="32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4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4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94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94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2530" name="文本框 3"/>
          <p:cNvSpPr txBox="1"/>
          <p:nvPr/>
        </p:nvSpPr>
        <p:spPr>
          <a:xfrm>
            <a:off x="1939925" y="1722438"/>
            <a:ext cx="6088063" cy="3222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buFont typeface="Arial" panose="020b0604020202020204" pitchFamily="34" charset="0"/>
            </a:pPr>
            <a:endParaRPr lang="zh-CN" altLang="en-US" sz="1500" b="1">
              <a:solidFill>
                <a:srgbClr val="FF0000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2531" name="文本框 7"/>
          <p:cNvSpPr txBox="1"/>
          <p:nvPr/>
        </p:nvSpPr>
        <p:spPr>
          <a:xfrm>
            <a:off x="673100" y="1708150"/>
            <a:ext cx="8074025" cy="7302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30000"/>
              </a:lnSpc>
              <a:buFont typeface="Arial" panose="020b0604020202020204" pitchFamily="34" charset="0"/>
            </a:pPr>
            <a:r>
              <a:rPr lang="en-US" altLang="zh-CN" sz="3200" b="1">
                <a:latin typeface="宋体" panose="02010600030101010101" pitchFamily="2" charset="-122"/>
                <a:sym typeface="宋体" panose="02010600030101010101" pitchFamily="2" charset="-122"/>
              </a:rPr>
              <a:t>        </a:t>
            </a:r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532" name="文本框 1"/>
          <p:cNvSpPr txBox="1"/>
          <p:nvPr/>
        </p:nvSpPr>
        <p:spPr>
          <a:xfrm>
            <a:off x="447675" y="350838"/>
            <a:ext cx="8075613" cy="9779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1" hangingPunct="1">
              <a:lnSpc>
                <a:spcPct val="120000"/>
              </a:lnSpc>
              <a:buFont typeface="Arial" panose="020b0604020202020204" pitchFamily="34" charset="0"/>
            </a:pPr>
            <a:r>
              <a:rPr lang="zh-CN" altLang="en-US" sz="4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消 息</a:t>
            </a:r>
            <a:endParaRPr lang="zh-CN" altLang="en-US" sz="3200" b="1">
              <a:latin typeface="Arial" panose="020b060402020202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69913" y="1592263"/>
            <a:ext cx="8074025" cy="2678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  <a:buFont typeface="Arial" panose="020b0604020202020204" pitchFamily="34" charset="0"/>
            </a:pP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1. 用事实说话；</a:t>
            </a:r>
          </a:p>
          <a:p>
            <a:pPr eaLnBrk="1" hangingPunct="1">
              <a:lnSpc>
                <a:spcPct val="120000"/>
              </a:lnSpc>
              <a:buFont typeface="Arial" panose="020b0604020202020204" pitchFamily="34" charset="0"/>
            </a:pP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2. 短小精悍，概括性强；</a:t>
            </a:r>
          </a:p>
          <a:p>
            <a:pPr eaLnBrk="1" hangingPunct="1">
              <a:lnSpc>
                <a:spcPct val="120000"/>
              </a:lnSpc>
              <a:buFont typeface="Arial" panose="020b0604020202020204" pitchFamily="34" charset="0"/>
            </a:pP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3. 时效性强；</a:t>
            </a:r>
          </a:p>
          <a:p>
            <a:pPr eaLnBrk="1" hangingPunct="1">
              <a:lnSpc>
                <a:spcPct val="120000"/>
              </a:lnSpc>
              <a:buFont typeface="Arial" panose="020b0604020202020204" pitchFamily="34" charset="0"/>
            </a:pP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4. 具有固定的结构方式；</a:t>
            </a:r>
          </a:p>
          <a:p>
            <a:pPr eaLnBrk="1" hangingPunct="1">
              <a:lnSpc>
                <a:spcPct val="120000"/>
              </a:lnSpc>
              <a:buFont typeface="Arial" panose="020b0604020202020204" pitchFamily="34" charset="0"/>
            </a:pP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5. 大多数消息有电头或“本报讯”作为标志。</a:t>
            </a:r>
            <a:endParaRPr lang="zh-CN" altLang="en-US" sz="2800" b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0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3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6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9" dur="1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0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3554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8" y="0"/>
            <a:ext cx="9140825" cy="5143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圆角矩形 4"/>
          <p:cNvSpPr/>
          <p:nvPr/>
        </p:nvSpPr>
        <p:spPr>
          <a:xfrm>
            <a:off x="495300" y="3313113"/>
            <a:ext cx="6745288" cy="652463"/>
          </a:xfrm>
          <a:prstGeom prst="roundRect">
            <a:avLst/>
          </a:prstGeom>
          <a:solidFill>
            <a:schemeClr val="bg1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33CC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3556" name="文本框 5"/>
          <p:cNvSpPr txBox="1"/>
          <p:nvPr/>
        </p:nvSpPr>
        <p:spPr>
          <a:xfrm>
            <a:off x="309563" y="3313113"/>
            <a:ext cx="7116762" cy="684212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 eaLnBrk="1" hangingPunct="1">
              <a:spcBef>
                <a:spcPts val="1800"/>
              </a:spcBef>
              <a:buFont typeface="Arial" panose="020b0604020202020204" pitchFamily="34" charset="0"/>
            </a:pPr>
            <a:r>
              <a:rPr lang="zh-CN" altLang="en-US" sz="40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我三十万大军胜利南渡长江</a:t>
            </a:r>
          </a:p>
        </p:txBody>
      </p:sp>
      <p:sp>
        <p:nvSpPr>
          <p:cNvPr id="23557" name="文本框 5"/>
          <p:cNvSpPr txBox="1"/>
          <p:nvPr/>
        </p:nvSpPr>
        <p:spPr>
          <a:xfrm>
            <a:off x="495300" y="4160838"/>
            <a:ext cx="6931025" cy="684212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 eaLnBrk="1" hangingPunct="1">
              <a:spcBef>
                <a:spcPts val="1800"/>
              </a:spcBef>
              <a:buFont typeface="Arial" panose="020b0604020202020204" pitchFamily="34" charset="0"/>
            </a:pPr>
            <a:r>
              <a:rPr lang="zh-CN" altLang="en-US" sz="40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人民解放军百万大军横渡长江</a:t>
            </a:r>
          </a:p>
        </p:txBody>
      </p:sp>
    </p:spTree>
  </p:cSld>
  <p:clrMapOvr>
    <a:masterClrMapping/>
  </p:clrMapOvr>
  <p:transition spd="slow"/>
  <p:timing/>
</p:sld>
</file>

<file path=ppt/tags/tag1.xml><?xml version="1.0" encoding="utf-8"?>
<p:tagLst xmlns:p="http://schemas.openxmlformats.org/presentationml/2006/main">
  <p:tag name="PA" val="v5.2.2"/>
</p:tagLst>
</file>

<file path=ppt/tags/tag10.xml><?xml version="1.0" encoding="utf-8"?>
<p:tagLst xmlns:p="http://schemas.openxmlformats.org/presentationml/2006/main">
  <p:tag name="PA" val="v5.2.2"/>
</p:tagLst>
</file>

<file path=ppt/tags/tag11.xml><?xml version="1.0" encoding="utf-8"?>
<p:tagLst xmlns:p="http://schemas.openxmlformats.org/presentationml/2006/main">
  <p:tag name="PA" val="v5.2.2"/>
</p:tagLst>
</file>

<file path=ppt/tags/tag12.xml><?xml version="1.0" encoding="utf-8"?>
<p:tagLst xmlns:p="http://schemas.openxmlformats.org/presentationml/2006/main">
  <p:tag name="PA" val="v5.2.2"/>
</p:tagLst>
</file>

<file path=ppt/tags/tag13.xml><?xml version="1.0" encoding="utf-8"?>
<p:tagLst xmlns:p="http://schemas.openxmlformats.org/presentationml/2006/main">
  <p:tag name="PA" val="v5.2.2"/>
</p:tagLst>
</file>

<file path=ppt/tags/tag14.xml><?xml version="1.0" encoding="utf-8"?>
<p:tagLst xmlns:p="http://schemas.openxmlformats.org/presentationml/2006/main">
  <p:tag name="PA" val="v5.2.2"/>
</p:tagLst>
</file>

<file path=ppt/tags/tag15.xml><?xml version="1.0" encoding="utf-8"?>
<p:tagLst xmlns:p="http://schemas.openxmlformats.org/presentationml/2006/main">
  <p:tag name="PA" val="v5.2.2"/>
</p:tagLst>
</file>

<file path=ppt/tags/tag16.xml><?xml version="1.0" encoding="utf-8"?>
<p:tagLst xmlns:p="http://schemas.openxmlformats.org/presentationml/2006/main">
  <p:tag name="PA" val="v5.2.2"/>
</p:tagLst>
</file>

<file path=ppt/tags/tag17.xml><?xml version="1.0" encoding="utf-8"?>
<p:tagLst xmlns:p="http://schemas.openxmlformats.org/presentationml/2006/main">
  <p:tag name="PA" val="v5.2.2"/>
</p:tagLst>
</file>

<file path=ppt/tags/tag18.xml><?xml version="1.0" encoding="utf-8"?>
<p:tagLst xmlns:p="http://schemas.openxmlformats.org/presentationml/2006/main">
  <p:tag name="PA" val="v5.2.2"/>
</p:tagLst>
</file>

<file path=ppt/tags/tag19.xml><?xml version="1.0" encoding="utf-8"?>
<p:tagLst xmlns:p="http://schemas.openxmlformats.org/presentationml/2006/main">
  <p:tag name="PA" val="v5.2.2"/>
</p:tagLst>
</file>

<file path=ppt/tags/tag2.xml><?xml version="1.0" encoding="utf-8"?>
<p:tagLst xmlns:p="http://schemas.openxmlformats.org/presentationml/2006/main">
  <p:tag name="PA" val="v5.2.2"/>
</p:tagLst>
</file>

<file path=ppt/tags/tag20.xml><?xml version="1.0" encoding="utf-8"?>
<p:tagLst xmlns:p="http://schemas.openxmlformats.org/presentationml/2006/main">
  <p:tag name="PA" val="v5.2.2"/>
</p:tagLst>
</file>

<file path=ppt/tags/tag21.xml><?xml version="1.0" encoding="utf-8"?>
<p:tagLst xmlns:p="http://schemas.openxmlformats.org/presentationml/2006/main">
  <p:tag name="PA" val="v5.2.2"/>
</p:tagLst>
</file>

<file path=ppt/tags/tag22.xml><?xml version="1.0" encoding="utf-8"?>
<p:tagLst xmlns:p="http://schemas.openxmlformats.org/presentationml/2006/main">
  <p:tag name="PA" val="v5.2.2"/>
</p:tagLst>
</file>

<file path=ppt/tags/tag23.xml><?xml version="1.0" encoding="utf-8"?>
<p:tagLst xmlns:p="http://schemas.openxmlformats.org/presentationml/2006/main">
  <p:tag name="PA" val="v5.2.2"/>
</p:tagLst>
</file>

<file path=ppt/tags/tag24.xml><?xml version="1.0" encoding="utf-8"?>
<p:tagLst xmlns:p="http://schemas.openxmlformats.org/presentationml/2006/main">
  <p:tag name="PA" val="v5.2.2"/>
</p:tagLst>
</file>

<file path=ppt/tags/tag25.xml><?xml version="1.0" encoding="utf-8"?>
<p:tagLst xmlns:p="http://schemas.openxmlformats.org/presentationml/2006/main">
  <p:tag name="PA" val="v5.2.2"/>
</p:tagLst>
</file>

<file path=ppt/tags/tag26.xml><?xml version="1.0" encoding="utf-8"?>
<p:tagLst xmlns:p="http://schemas.openxmlformats.org/presentationml/2006/main">
  <p:tag name="PA" val="v5.2.2"/>
</p:tagLst>
</file>

<file path=ppt/tags/tag27.xml><?xml version="1.0" encoding="utf-8"?>
<p:tagLst xmlns:p="http://schemas.openxmlformats.org/presentationml/2006/main">
  <p:tag name="PA" val="v5.2.2"/>
</p:tagLst>
</file>

<file path=ppt/tags/tag28.xml><?xml version="1.0" encoding="utf-8"?>
<p:tagLst xmlns:p="http://schemas.openxmlformats.org/presentationml/2006/main">
  <p:tag name="PA" val="v5.2.2"/>
</p:tagLst>
</file>

<file path=ppt/tags/tag29.xml><?xml version="1.0" encoding="utf-8"?>
<p:tagLst xmlns:p="http://schemas.openxmlformats.org/presentationml/2006/main">
  <p:tag name="PA" val="v5.2.2"/>
</p:tagLst>
</file>

<file path=ppt/tags/tag3.xml><?xml version="1.0" encoding="utf-8"?>
<p:tagLst xmlns:p="http://schemas.openxmlformats.org/presentationml/2006/main">
  <p:tag name="PA" val="v5.2.2"/>
</p:tagLst>
</file>

<file path=ppt/tags/tag30.xml><?xml version="1.0" encoding="utf-8"?>
<p:tagLst xmlns:p="http://schemas.openxmlformats.org/presentationml/2006/main">
  <p:tag name="PA" val="v5.2.2"/>
</p:tagLst>
</file>

<file path=ppt/tags/tag31.xml><?xml version="1.0" encoding="utf-8"?>
<p:tagLst xmlns:p="http://schemas.openxmlformats.org/presentationml/2006/main">
  <p:tag name="PA" val="v5.2.2"/>
</p:tagLst>
</file>

<file path=ppt/tags/tag32.xml><?xml version="1.0" encoding="utf-8"?>
<p:tagLst xmlns:p="http://schemas.openxmlformats.org/presentationml/2006/main">
  <p:tag name="PA" val="v5.2.2"/>
</p:tagLst>
</file>

<file path=ppt/tags/tag33.xml><?xml version="1.0" encoding="utf-8"?>
<p:tagLst xmlns:p="http://schemas.openxmlformats.org/presentationml/2006/main">
  <p:tag name="PA" val="v5.2.2"/>
</p:tagLst>
</file>

<file path=ppt/tags/tag34.xml><?xml version="1.0" encoding="utf-8"?>
<p:tagLst xmlns:p="http://schemas.openxmlformats.org/presentationml/2006/main">
  <p:tag name="PA" val="v5.2.2"/>
</p:tagLst>
</file>

<file path=ppt/tags/tag35.xml><?xml version="1.0" encoding="utf-8"?>
<p:tagLst xmlns:p="http://schemas.openxmlformats.org/presentationml/2006/main">
  <p:tag name="PA" val="v5.2.2"/>
</p:tagLst>
</file>

<file path=ppt/tags/tag36.xml><?xml version="1.0" encoding="utf-8"?>
<p:tagLst xmlns:p="http://schemas.openxmlformats.org/presentationml/2006/main">
  <p:tag name="PA" val="v5.2.2"/>
</p:tagLst>
</file>

<file path=ppt/tags/tag37.xml><?xml version="1.0" encoding="utf-8"?>
<p:tagLst xmlns:p="http://schemas.openxmlformats.org/presentationml/2006/main">
  <p:tag name="PA" val="v5.2.2"/>
</p:tagLst>
</file>

<file path=ppt/tags/tag38.xml><?xml version="1.0" encoding="utf-8"?>
<p:tagLst xmlns:p="http://schemas.openxmlformats.org/presentationml/2006/main">
  <p:tag name="PA" val="v5.2.2"/>
</p:tagLst>
</file>

<file path=ppt/tags/tag39.xml><?xml version="1.0" encoding="utf-8"?>
<p:tagLst xmlns:p="http://schemas.openxmlformats.org/presentationml/2006/main">
  <p:tag name="AS_NET" val="4.0.30319.42000"/>
  <p:tag name="AS_OS" val="Microsoft Windows NT 6.1.7601 Service Pack 1"/>
  <p:tag name="AS_RELEASE_DATE" val="2020.05.14"/>
  <p:tag name="AS_TITLE" val="Aspose.Slides for .NET 4.0 Client Profile"/>
  <p:tag name="AS_VERSION" val="20.5"/>
</p:tagLst>
</file>

<file path=ppt/tags/tag4.xml><?xml version="1.0" encoding="utf-8"?>
<p:tagLst xmlns:p="http://schemas.openxmlformats.org/presentationml/2006/main">
  <p:tag name="PA" val="v5.2.2"/>
</p:tagLst>
</file>

<file path=ppt/tags/tag5.xml><?xml version="1.0" encoding="utf-8"?>
<p:tagLst xmlns:p="http://schemas.openxmlformats.org/presentationml/2006/main">
  <p:tag name="PA" val="v5.2.2"/>
</p:tagLst>
</file>

<file path=ppt/tags/tag6.xml><?xml version="1.0" encoding="utf-8"?>
<p:tagLst xmlns:p="http://schemas.openxmlformats.org/presentationml/2006/main">
  <p:tag name="PA" val="v5.2.2"/>
</p:tagLst>
</file>

<file path=ppt/tags/tag7.xml><?xml version="1.0" encoding="utf-8"?>
<p:tagLst xmlns:p="http://schemas.openxmlformats.org/presentationml/2006/main">
  <p:tag name="PA" val="v5.2.2"/>
</p:tagLst>
</file>

<file path=ppt/tags/tag8.xml><?xml version="1.0" encoding="utf-8"?>
<p:tagLst xmlns:p="http://schemas.openxmlformats.org/presentationml/2006/main">
  <p:tag name="PA" val="v5.2.2"/>
</p:tagLst>
</file>

<file path=ppt/tags/tag9.xml><?xml version="1.0" encoding="utf-8"?>
<p:tagLst xmlns:p="http://schemas.openxmlformats.org/presentationml/2006/main">
  <p:tag name="PA" val="v5.2.2"/>
</p:tagLst>
</file>

<file path=ppt/theme/theme1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none" rtlCol="0">
        <a:spAutoFit/>
      </a:bodyPr>
      <a:lstStyle>
        <a:defPPr>
          <a:defRPr sz="3200" b="1" dirty="0" smtClean="0"/>
        </a:defPPr>
      </a:lstStyle>
    </a:txDef>
  </a:objectDefaults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/>
  <PresentationFormat>On-screen Show (16:9)</PresentationFormat>
  <Paragraphs>241</Paragraphs>
  <Slides>35</Slides>
  <Notes>1</Notes>
  <TotalTime>3</TotalTime>
  <HiddenSlides>0</HiddenSlides>
  <MMClips>0</MMClips>
  <ScaleCrop>0</ScaleCrop>
  <HeadingPairs>
    <vt:vector baseType="variant" size="6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35</vt:i4>
      </vt:variant>
    </vt:vector>
  </HeadingPairs>
  <TitlesOfParts>
    <vt:vector baseType="lpstr" size="44">
      <vt:lpstr>Arial</vt:lpstr>
      <vt:lpstr>Calibri</vt:lpstr>
      <vt:lpstr>宋体</vt:lpstr>
      <vt:lpstr>庞门正道标题体</vt:lpstr>
      <vt:lpstr>微软雅黑 Light</vt:lpstr>
      <vt:lpstr>楷体</vt:lpstr>
      <vt:lpstr>黑体</vt:lpstr>
      <vt:lpstr>楷体-简</vt:lpstr>
      <vt:lpstr>Office 主题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.NET</Application>
  <AppVersion>20.0500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title>PowerPoint 演示文稿</dc:title>
  <dc:creator>Administrator</dc:creator>
  <cp:lastModifiedBy>Administrator</cp:lastModifiedBy>
  <cp:revision>1142</cp:revision>
  <dcterms:created xsi:type="dcterms:W3CDTF">2016-01-15T21:53:56Z</dcterms:created>
  <dcterms:modified xsi:type="dcterms:W3CDTF">2020-09-15T08:34:31Z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KSOProductBuildVer">
    <vt:lpwstr>2052-11.1.0.9912</vt:lpwstr>
  </property>
  <property fmtid="{D5CDD505-2E9C-101B-9397-08002B2CF9AE}" pid="3" name="来源">
    <vt:lpwstr>״Ԫ�ɲ�·ϵ��</vt:lpwstr>
  </property>
</Properties>
</file>