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0" r:id="rId2"/>
    <p:sldId id="337" r:id="rId3"/>
    <p:sldId id="701" r:id="rId4"/>
    <p:sldId id="717" r:id="rId5"/>
    <p:sldId id="718" r:id="rId6"/>
    <p:sldId id="719" r:id="rId7"/>
    <p:sldId id="720" r:id="rId8"/>
    <p:sldId id="721" r:id="rId9"/>
    <p:sldId id="722" r:id="rId10"/>
    <p:sldId id="723" r:id="rId11"/>
    <p:sldId id="724" r:id="rId12"/>
    <p:sldId id="725" r:id="rId13"/>
    <p:sldId id="726" r:id="rId14"/>
    <p:sldId id="732" r:id="rId15"/>
  </p:sldIdLst>
  <p:sldSz cx="9144000" cy="5143500" type="screen16x9"/>
  <p:notesSz cx="6761163" cy="9942513"/>
  <p:embeddedFontLst>
    <p:embeddedFont>
      <p:font typeface="微软雅黑" pitchFamily="34" charset="-122"/>
      <p:regular r:id="rId16"/>
      <p:bold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7D4794"/>
    <a:srgbClr val="008D3F"/>
    <a:srgbClr val="005326"/>
    <a:srgbClr val="99CA6C"/>
    <a:srgbClr val="316A2C"/>
    <a:srgbClr val="5AB430"/>
    <a:srgbClr val="6FB52F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3864" y="-20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命题热点透析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AC69F34-098B-4C92-AE8D-2463C3791135}"/>
              </a:ext>
            </a:extLst>
          </p:cNvPr>
          <p:cNvGrpSpPr/>
          <p:nvPr userDrawn="1"/>
        </p:nvGrpSpPr>
        <p:grpSpPr>
          <a:xfrm>
            <a:off x="-7792" y="350585"/>
            <a:ext cx="439592" cy="1407678"/>
            <a:chOff x="-7792" y="350585"/>
            <a:chExt cx="439592" cy="140767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C0F42FB-7AE2-4507-8AA4-8CF79D4D99DB}"/>
                </a:ext>
              </a:extLst>
            </p:cNvPr>
            <p:cNvSpPr/>
            <p:nvPr/>
          </p:nvSpPr>
          <p:spPr>
            <a:xfrm>
              <a:off x="-7792" y="350585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10">
              <a:extLst>
                <a:ext uri="{FF2B5EF4-FFF2-40B4-BE49-F238E27FC236}">
                  <a16:creationId xmlns="" xmlns:a16="http://schemas.microsoft.com/office/drawing/2014/main" id="{49FAD6E6-374A-4811-8357-03E9005A5475}"/>
                </a:ext>
              </a:extLst>
            </p:cNvPr>
            <p:cNvSpPr txBox="1"/>
            <p:nvPr/>
          </p:nvSpPr>
          <p:spPr>
            <a:xfrm>
              <a:off x="85282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知识体系梳理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FC9CB91-19FB-443A-B0F3-E284BE8C0EF1}"/>
              </a:ext>
            </a:extLst>
          </p:cNvPr>
          <p:cNvGrpSpPr/>
          <p:nvPr userDrawn="1"/>
        </p:nvGrpSpPr>
        <p:grpSpPr>
          <a:xfrm>
            <a:off x="-7792" y="1927266"/>
            <a:ext cx="439592" cy="1414209"/>
            <a:chOff x="-7792" y="1927266"/>
            <a:chExt cx="439592" cy="1414209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1935449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2" y="1927266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命题热点透析</a:t>
              </a:r>
            </a:p>
          </p:txBody>
        </p:sp>
      </p:grp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热点实验梳理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7792" y="3480342"/>
            <a:ext cx="428625" cy="1406026"/>
            <a:chOff x="-7792" y="3480342"/>
            <a:chExt cx="428625" cy="1406026"/>
          </a:xfrm>
          <a:solidFill>
            <a:srgbClr val="7D4794"/>
          </a:solidFill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480342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7" y="3480342"/>
              <a:ext cx="288147" cy="1406026"/>
            </a:xfrm>
            <a:prstGeom prst="rect">
              <a:avLst/>
            </a:prstGeom>
            <a:grp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考题分层训练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13.docx"/><Relationship Id="rId5" Type="http://schemas.openxmlformats.org/officeDocument/2006/relationships/package" Target="../embeddings/Microsoft_Office_Word___12.docx"/><Relationship Id="rId4" Type="http://schemas.openxmlformats.org/officeDocument/2006/relationships/package" Target="../embeddings/Microsoft_Office_Word___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17.docx"/><Relationship Id="rId5" Type="http://schemas.openxmlformats.org/officeDocument/2006/relationships/package" Target="../embeddings/Microsoft_Office_Word___16.docx"/><Relationship Id="rId4" Type="http://schemas.openxmlformats.org/officeDocument/2006/relationships/package" Target="../embeddings/Microsoft_Office_Word___1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package" Target="../embeddings/Microsoft_Office_Word___1.docx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10" Type="http://schemas.openxmlformats.org/officeDocument/2006/relationships/package" Target="../embeddings/Microsoft_Office_Word___8.docx"/><Relationship Id="rId4" Type="http://schemas.openxmlformats.org/officeDocument/2006/relationships/package" Target="../embeddings/Microsoft_Office_Word___2.docx"/><Relationship Id="rId9" Type="http://schemas.openxmlformats.org/officeDocument/2006/relationships/package" Target="../embeddings/Microsoft_Office_Word___7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0" y="1263376"/>
            <a:ext cx="9143999" cy="2555629"/>
          </a:xfrm>
          <a:prstGeom prst="rect">
            <a:avLst/>
          </a:prstGeom>
          <a:solidFill>
            <a:srgbClr val="7D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1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题型突破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物质的推断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651069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4845132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7.</a:t>
            </a:r>
            <a:r>
              <a:rPr lang="zh-CN" altLang="en-US" b="1" dirty="0" smtClean="0"/>
              <a:t>常见物质的转化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(1)C</a:t>
            </a:r>
            <a:r>
              <a:rPr lang="zh-CN" altLang="en-US" dirty="0" smtClean="0"/>
              <a:t>　</a:t>
            </a:r>
            <a:r>
              <a:rPr lang="en-US" dirty="0" smtClean="0"/>
              <a:t>CO</a:t>
            </a:r>
            <a:r>
              <a:rPr lang="zh-CN" altLang="en-US" dirty="0" smtClean="0"/>
              <a:t>　</a:t>
            </a:r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zh-CN" altLang="en-US" dirty="0" smtClean="0"/>
              <a:t>　</a:t>
            </a:r>
            <a:r>
              <a:rPr lang="en-US" dirty="0" err="1" smtClean="0"/>
              <a:t>H</a:t>
            </a:r>
            <a:r>
              <a:rPr lang="en-US" baseline="-25000" dirty="0" err="1" smtClean="0"/>
              <a:t>2</a:t>
            </a:r>
            <a:r>
              <a:rPr lang="en-US" dirty="0" err="1" smtClean="0"/>
              <a:t>CO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　</a:t>
            </a:r>
            <a:r>
              <a:rPr lang="en-US" dirty="0" err="1" smtClean="0"/>
              <a:t>Na</a:t>
            </a:r>
            <a:r>
              <a:rPr lang="en-US" baseline="-25000" dirty="0" err="1" smtClean="0"/>
              <a:t>2</a:t>
            </a:r>
            <a:r>
              <a:rPr lang="en-US" dirty="0" err="1" smtClean="0"/>
              <a:t>CO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　</a:t>
            </a:r>
            <a:r>
              <a:rPr lang="en-US" dirty="0" err="1" smtClean="0"/>
              <a:t>CaCO</a:t>
            </a:r>
            <a:r>
              <a:rPr lang="en-US" baseline="-25000" dirty="0" err="1" smtClean="0"/>
              <a:t>3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____________________________________________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(2)Fe</a:t>
            </a:r>
            <a:r>
              <a:rPr lang="zh-CN" altLang="en-US" dirty="0" smtClean="0"/>
              <a:t>　</a:t>
            </a:r>
            <a:r>
              <a:rPr lang="en-US" dirty="0" err="1" smtClean="0"/>
              <a:t>Fe</a:t>
            </a:r>
            <a:r>
              <a:rPr lang="en-US" baseline="-25000" dirty="0" err="1" smtClean="0"/>
              <a:t>2</a:t>
            </a:r>
            <a:r>
              <a:rPr lang="en-US" dirty="0" err="1" smtClean="0"/>
              <a:t>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　</a:t>
            </a:r>
            <a:r>
              <a:rPr lang="en-US" dirty="0" err="1" smtClean="0"/>
              <a:t>FeCl</a:t>
            </a:r>
            <a:r>
              <a:rPr lang="en-US" baseline="-25000" dirty="0" err="1" smtClean="0"/>
              <a:t>2</a:t>
            </a:r>
            <a:r>
              <a:rPr lang="zh-CN" altLang="en-US" dirty="0" smtClean="0"/>
              <a:t>　</a:t>
            </a:r>
            <a:r>
              <a:rPr lang="en-US" dirty="0" err="1" smtClean="0"/>
              <a:t>FeCl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　</a:t>
            </a:r>
            <a:r>
              <a:rPr lang="en-US" dirty="0" smtClean="0"/>
              <a:t>Fe(OH)</a:t>
            </a:r>
            <a:r>
              <a:rPr lang="en-US" baseline="-25000" dirty="0" smtClean="0"/>
              <a:t>3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____________________________________________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en-US" dirty="0" err="1" smtClean="0"/>
              <a:t>CaO</a:t>
            </a:r>
            <a:r>
              <a:rPr lang="zh-CN" altLang="en-US" dirty="0" smtClean="0"/>
              <a:t>　</a:t>
            </a:r>
            <a:r>
              <a:rPr lang="en-US" dirty="0" smtClean="0"/>
              <a:t>Ca(OH)</a:t>
            </a:r>
            <a:r>
              <a:rPr lang="en-US" baseline="-25000" dirty="0" smtClean="0"/>
              <a:t>2</a:t>
            </a:r>
            <a:r>
              <a:rPr lang="zh-CN" altLang="en-US" dirty="0" smtClean="0"/>
              <a:t>　</a:t>
            </a:r>
            <a:r>
              <a:rPr lang="en-US" dirty="0" err="1" smtClean="0"/>
              <a:t>CaCO</a:t>
            </a:r>
            <a:r>
              <a:rPr lang="en-US" baseline="-25000" dirty="0" err="1" smtClean="0"/>
              <a:t>3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____________________________________________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(4)Cu</a:t>
            </a:r>
            <a:r>
              <a:rPr lang="zh-CN" altLang="en-US" dirty="0" smtClean="0"/>
              <a:t>　</a:t>
            </a:r>
            <a:r>
              <a:rPr lang="en-US" dirty="0" err="1" smtClean="0"/>
              <a:t>CuO</a:t>
            </a:r>
            <a:r>
              <a:rPr lang="zh-CN" altLang="en-US" dirty="0" smtClean="0"/>
              <a:t>　</a:t>
            </a:r>
            <a:r>
              <a:rPr lang="en-US" dirty="0" err="1" smtClean="0"/>
              <a:t>CuSO</a:t>
            </a:r>
            <a:r>
              <a:rPr lang="en-US" baseline="-25000" dirty="0" err="1" smtClean="0"/>
              <a:t>4</a:t>
            </a:r>
            <a:r>
              <a:rPr lang="zh-CN" altLang="en-US" dirty="0" smtClean="0"/>
              <a:t>　</a:t>
            </a:r>
            <a:r>
              <a:rPr lang="en-US" dirty="0" smtClean="0"/>
              <a:t>Cu(OH)</a:t>
            </a:r>
            <a:r>
              <a:rPr lang="en-US" baseline="-25000" dirty="0" smtClean="0"/>
              <a:t>2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____________________________________________</a:t>
            </a:r>
            <a:endParaRPr lang="zh-CN" altLang="en-US" dirty="0" smtClean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7367" y="353272"/>
            <a:ext cx="2861942" cy="903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altLang="zh-CN" dirty="0" smtClean="0">
                <a:solidFill>
                  <a:srgbClr val="A50021"/>
                </a:solidFill>
              </a:rPr>
              <a:t>] </a:t>
            </a:r>
            <a:r>
              <a:rPr lang="zh-CN" altLang="en-US" dirty="0" smtClean="0">
                <a:solidFill>
                  <a:srgbClr val="A50021"/>
                </a:solidFill>
              </a:rPr>
              <a:t>写出反应物和反应条件</a:t>
            </a:r>
            <a:r>
              <a:rPr lang="en-US" altLang="zh-CN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合理即可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6775" y="1306513"/>
          <a:ext cx="7897813" cy="3360737"/>
        </p:xfrm>
        <a:graphic>
          <a:graphicData uri="http://schemas.openxmlformats.org/presentationml/2006/ole">
            <p:oleObj spid="_x0000_s99331" name="文档" r:id="rId3" imgW="7922445" imgH="3381031" progId="Word.Document.12">
              <p:embed/>
            </p:oleObj>
          </a:graphicData>
        </a:graphic>
      </p:graphicFrame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8547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二、巧记性质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五条复分解反应</a:t>
            </a:r>
            <a:endParaRPr lang="zh-CN" alt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808" y="1350795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金属氧化物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123" y="1362672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681" y="1813934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8845" y="1825807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804" y="2288948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354" y="2277072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1946" y="2692709"/>
            <a:ext cx="602305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生成物满足复分解反应发生的条件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即生成气体、水或沉淀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933" y="3167711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711" y="3155832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8" y="3155836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8183" y="3618975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707" y="3618973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484" y="3618972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8825" y="4058363"/>
            <a:ext cx="498590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反应物均可溶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生成物满足复分解反应发生的条件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两条置换反应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金属 </a:t>
            </a:r>
            <a:r>
              <a:rPr lang="en-US" dirty="0" smtClean="0"/>
              <a:t>+</a:t>
            </a:r>
            <a:r>
              <a:rPr lang="zh-CN" altLang="en-US" u="sng" dirty="0" smtClean="0"/>
              <a:t>　　  　</a:t>
            </a:r>
            <a:r>
              <a:rPr lang="zh-CN" altLang="en-US" dirty="0" smtClean="0"/>
              <a:t>→盐</a:t>
            </a:r>
            <a:r>
              <a:rPr lang="en-US" dirty="0" smtClean="0"/>
              <a:t>+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　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遵循理由</a:t>
            </a:r>
            <a:r>
              <a:rPr lang="en-US" dirty="0" smtClean="0"/>
              <a:t>: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金属 </a:t>
            </a:r>
            <a:r>
              <a:rPr lang="en-US" dirty="0" smtClean="0"/>
              <a:t>+</a:t>
            </a:r>
            <a:r>
              <a:rPr lang="zh-CN" altLang="en-US" u="sng" dirty="0" smtClean="0"/>
              <a:t>　　　  </a:t>
            </a:r>
            <a:r>
              <a:rPr lang="zh-CN" altLang="en-US" dirty="0" smtClean="0"/>
              <a:t>→新盐</a:t>
            </a:r>
            <a:r>
              <a:rPr lang="en-US" dirty="0" smtClean="0"/>
              <a:t>+</a:t>
            </a:r>
            <a:r>
              <a:rPr lang="zh-CN" altLang="en-US" u="sng" dirty="0" smtClean="0"/>
              <a:t>　　　   　</a:t>
            </a:r>
            <a:r>
              <a:rPr lang="zh-CN" altLang="en-US" dirty="0" smtClean="0"/>
              <a:t>　</a:t>
            </a:r>
            <a:r>
              <a:rPr lang="en-US" dirty="0" smtClean="0"/>
              <a:t> 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遵循理由</a:t>
            </a:r>
            <a:r>
              <a:rPr lang="en-US" dirty="0" smtClean="0"/>
              <a:t>: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六大沉淀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两碱</a:t>
            </a:r>
            <a:r>
              <a:rPr lang="en-US" dirty="0" smtClean="0"/>
              <a:t>: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四盐</a:t>
            </a:r>
            <a:r>
              <a:rPr lang="en-US" dirty="0" smtClean="0"/>
              <a:t>: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7565" y="816406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27" y="828283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氢气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685" y="1220169"/>
            <a:ext cx="383174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在金属活动性顺序中</a:t>
            </a:r>
            <a:r>
              <a:rPr lang="en-US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金属排在氢之前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7568" y="1647680"/>
            <a:ext cx="3035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盐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8858" y="1635807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新金属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937" y="2051442"/>
            <a:ext cx="620579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参加反应的盐可溶</a:t>
            </a:r>
            <a:r>
              <a:rPr lang="en-US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在金属活动性顺序中</a:t>
            </a:r>
            <a:r>
              <a:rPr lang="en-US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金属排在新金属之前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9425" y="2847088"/>
            <a:ext cx="475507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Mg(OH)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smtClean="0">
                <a:solidFill>
                  <a:srgbClr val="A50021"/>
                </a:solidFill>
              </a:rPr>
              <a:t>Al(OH)</a:t>
            </a:r>
            <a:r>
              <a:rPr lang="en-US" b="1" baseline="-25000" dirty="0" smtClean="0">
                <a:solidFill>
                  <a:srgbClr val="A50021"/>
                </a:solidFill>
              </a:rPr>
              <a:t>3</a:t>
            </a:r>
            <a:r>
              <a:rPr lang="en-US" b="1" dirty="0" smtClean="0">
                <a:solidFill>
                  <a:srgbClr val="A50021"/>
                </a:solidFill>
              </a:rPr>
              <a:t>[</a:t>
            </a:r>
            <a:r>
              <a:rPr lang="zh-CN" altLang="en-US" b="1" dirty="0" smtClean="0">
                <a:solidFill>
                  <a:srgbClr val="A50021"/>
                </a:solidFill>
              </a:rPr>
              <a:t>或</a:t>
            </a:r>
            <a:r>
              <a:rPr lang="en-US" b="1" dirty="0" smtClean="0">
                <a:solidFill>
                  <a:srgbClr val="A50021"/>
                </a:solidFill>
              </a:rPr>
              <a:t>Fe(OH)</a:t>
            </a:r>
            <a:r>
              <a:rPr lang="en-US" b="1" baseline="-25000" dirty="0" smtClean="0">
                <a:solidFill>
                  <a:srgbClr val="A50021"/>
                </a:solidFill>
              </a:rPr>
              <a:t>3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smtClean="0">
                <a:solidFill>
                  <a:srgbClr val="A50021"/>
                </a:solidFill>
              </a:rPr>
              <a:t>Cu(OH)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r>
              <a:rPr lang="en-US" b="1" dirty="0" smtClean="0">
                <a:solidFill>
                  <a:srgbClr val="A50021"/>
                </a:solidFill>
              </a:rPr>
              <a:t>]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550" y="3262726"/>
            <a:ext cx="348107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BaCO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BaSO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AgCl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三、常见化学反应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铁和稀盐酸反应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zh-CN" altLang="en-US" u="sng" dirty="0" smtClean="0"/>
              <a:t>　　　　　　　　　　　　　</a:t>
            </a:r>
            <a:r>
              <a:rPr lang="en-US" dirty="0" smtClean="0"/>
              <a:t>;</a:t>
            </a:r>
            <a:r>
              <a:rPr lang="zh-CN" altLang="en-US" dirty="0" smtClean="0"/>
              <a:t>现象</a:t>
            </a:r>
            <a:r>
              <a:rPr lang="en-US" altLang="zh-CN" dirty="0" smtClean="0"/>
              <a:t>__________</a:t>
            </a:r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铁和硫酸铜溶液反应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zh-CN" altLang="en-US" u="sng" dirty="0" smtClean="0"/>
              <a:t>　　　　　　　　 　　　　        　</a:t>
            </a:r>
            <a:r>
              <a:rPr lang="en-US" dirty="0" smtClean="0"/>
              <a:t>;</a:t>
            </a:r>
            <a:r>
              <a:rPr lang="zh-CN" altLang="en-US" dirty="0" smtClean="0"/>
              <a:t>现象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   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铜和硝酸银溶液反应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zh-CN" altLang="en-US" u="sng" dirty="0" smtClean="0"/>
              <a:t>　　　　　　　　            　　　　　   </a:t>
            </a:r>
            <a:r>
              <a:rPr lang="en-US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现象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	 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氧化铜和稀硫酸反应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zh-CN" altLang="en-US" u="sng" dirty="0" smtClean="0"/>
              <a:t>　　　　　　　　        　　　　　       </a:t>
            </a:r>
            <a:r>
              <a:rPr lang="en-US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现象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542" y="1220168"/>
            <a:ext cx="401128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产生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溶液由无色变为浅绿色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4274950" y="819150"/>
          <a:ext cx="3302000" cy="487363"/>
        </p:xfrm>
        <a:graphic>
          <a:graphicData uri="http://schemas.openxmlformats.org/presentationml/2006/ole">
            <p:oleObj spid="_x0000_s101378" name="文档" r:id="rId3" imgW="3303606" imgH="487818" progId="Word.Document.12">
              <p:embed/>
            </p:oleObj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689" y="2049461"/>
            <a:ext cx="516544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有红色固体析出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溶液由蓝色变为浅绿色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4964021" y="1651000"/>
          <a:ext cx="3289300" cy="474663"/>
        </p:xfrm>
        <a:graphic>
          <a:graphicData uri="http://schemas.openxmlformats.org/presentationml/2006/ole">
            <p:oleObj spid="_x0000_s101379" name="文档" r:id="rId4" imgW="3303606" imgH="487458" progId="Word.Document.12">
              <p:embed/>
            </p:oleObj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311" y="2868858"/>
            <a:ext cx="516544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有银白色固体析出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溶液由无色变为蓝色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4726271" y="2410714"/>
          <a:ext cx="3883025" cy="487362"/>
        </p:xfrm>
        <a:graphic>
          <a:graphicData uri="http://schemas.openxmlformats.org/presentationml/2006/ole">
            <p:oleObj spid="_x0000_s101380" name="文档" r:id="rId5" imgW="3887930" imgH="487818" progId="Word.Document.12">
              <p:embed/>
            </p:oleObj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305" y="3688256"/>
            <a:ext cx="516544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黑色固体逐渐消失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溶液由无色变为蓝色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4963981" y="3289238"/>
          <a:ext cx="3289300" cy="474662"/>
        </p:xfrm>
        <a:graphic>
          <a:graphicData uri="http://schemas.openxmlformats.org/presentationml/2006/ole">
            <p:oleObj spid="_x0000_s101381" name="文档" r:id="rId6" imgW="3303606" imgH="487458" progId="Word.Document.12">
              <p:embed/>
            </p:oleObj>
          </a:graphicData>
        </a:graphic>
      </p:graphicFrame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333" y="84314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有气泡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氧化铁和稀盐酸反应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zh-CN" altLang="en-US" u="sng" dirty="0" smtClean="0"/>
              <a:t>　　　　　　　　　　　       　         　</a:t>
            </a:r>
            <a:r>
              <a:rPr lang="en-US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现象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氢氧化钠溶液和硫酸铜溶液反应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en-US" altLang="zh-CN" dirty="0" smtClean="0"/>
              <a:t>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　　　　</a:t>
            </a:r>
            <a:r>
              <a:rPr lang="en-US" dirty="0" smtClean="0"/>
              <a:t>;</a:t>
            </a:r>
            <a:r>
              <a:rPr lang="zh-CN" altLang="en-US" dirty="0" smtClean="0"/>
              <a:t>现象</a:t>
            </a:r>
            <a:r>
              <a:rPr lang="zh-CN" altLang="en-US" u="sng" dirty="0" smtClean="0"/>
              <a:t>　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　　　　　　　</a:t>
            </a:r>
            <a:r>
              <a:rPr lang="en-US" altLang="zh-CN" u="sng" dirty="0" smtClean="0"/>
              <a:t>						</a:t>
            </a:r>
            <a:r>
              <a:rPr lang="zh-CN" altLang="en-US" u="sng" dirty="0" smtClean="0"/>
              <a:t>　　　      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碳酸钠溶液和稀盐酸反应</a:t>
            </a:r>
            <a:r>
              <a:rPr lang="en-US" dirty="0" smtClean="0"/>
              <a:t>:</a:t>
            </a:r>
            <a:r>
              <a:rPr lang="zh-CN" altLang="en-US" dirty="0" smtClean="0"/>
              <a:t>化学方程式</a:t>
            </a:r>
            <a:r>
              <a:rPr lang="en-US" altLang="zh-CN" dirty="0" smtClean="0"/>
              <a:t>___________________________________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　</a:t>
            </a:r>
            <a:r>
              <a:rPr lang="en-US" dirty="0" smtClean="0"/>
              <a:t>;</a:t>
            </a:r>
            <a:r>
              <a:rPr lang="zh-CN" altLang="en-US" dirty="0" smtClean="0"/>
              <a:t>现象</a:t>
            </a:r>
            <a:r>
              <a:rPr lang="zh-CN" altLang="en-US" u="sng" dirty="0" smtClean="0"/>
              <a:t>　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　　　　　　　　　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798" y="816407"/>
            <a:ext cx="539627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红棕色固体逐渐消失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溶液由无色变为黄色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4916700" y="403100"/>
          <a:ext cx="3300413" cy="500063"/>
        </p:xfrm>
        <a:graphic>
          <a:graphicData uri="http://schemas.openxmlformats.org/presentationml/2006/ole">
            <p:oleObj spid="_x0000_s102402" name="文档" r:id="rId3" imgW="3315127" imgH="511218" progId="Word.Document.12">
              <p:embed/>
            </p:oleObj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955" y="1635791"/>
            <a:ext cx="539627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有蓝色絮状沉淀生成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溶液由蓝色变为无色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5605213" y="1247650"/>
          <a:ext cx="3302000" cy="498475"/>
        </p:xfrm>
        <a:graphic>
          <a:graphicData uri="http://schemas.openxmlformats.org/presentationml/2006/ole">
            <p:oleObj spid="_x0000_s102403" name="文档" r:id="rId4" imgW="3315127" imgH="511218" progId="Word.Document.12">
              <p:embed/>
            </p:oleObj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436" y="2443312"/>
            <a:ext cx="2329731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有气泡产生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4976113" y="2066038"/>
          <a:ext cx="3692525" cy="463550"/>
        </p:xfrm>
        <a:graphic>
          <a:graphicData uri="http://schemas.openxmlformats.org/presentationml/2006/ole">
            <p:oleObj spid="_x0000_s102404" name="文档" r:id="rId5" imgW="3697116" imgH="463697" progId="Word.Document.12">
              <p:embed/>
            </p:oleObj>
          </a:graphicData>
        </a:graphic>
      </p:graphicFrame>
      <p:graphicFrame>
        <p:nvGraphicFramePr>
          <p:cNvPr id="102405" name="Object 2"/>
          <p:cNvGraphicFramePr>
            <a:graphicFrameLocks noChangeAspect="1"/>
          </p:cNvGraphicFramePr>
          <p:nvPr/>
        </p:nvGraphicFramePr>
        <p:xfrm>
          <a:off x="901864" y="1615458"/>
          <a:ext cx="1462088" cy="485775"/>
        </p:xfrm>
        <a:graphic>
          <a:graphicData uri="http://schemas.openxmlformats.org/presentationml/2006/ole">
            <p:oleObj spid="_x0000_s102405" name="文档" r:id="rId6" imgW="1463869" imgH="487818" progId="Word.Document.12">
              <p:embed/>
            </p:oleObj>
          </a:graphicData>
        </a:graphic>
      </p:graphicFrame>
      <p:graphicFrame>
        <p:nvGraphicFramePr>
          <p:cNvPr id="102406" name="Object 2"/>
          <p:cNvGraphicFramePr>
            <a:graphicFrameLocks noChangeAspect="1"/>
          </p:cNvGraphicFramePr>
          <p:nvPr/>
        </p:nvGraphicFramePr>
        <p:xfrm>
          <a:off x="915141" y="2458727"/>
          <a:ext cx="758825" cy="461963"/>
        </p:xfrm>
        <a:graphic>
          <a:graphicData uri="http://schemas.openxmlformats.org/presentationml/2006/ole">
            <p:oleObj spid="_x0000_s102406" name="文档" r:id="rId7" imgW="763977" imgH="46369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2E4471E-452C-42AB-8CB6-E8B4A6789D47}"/>
              </a:ext>
            </a:extLst>
          </p:cNvPr>
          <p:cNvGrpSpPr/>
          <p:nvPr/>
        </p:nvGrpSpPr>
        <p:grpSpPr>
          <a:xfrm>
            <a:off x="882045" y="521959"/>
            <a:ext cx="1240056" cy="439278"/>
            <a:chOff x="941670" y="1607128"/>
            <a:chExt cx="1240056" cy="439278"/>
          </a:xfrm>
        </p:grpSpPr>
        <p:sp>
          <p:nvSpPr>
            <p:cNvPr id="5" name="箭头: 五边形 17">
              <a:extLst>
                <a:ext uri="{FF2B5EF4-FFF2-40B4-BE49-F238E27FC236}">
                  <a16:creationId xmlns="" xmlns:a16="http://schemas.microsoft.com/office/drawing/2014/main" id="{96603A45-3CB0-4F96-AF88-67A73B18EB12}"/>
                </a:ext>
              </a:extLst>
            </p:cNvPr>
            <p:cNvSpPr/>
            <p:nvPr/>
          </p:nvSpPr>
          <p:spPr>
            <a:xfrm>
              <a:off x="941670" y="1685080"/>
              <a:ext cx="1240056" cy="361325"/>
            </a:xfrm>
            <a:prstGeom prst="homePlate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7538"/>
                </a:solidFill>
              </a:endParaRPr>
            </a:p>
          </p:txBody>
        </p:sp>
        <p:sp>
          <p:nvSpPr>
            <p:cNvPr id="6" name="文本框 24">
              <a:extLst>
                <a:ext uri="{FF2B5EF4-FFF2-40B4-BE49-F238E27FC236}">
                  <a16:creationId xmlns="" xmlns:a16="http://schemas.microsoft.com/office/drawing/2014/main" id="{6595B644-D3EF-46B4-93C6-2FB52A6F8EB8}"/>
                </a:ext>
              </a:extLst>
            </p:cNvPr>
            <p:cNvSpPr txBox="1"/>
            <p:nvPr/>
          </p:nvSpPr>
          <p:spPr>
            <a:xfrm>
              <a:off x="997086" y="1607128"/>
              <a:ext cx="99603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题型解读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1">
            <a:extLst>
              <a:ext uri="{FF2B5EF4-FFF2-40B4-BE49-F238E27FC236}">
                <a16:creationId xmlns="" xmlns:a16="http://schemas.microsoft.com/office/drawing/2014/main" id="{15744FFC-7CB0-42A8-9BBF-31C9F6E32C41}"/>
              </a:ext>
            </a:extLst>
          </p:cNvPr>
          <p:cNvSpPr txBox="1"/>
          <p:nvPr/>
        </p:nvSpPr>
        <p:spPr>
          <a:xfrm>
            <a:off x="846420" y="1067790"/>
            <a:ext cx="7798819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一、解题常用基础知识、抓住各种关键“题眼”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物质特征颜色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固体颜色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黑色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(</a:t>
            </a:r>
            <a:r>
              <a:rPr lang="zh-CN" altLang="en-US" dirty="0" smtClean="0"/>
              <a:t>三化两单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红色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6303" y="2336448"/>
            <a:ext cx="71390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endParaRPr lang="zh-CN" altLang="en-US" b="1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5" y="2372075"/>
            <a:ext cx="56642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CuO</a:t>
            </a:r>
            <a:endParaRPr lang="zh-CN" altLang="en-US" b="1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6357" y="2336450"/>
            <a:ext cx="74275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MnO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endParaRPr lang="zh-CN" altLang="en-US" b="1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137" y="2348327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炭粉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7043" y="2348326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铁粉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0049" y="2799590"/>
            <a:ext cx="37727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Cu</a:t>
            </a:r>
            <a:endParaRPr lang="zh-CN" altLang="en-US" b="1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201" y="2752087"/>
            <a:ext cx="71390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溶液颜色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蓝色</a:t>
            </a:r>
            <a:r>
              <a:rPr lang="en-US" dirty="0" smtClean="0"/>
              <a:t>:</a:t>
            </a:r>
            <a:r>
              <a:rPr lang="zh-CN" altLang="en-US" dirty="0" smtClean="0"/>
              <a:t>含有的离子是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zh-CN" altLang="en-US" u="sng" dirty="0" smtClean="0"/>
              <a:t>　　　   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    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浅绿色</a:t>
            </a:r>
            <a:r>
              <a:rPr lang="en-US" dirty="0" smtClean="0"/>
              <a:t>:</a:t>
            </a:r>
            <a:r>
              <a:rPr lang="zh-CN" altLang="en-US" dirty="0" smtClean="0"/>
              <a:t>含有的离子是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zh-CN" altLang="en-US" u="sng" dirty="0" smtClean="0"/>
              <a:t>　   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  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黄色</a:t>
            </a:r>
            <a:r>
              <a:rPr lang="en-US" dirty="0" smtClean="0"/>
              <a:t>:</a:t>
            </a:r>
            <a:r>
              <a:rPr lang="zh-CN" altLang="en-US" dirty="0" smtClean="0"/>
              <a:t>含有的离子是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zh-CN" altLang="en-US" u="sng" dirty="0" smtClean="0"/>
              <a:t>　   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    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沉淀颜色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zh-CN" altLang="en-US" dirty="0" smtClean="0"/>
              <a:t>白色</a:t>
            </a:r>
            <a:r>
              <a:rPr lang="en-US" dirty="0" smtClean="0"/>
              <a:t>(</a:t>
            </a:r>
            <a:r>
              <a:rPr lang="zh-CN" altLang="en-US" dirty="0" smtClean="0"/>
              <a:t>可溶于酸</a:t>
            </a:r>
            <a:r>
              <a:rPr lang="en-US" dirty="0" smtClean="0"/>
              <a:t>):</a:t>
            </a:r>
            <a:r>
              <a:rPr lang="zh-CN" altLang="en-US" u="sng" dirty="0" smtClean="0"/>
              <a:t>　   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  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白色</a:t>
            </a:r>
            <a:r>
              <a:rPr lang="en-US" dirty="0" smtClean="0"/>
              <a:t>(</a:t>
            </a:r>
            <a:r>
              <a:rPr lang="zh-CN" altLang="en-US" dirty="0" smtClean="0"/>
              <a:t>不溶于酸</a:t>
            </a:r>
            <a:r>
              <a:rPr lang="en-US" dirty="0" smtClean="0"/>
              <a:t>):</a:t>
            </a:r>
            <a:r>
              <a:rPr lang="zh-CN" altLang="en-US" u="sng" dirty="0" smtClean="0"/>
              <a:t>　   　　　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   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蓝色</a:t>
            </a:r>
            <a:r>
              <a:rPr lang="en-US" dirty="0" smtClean="0"/>
              <a:t>:</a:t>
            </a:r>
            <a:r>
              <a:rPr lang="zh-CN" altLang="en-US" u="sng" dirty="0" smtClean="0"/>
              <a:t>　　　   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红褐色</a:t>
            </a:r>
            <a:r>
              <a:rPr lang="en-US" dirty="0" smtClean="0"/>
              <a:t>:</a:t>
            </a:r>
            <a:r>
              <a:rPr lang="zh-CN" altLang="en-US" u="sng" dirty="0" smtClean="0"/>
              <a:t>　     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587" y="840157"/>
            <a:ext cx="58887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Cu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2617" y="816407"/>
            <a:ext cx="80046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CuSO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8907" y="804531"/>
            <a:ext cx="113068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Cu(</a:t>
            </a:r>
            <a:r>
              <a:rPr lang="en-US" b="1" dirty="0" err="1" smtClean="0">
                <a:solidFill>
                  <a:srgbClr val="A50021"/>
                </a:solidFill>
              </a:rPr>
              <a:t>NO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342" y="1255792"/>
            <a:ext cx="54719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1376" y="1208291"/>
            <a:ext cx="65459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FeCl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5159" y="1208294"/>
            <a:ext cx="108900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Fe(</a:t>
            </a:r>
            <a:r>
              <a:rPr lang="en-US" b="1" dirty="0" err="1" smtClean="0">
                <a:solidFill>
                  <a:srgbClr val="A50021"/>
                </a:solidFill>
              </a:rPr>
              <a:t>NO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4464" y="1671430"/>
            <a:ext cx="54719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3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5747" y="1623931"/>
            <a:ext cx="65459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FeCl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0783" y="1623932"/>
            <a:ext cx="108900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Fe(</a:t>
            </a:r>
            <a:r>
              <a:rPr lang="en-US" b="1" dirty="0" err="1" smtClean="0">
                <a:solidFill>
                  <a:srgbClr val="A50021"/>
                </a:solidFill>
              </a:rPr>
              <a:t>NO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r>
              <a:rPr lang="en-US" b="1" baseline="-25000" dirty="0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707" y="2443327"/>
            <a:ext cx="79745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9490" y="2443324"/>
            <a:ext cx="79905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BaCO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523" y="2431451"/>
            <a:ext cx="111625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Mg(OH)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705" y="2858964"/>
            <a:ext cx="78604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BaSO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868" y="2847088"/>
            <a:ext cx="62413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AgCl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423" y="3286473"/>
            <a:ext cx="102969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Cu(OH)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9431" y="3678360"/>
            <a:ext cx="98801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Fe(OH)</a:t>
            </a:r>
            <a:r>
              <a:rPr lang="en-US" b="1" baseline="-25000" dirty="0" smtClean="0">
                <a:solidFill>
                  <a:srgbClr val="A50021"/>
                </a:solidFill>
              </a:rPr>
              <a:t>3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反应条件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点燃</a:t>
            </a:r>
            <a:r>
              <a:rPr lang="en-US" dirty="0" smtClean="0"/>
              <a:t>(</a:t>
            </a:r>
            <a:r>
              <a:rPr lang="zh-CN" altLang="en-US" dirty="0" smtClean="0"/>
              <a:t>有</a:t>
            </a:r>
            <a:r>
              <a:rPr lang="en-US" dirty="0" err="1" smtClean="0"/>
              <a:t>O</a:t>
            </a:r>
            <a:r>
              <a:rPr lang="en-US" baseline="-25000" dirty="0" err="1" smtClean="0"/>
              <a:t>2</a:t>
            </a:r>
            <a:r>
              <a:rPr lang="zh-CN" altLang="en-US" dirty="0" smtClean="0"/>
              <a:t>参加的反应</a:t>
            </a:r>
            <a:r>
              <a:rPr lang="en-US" dirty="0" smtClean="0"/>
              <a:t>):</a:t>
            </a:r>
            <a:r>
              <a:rPr lang="zh-CN" altLang="en-US" u="sng" dirty="0" smtClean="0"/>
              <a:t>　　　　　 　　　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通电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催化剂</a:t>
            </a:r>
            <a:r>
              <a:rPr lang="en-US" dirty="0" smtClean="0"/>
              <a:t>:</a:t>
            </a:r>
            <a:r>
              <a:rPr lang="zh-CN" altLang="en-US" u="sng" dirty="0" smtClean="0"/>
              <a:t>　　　 　　　　　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　　　　　　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加热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　　　　　　　           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　　　　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高温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　　　　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　　　　　  　</a:t>
            </a:r>
            <a:r>
              <a:rPr lang="zh-CN" altLang="en-US" dirty="0" smtClean="0"/>
              <a:t>等。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3491550" y="712416"/>
          <a:ext cx="3300413" cy="593725"/>
        </p:xfrm>
        <a:graphic>
          <a:graphicData uri="http://schemas.openxmlformats.org/presentationml/2006/ole">
            <p:oleObj spid="_x0000_s92162" name="文档" r:id="rId3" imgW="3301446" imgH="594741" progId="Word.Document.12">
              <p:embed/>
            </p:oleObj>
          </a:graphicData>
        </a:graphic>
      </p:graphicFrame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1758332" y="1116323"/>
          <a:ext cx="3289300" cy="582613"/>
        </p:xfrm>
        <a:graphic>
          <a:graphicData uri="http://schemas.openxmlformats.org/presentationml/2006/ole">
            <p:oleObj spid="_x0000_s92163" name="文档" r:id="rId4" imgW="3301446" imgH="594381" progId="Word.Document.12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1828800" y="1638300"/>
          <a:ext cx="3302000" cy="534988"/>
        </p:xfrm>
        <a:graphic>
          <a:graphicData uri="http://schemas.openxmlformats.org/presentationml/2006/ole">
            <p:oleObj spid="_x0000_s92164" name="文档" r:id="rId5" imgW="3307207" imgH="535339" progId="Word.Document.12">
              <p:embed/>
            </p:oleObj>
          </a:graphicData>
        </a:graphic>
      </p:graphicFrame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4976546" y="1507423"/>
          <a:ext cx="3300413" cy="641350"/>
        </p:xfrm>
        <a:graphic>
          <a:graphicData uri="http://schemas.openxmlformats.org/presentationml/2006/ole">
            <p:oleObj spid="_x0000_s92165" name="文档" r:id="rId6" imgW="3301446" imgH="642623" progId="Word.Document.12">
              <p:embed/>
            </p:oleObj>
          </a:graphicData>
        </a:graphic>
      </p:graphicFrame>
      <p:graphicFrame>
        <p:nvGraphicFramePr>
          <p:cNvPr id="92166" name="Object 6"/>
          <p:cNvGraphicFramePr>
            <a:graphicFrameLocks noChangeAspect="1"/>
          </p:cNvGraphicFramePr>
          <p:nvPr/>
        </p:nvGraphicFramePr>
        <p:xfrm>
          <a:off x="1603889" y="2054841"/>
          <a:ext cx="3883025" cy="509588"/>
        </p:xfrm>
        <a:graphic>
          <a:graphicData uri="http://schemas.openxmlformats.org/presentationml/2006/ole">
            <p:oleObj spid="_x0000_s92166" name="文档" r:id="rId7" imgW="3892250" imgH="511578" progId="Word.Document.12">
              <p:embed/>
            </p:oleObj>
          </a:graphicData>
        </a:graphic>
      </p:graphicFrame>
      <p:graphicFrame>
        <p:nvGraphicFramePr>
          <p:cNvPr id="92167" name="Object 7"/>
          <p:cNvGraphicFramePr>
            <a:graphicFrameLocks noChangeAspect="1"/>
          </p:cNvGraphicFramePr>
          <p:nvPr/>
        </p:nvGraphicFramePr>
        <p:xfrm>
          <a:off x="5806375" y="2054204"/>
          <a:ext cx="3302000" cy="582612"/>
        </p:xfrm>
        <a:graphic>
          <a:graphicData uri="http://schemas.openxmlformats.org/presentationml/2006/ole">
            <p:oleObj spid="_x0000_s92167" name="文档" r:id="rId8" imgW="3301446" imgH="583221" progId="Word.Document.12">
              <p:embed/>
            </p:oleObj>
          </a:graphicData>
        </a:graphic>
      </p:graphicFrame>
      <p:graphicFrame>
        <p:nvGraphicFramePr>
          <p:cNvPr id="92168" name="Object 8"/>
          <p:cNvGraphicFramePr>
            <a:graphicFrameLocks noChangeAspect="1"/>
          </p:cNvGraphicFramePr>
          <p:nvPr/>
        </p:nvGraphicFramePr>
        <p:xfrm>
          <a:off x="1591686" y="2457926"/>
          <a:ext cx="3300412" cy="569912"/>
        </p:xfrm>
        <a:graphic>
          <a:graphicData uri="http://schemas.openxmlformats.org/presentationml/2006/ole">
            <p:oleObj spid="_x0000_s92168" name="文档" r:id="rId9" imgW="3307207" imgH="571341" progId="Word.Document.12">
              <p:embed/>
            </p:oleObj>
          </a:graphicData>
        </a:graphic>
      </p:graphicFrame>
      <p:graphicFrame>
        <p:nvGraphicFramePr>
          <p:cNvPr id="92169" name="Object 9"/>
          <p:cNvGraphicFramePr>
            <a:graphicFrameLocks noChangeAspect="1"/>
          </p:cNvGraphicFramePr>
          <p:nvPr/>
        </p:nvGraphicFramePr>
        <p:xfrm>
          <a:off x="5022706" y="2458356"/>
          <a:ext cx="3302000" cy="546100"/>
        </p:xfrm>
        <a:graphic>
          <a:graphicData uri="http://schemas.openxmlformats.org/presentationml/2006/ole">
            <p:oleObj spid="_x0000_s92169" name="文档" r:id="rId10" imgW="3301446" imgH="54758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特殊组成</a:t>
            </a:r>
            <a:r>
              <a:rPr lang="en-US" dirty="0" smtClean="0"/>
              <a:t>(</a:t>
            </a:r>
            <a:r>
              <a:rPr lang="zh-CN" altLang="en-US" dirty="0" smtClean="0"/>
              <a:t>组成元素相同</a:t>
            </a:r>
            <a:r>
              <a:rPr lang="en-US" dirty="0" smtClean="0"/>
              <a:t>):</a:t>
            </a:r>
            <a:r>
              <a:rPr lang="zh-CN" altLang="en-US" u="sng" dirty="0" smtClean="0"/>
              <a:t>　　　 　</a:t>
            </a:r>
            <a:r>
              <a:rPr lang="zh-CN" altLang="en-US" dirty="0" smtClean="0"/>
              <a:t>与</a:t>
            </a:r>
            <a:r>
              <a:rPr lang="zh-CN" altLang="en-US" u="sng" dirty="0" smtClean="0"/>
              <a:t>　　　 　</a:t>
            </a:r>
            <a:r>
              <a:rPr lang="en-US" dirty="0" smtClean="0"/>
              <a:t>;</a:t>
            </a:r>
            <a:r>
              <a:rPr lang="zh-CN" altLang="en-US" u="sng" dirty="0" smtClean="0"/>
              <a:t>　 　　　</a:t>
            </a:r>
            <a:r>
              <a:rPr lang="zh-CN" altLang="en-US" dirty="0" smtClean="0"/>
              <a:t>与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等。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常见物质的俗称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氧化钙</a:t>
            </a:r>
            <a:r>
              <a:rPr lang="zh-CN" altLang="en-US" u="sng" dirty="0" smtClean="0"/>
              <a:t>　　     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氢氧化钠</a:t>
            </a:r>
            <a:r>
              <a:rPr lang="zh-CN" altLang="en-US" u="sng" dirty="0" smtClean="0"/>
              <a:t>　　   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氢氧化钙</a:t>
            </a:r>
            <a:r>
              <a:rPr lang="zh-CN" altLang="en-US" u="sng" dirty="0" smtClean="0"/>
              <a:t>　　   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碳酸钠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碳酸氢钠</a:t>
            </a:r>
            <a:r>
              <a:rPr lang="zh-CN" altLang="en-US" u="sng" dirty="0" smtClean="0"/>
              <a:t>　    　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固态二氧化碳</a:t>
            </a:r>
            <a:r>
              <a:rPr lang="zh-CN" altLang="en-US" u="sng" dirty="0" smtClean="0"/>
              <a:t>　　　</a:t>
            </a:r>
            <a:r>
              <a:rPr lang="en-US" u="sng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乙醇</a:t>
            </a:r>
            <a:r>
              <a:rPr lang="zh-CN" altLang="en-US" u="sng" dirty="0" smtClean="0"/>
              <a:t>　　　</a:t>
            </a:r>
            <a:r>
              <a:rPr lang="en-US" u="sng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365" y="436396"/>
            <a:ext cx="41433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CO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7018" y="388896"/>
            <a:ext cx="50891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CO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8297" y="388894"/>
            <a:ext cx="54558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4574" y="388893"/>
            <a:ext cx="64016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8810" y="1220166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生石灰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194" y="162392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苛性钠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3849" y="1635801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火碱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9507" y="1635804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烧碱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194" y="2051440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熟石灰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8847" y="205143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消石灰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312" y="2455200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纯碱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8219" y="2455201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苏打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816" y="2870837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小苏打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456" y="3286470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干冰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927" y="3690236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酒精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b="1" dirty="0" smtClean="0"/>
              <a:t>特殊用途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支持燃烧、供给呼吸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最清洁的燃料</a:t>
            </a:r>
            <a:r>
              <a:rPr lang="en-US" dirty="0" smtClean="0"/>
              <a:t>(</a:t>
            </a:r>
            <a:r>
              <a:rPr lang="zh-CN" altLang="en-US" dirty="0" smtClean="0"/>
              <a:t>相对分子质量最小的气体</a:t>
            </a:r>
            <a:r>
              <a:rPr lang="en-US" dirty="0" smtClean="0"/>
              <a:t>):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常用作食品保护气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 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刻画玻璃、装在钻头上、作装饰品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作电极、铅笔芯、润滑剂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作净水剂、冰箱除味剂、防毒面具滤毒剂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  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常用作冶金的还原剂</a:t>
            </a:r>
            <a:r>
              <a:rPr lang="en-US" dirty="0" smtClean="0"/>
              <a:t>:</a:t>
            </a:r>
            <a:r>
              <a:rPr lang="zh-CN" altLang="en-US" dirty="0" smtClean="0"/>
              <a:t>气体有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、 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固体有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(8)</a:t>
            </a:r>
            <a:r>
              <a:rPr lang="zh-CN" altLang="en-US" dirty="0" smtClean="0"/>
              <a:t>用于人工降雨</a:t>
            </a:r>
            <a:r>
              <a:rPr lang="en-US" dirty="0" smtClean="0"/>
              <a:t>(</a:t>
            </a:r>
            <a:r>
              <a:rPr lang="zh-CN" altLang="en-US" dirty="0" smtClean="0"/>
              <a:t>能造成温室效应、可用于灭火</a:t>
            </a:r>
            <a:r>
              <a:rPr lang="en-US" dirty="0" smtClean="0"/>
              <a:t>):</a:t>
            </a:r>
            <a:r>
              <a:rPr lang="zh-CN" altLang="en-US" u="sng" dirty="0" smtClean="0"/>
              <a:t>　　 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26" y="804533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氧气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2656" y="1208292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氢气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23" y="1623927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氮气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en-US" b="1" dirty="0" err="1" smtClean="0">
                <a:solidFill>
                  <a:srgbClr val="A50021"/>
                </a:solidFill>
              </a:rPr>
              <a:t>N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5138" y="2051441"/>
            <a:ext cx="110022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金刚石</a:t>
            </a:r>
            <a:r>
              <a:rPr lang="en-US" b="1" dirty="0" smtClean="0">
                <a:solidFill>
                  <a:srgbClr val="A50021"/>
                </a:solidFill>
              </a:rPr>
              <a:t>(C)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115" y="2455202"/>
            <a:ext cx="86939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石墨</a:t>
            </a:r>
            <a:r>
              <a:rPr lang="en-US" b="1" dirty="0" smtClean="0">
                <a:solidFill>
                  <a:srgbClr val="A50021"/>
                </a:solidFill>
              </a:rPr>
              <a:t>(C)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2654" y="2870836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木炭、活性炭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867" y="3274599"/>
            <a:ext cx="35643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7022" y="3322101"/>
            <a:ext cx="41433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CO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8318" y="3322099"/>
            <a:ext cx="22819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4538" y="3678361"/>
            <a:ext cx="50891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CO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(9)</a:t>
            </a:r>
            <a:r>
              <a:rPr lang="zh-CN" altLang="en-US" dirty="0" smtClean="0"/>
              <a:t>用于除锈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(10)</a:t>
            </a:r>
            <a:r>
              <a:rPr lang="zh-CN" altLang="en-US" dirty="0" smtClean="0"/>
              <a:t>人体中胃酸的主要成分</a:t>
            </a:r>
            <a:r>
              <a:rPr lang="en-US" dirty="0" smtClean="0"/>
              <a:t>:</a:t>
            </a:r>
            <a:r>
              <a:rPr lang="zh-CN" altLang="en-US" u="sng" dirty="0" smtClean="0"/>
              <a:t>　　　  　</a:t>
            </a:r>
            <a:r>
              <a:rPr lang="zh-CN" altLang="en-US" dirty="0" smtClean="0"/>
              <a:t>。铅酸蓄电池中含有的酸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(11)</a:t>
            </a:r>
            <a:r>
              <a:rPr lang="zh-CN" altLang="en-US" dirty="0" smtClean="0"/>
              <a:t>治疗胃酸过多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、碳酸氢钠。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(12)</a:t>
            </a:r>
            <a:r>
              <a:rPr lang="zh-CN" altLang="en-US" dirty="0" smtClean="0"/>
              <a:t>改良酸性土壤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(13)</a:t>
            </a:r>
            <a:r>
              <a:rPr lang="zh-CN" altLang="en-US" dirty="0" smtClean="0"/>
              <a:t>除油污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(14)</a:t>
            </a:r>
            <a:r>
              <a:rPr lang="zh-CN" altLang="en-US" dirty="0" smtClean="0"/>
              <a:t>补钙剂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(15)</a:t>
            </a:r>
            <a:r>
              <a:rPr lang="zh-CN" altLang="en-US" dirty="0" smtClean="0"/>
              <a:t>厨房中的调味品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。发酵粉的主要成分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     　　　 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(16)</a:t>
            </a:r>
            <a:r>
              <a:rPr lang="zh-CN" altLang="en-US" dirty="0" smtClean="0"/>
              <a:t>常用作建筑材料的主要成分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3195" y="400771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稀盐酸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8860" y="400771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稀硫酸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109" y="81640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氯化氢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7711" y="828284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硫酸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5087" y="1220169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氢氧化铝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5091" y="1635804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熟石灰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189" y="2051441"/>
            <a:ext cx="191936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氢氧化钠、碳酸钠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1943" y="2455203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碳酸钙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718" y="2870840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氯化钠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427" y="2870837"/>
            <a:ext cx="209889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碳酸氢钠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或小苏打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868" y="3286475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碳酸钙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285" y="3286474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氢氧化钙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(17)</a:t>
            </a:r>
            <a:r>
              <a:rPr lang="zh-CN" altLang="en-US" dirty="0" smtClean="0"/>
              <a:t>常用作复合肥的盐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 </a:t>
            </a:r>
            <a:r>
              <a:rPr lang="zh-CN" altLang="en-US" dirty="0" smtClean="0"/>
              <a:t>。常用作氮肥的盐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        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(18)</a:t>
            </a:r>
            <a:r>
              <a:rPr lang="zh-CN" altLang="en-US" dirty="0" smtClean="0"/>
              <a:t>常用的干燥剂</a:t>
            </a:r>
            <a:r>
              <a:rPr lang="en-US" dirty="0" smtClean="0"/>
              <a:t>:</a:t>
            </a:r>
            <a:r>
              <a:rPr lang="zh-CN" altLang="en-US" dirty="0" smtClean="0"/>
              <a:t>液体有 </a:t>
            </a:r>
            <a:r>
              <a:rPr lang="zh-CN" altLang="en-US" u="sng" dirty="0" smtClean="0"/>
              <a:t>　　　　　</a:t>
            </a:r>
            <a:r>
              <a:rPr lang="en-US" dirty="0" smtClean="0"/>
              <a:t>,</a:t>
            </a:r>
            <a:r>
              <a:rPr lang="zh-CN" altLang="en-US" dirty="0" smtClean="0"/>
              <a:t>固体有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　　　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(19)</a:t>
            </a:r>
            <a:r>
              <a:rPr lang="zh-CN" altLang="en-US" dirty="0" smtClean="0"/>
              <a:t>可作为消毒剂的有机溶剂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(20)</a:t>
            </a:r>
            <a:r>
              <a:rPr lang="zh-CN" altLang="en-US" dirty="0" smtClean="0"/>
              <a:t>溶解时放出大量热的的物质固体有</a:t>
            </a:r>
            <a:r>
              <a:rPr lang="zh-CN" altLang="en-US" u="sng" dirty="0" smtClean="0"/>
              <a:t>　　　　  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   　　</a:t>
            </a:r>
            <a:r>
              <a:rPr lang="en-US" dirty="0" smtClean="0"/>
              <a:t>,</a:t>
            </a:r>
            <a:r>
              <a:rPr lang="zh-CN" altLang="en-US" dirty="0" smtClean="0"/>
              <a:t>液体有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　 　</a:t>
            </a:r>
            <a:r>
              <a:rPr lang="zh-CN" altLang="en-US" dirty="0" smtClean="0"/>
              <a:t>。溶解时吸热的固体</a:t>
            </a:r>
            <a:r>
              <a:rPr lang="en-US" dirty="0" smtClean="0"/>
              <a:t>: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1347" y="400770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硝酸钾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676" y="400770"/>
            <a:ext cx="186806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硝酸铵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或氯化铵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106" y="81640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浓硫酸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9536" y="81640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氧化钙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071" y="828281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氢氧化钠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4491" y="1220169"/>
            <a:ext cx="140640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酒精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或乙醇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516" y="1635804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氧化钙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8308" y="1635805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氢氧化钠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533" y="2051441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浓硫酸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119" y="2051443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硝酸铵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6.</a:t>
            </a:r>
            <a:r>
              <a:rPr lang="zh-CN" altLang="en-US" b="1" dirty="0" smtClean="0"/>
              <a:t>以元素之最或物质之最为突破口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地壳</a:t>
            </a:r>
            <a:r>
              <a:rPr lang="en-US" dirty="0" smtClean="0"/>
              <a:t>(</a:t>
            </a:r>
            <a:r>
              <a:rPr lang="zh-CN" altLang="en-US" dirty="0" smtClean="0"/>
              <a:t>人体</a:t>
            </a:r>
            <a:r>
              <a:rPr lang="en-US" dirty="0" smtClean="0"/>
              <a:t>)</a:t>
            </a:r>
            <a:r>
              <a:rPr lang="zh-CN" altLang="en-US" dirty="0" smtClean="0"/>
              <a:t>中含量最多的非金属元素是</a:t>
            </a:r>
            <a:r>
              <a:rPr lang="zh-CN" altLang="en-US" u="sng" dirty="0" smtClean="0"/>
              <a:t>　　　　       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地壳中含量最多的金属元素是</a:t>
            </a:r>
            <a:r>
              <a:rPr lang="zh-CN" altLang="en-US" u="sng" dirty="0" smtClean="0"/>
              <a:t>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人体中含量最多的金属元素是</a:t>
            </a:r>
            <a:r>
              <a:rPr lang="zh-CN" altLang="en-US" u="sng" dirty="0" smtClean="0"/>
              <a:t>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形成化合物最多的元素是</a:t>
            </a:r>
            <a:r>
              <a:rPr lang="zh-CN" altLang="en-US" u="sng" dirty="0" smtClean="0"/>
              <a:t>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日常生活中应用最广泛的金属是</a:t>
            </a:r>
            <a:r>
              <a:rPr lang="zh-CN" altLang="en-US" u="sng" dirty="0" smtClean="0"/>
              <a:t>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天然最硬的物质是</a:t>
            </a:r>
            <a:r>
              <a:rPr lang="zh-CN" altLang="en-US" u="sng" dirty="0" smtClean="0"/>
              <a:t>　　　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(7)</a:t>
            </a:r>
            <a:r>
              <a:rPr lang="zh-CN" altLang="en-US" dirty="0" smtClean="0"/>
              <a:t>最常见的液态物质是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相对分子质量最小的氧化物是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(8)</a:t>
            </a:r>
            <a:r>
              <a:rPr lang="zh-CN" altLang="en-US" dirty="0" smtClean="0"/>
              <a:t>最简单的有机物是</a:t>
            </a:r>
            <a:r>
              <a:rPr lang="zh-CN" altLang="en-US" u="sng" dirty="0" smtClean="0"/>
              <a:t>　　　　　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395" y="816407"/>
            <a:ext cx="1133891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氧元素</a:t>
            </a:r>
            <a:r>
              <a:rPr lang="en-US" b="1" dirty="0" smtClean="0">
                <a:solidFill>
                  <a:srgbClr val="A50021"/>
                </a:solidFill>
              </a:rPr>
              <a:t>(O)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2000" y="1208292"/>
            <a:ext cx="1186791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铝元素</a:t>
            </a:r>
            <a:r>
              <a:rPr lang="en-US" b="1" dirty="0" smtClean="0">
                <a:solidFill>
                  <a:srgbClr val="A50021"/>
                </a:solidFill>
              </a:rPr>
              <a:t>(Al)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3877" y="1623929"/>
            <a:ext cx="123327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钙元素</a:t>
            </a:r>
            <a:r>
              <a:rPr lang="en-US" b="1" dirty="0" smtClean="0">
                <a:solidFill>
                  <a:srgbClr val="A50021"/>
                </a:solidFill>
              </a:rPr>
              <a:t>(Ca)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6362" y="2051440"/>
            <a:ext cx="110022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碳元素</a:t>
            </a:r>
            <a:r>
              <a:rPr lang="en-US" b="1" dirty="0" smtClean="0">
                <a:solidFill>
                  <a:srgbClr val="A50021"/>
                </a:solidFill>
              </a:rPr>
              <a:t>(C)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880" y="2455201"/>
            <a:ext cx="74596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铁</a:t>
            </a:r>
            <a:r>
              <a:rPr lang="en-US" b="1" dirty="0" smtClean="0">
                <a:solidFill>
                  <a:srgbClr val="A50021"/>
                </a:solidFill>
              </a:rPr>
              <a:t>(Fe)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1343" y="2870839"/>
            <a:ext cx="110022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金刚石</a:t>
            </a:r>
            <a:r>
              <a:rPr lang="en-US" b="1" dirty="0" smtClean="0">
                <a:solidFill>
                  <a:srgbClr val="A50021"/>
                </a:solidFill>
              </a:rPr>
              <a:t>(C)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974" y="3274602"/>
            <a:ext cx="54558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832" y="3274600"/>
            <a:ext cx="54558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O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8840" y="3690237"/>
            <a:ext cx="115312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甲烷</a:t>
            </a:r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en-US" b="1" dirty="0" err="1" smtClean="0">
                <a:solidFill>
                  <a:srgbClr val="A50021"/>
                </a:solidFill>
              </a:rPr>
              <a:t>CH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5" grpId="0"/>
    </p:bldLst>
  </p:timing>
</p:sld>
</file>

<file path=ppt/theme/theme1.xml><?xml version="1.0" encoding="utf-8"?>
<a:theme xmlns:a="http://schemas.openxmlformats.org/drawingml/2006/main" name="1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考专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36000" tIns="36000" rIns="36000" bIns="36000" rtlCol="0">
        <a:spAutoFit/>
      </a:bodyPr>
      <a:lstStyle>
        <a:defPPr algn="just">
          <a:lnSpc>
            <a:spcPct val="150000"/>
          </a:lnSpc>
          <a:defRPr dirty="0">
            <a:solidFill>
              <a:srgbClr val="008D3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4191</TotalTime>
  <Words>524</Words>
  <Application>Microsoft Office PowerPoint</Application>
  <PresentationFormat>全屏显示(16:9)</PresentationFormat>
  <Paragraphs>207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Arial</vt:lpstr>
      <vt:lpstr>宋体</vt:lpstr>
      <vt:lpstr>微软雅黑</vt:lpstr>
      <vt:lpstr>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mac-pc</cp:lastModifiedBy>
  <cp:revision>707</cp:revision>
  <cp:lastPrinted>2019-07-27T07:43:24Z</cp:lastPrinted>
  <dcterms:created xsi:type="dcterms:W3CDTF">2018-08-24T06:22:56Z</dcterms:created>
  <dcterms:modified xsi:type="dcterms:W3CDTF">2020-03-21T03:53:38Z</dcterms:modified>
  <cp:category/>
</cp:coreProperties>
</file>