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9" r:id="rId3"/>
    <p:sldId id="290" r:id="rId4"/>
    <p:sldId id="291" r:id="rId5"/>
    <p:sldId id="293" r:id="rId6"/>
    <p:sldId id="294" r:id="rId7"/>
    <p:sldId id="295" r:id="rId8"/>
    <p:sldId id="296" r:id="rId9"/>
    <p:sldId id="297"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85" r:id="rId27"/>
    <p:sldId id="286" r:id="rId28"/>
    <p:sldId id="273" r:id="rId29"/>
    <p:sldId id="287" r:id="rId30"/>
    <p:sldId id="274" r:id="rId31"/>
    <p:sldId id="275" r:id="rId32"/>
    <p:sldId id="276" r:id="rId33"/>
    <p:sldId id="277" r:id="rId34"/>
    <p:sldId id="278" r:id="rId35"/>
    <p:sldId id="279" r:id="rId36"/>
    <p:sldId id="288" r:id="rId37"/>
    <p:sldId id="280" r:id="rId38"/>
    <p:sldId id="281" r:id="rId39"/>
    <p:sldId id="282" r:id="rId40"/>
    <p:sldId id="283" r:id="rId41"/>
    <p:sldId id="284" r:id="rId42"/>
    <p:sldId id="299" r:id="rId43"/>
    <p:sldId id="300" r:id="rId44"/>
    <p:sldId id="301" r:id="rId45"/>
    <p:sldId id="302" r:id="rId46"/>
    <p:sldId id="303" r:id="rId47"/>
    <p:sldId id="304" r:id="rId48"/>
    <p:sldId id="305" r:id="rId49"/>
    <p:sldId id="306" r:id="rId50"/>
    <p:sldId id="307" r:id="rId51"/>
    <p:sldId id="308"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55" d="100"/>
          <a:sy n="155" d="100"/>
        </p:scale>
        <p:origin x="-227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762000"/>
            <a:ext cx="7772400" cy="1470025"/>
          </a:xfrm>
        </p:spPr>
        <p:txBody>
          <a:bodyPr/>
          <a:lstStyle/>
          <a:p>
            <a:r>
              <a:rPr lang="zh-CN" altLang="en-US" b="1" dirty="0" smtClean="0">
                <a:solidFill>
                  <a:srgbClr val="0000FF"/>
                </a:solidFill>
                <a:latin typeface="方正粗黑宋简体" pitchFamily="2" charset="-122"/>
                <a:ea typeface="方正粗黑宋简体" pitchFamily="2" charset="-122"/>
              </a:rPr>
              <a:t>易错易混单项选择专项训练</a:t>
            </a:r>
            <a:endParaRPr lang="zh-CN" altLang="en-US" b="1" dirty="0">
              <a:solidFill>
                <a:srgbClr val="0000FF"/>
              </a:solidFill>
              <a:latin typeface="方正粗黑宋简体" pitchFamily="2" charset="-122"/>
              <a:ea typeface="方正粗黑宋简体" pitchFamily="2" charset="-122"/>
            </a:endParaRPr>
          </a:p>
        </p:txBody>
      </p:sp>
      <p:sp>
        <p:nvSpPr>
          <p:cNvPr id="3"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descr="16121710223017799602.jpg"/>
          <p:cNvPicPr>
            <a:picLocks noChangeAspect="1"/>
          </p:cNvPicPr>
          <p:nvPr/>
        </p:nvPicPr>
        <p:blipFill>
          <a:blip r:embed="rId2" cstate="print"/>
          <a:stretch>
            <a:fillRect/>
          </a:stretch>
        </p:blipFill>
        <p:spPr>
          <a:xfrm>
            <a:off x="2362200" y="2209800"/>
            <a:ext cx="4409524" cy="3047619"/>
          </a:xfrm>
          <a:prstGeom prst="rect">
            <a:avLst/>
          </a:prstGeom>
        </p:spPr>
      </p:pic>
      <p:sp>
        <p:nvSpPr>
          <p:cNvPr id="5" name="矩形 4"/>
          <p:cNvSpPr/>
          <p:nvPr/>
        </p:nvSpPr>
        <p:spPr>
          <a:xfrm>
            <a:off x="4724400" y="4876800"/>
            <a:ext cx="20574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85800"/>
            <a:ext cx="8229600" cy="5211763"/>
          </a:xfrm>
        </p:spPr>
        <p:txBody>
          <a:bodyPr>
            <a:noAutofit/>
          </a:bodyPr>
          <a:lstStyle/>
          <a:p>
            <a:pPr>
              <a:lnSpc>
                <a:spcPct val="150000"/>
              </a:lnSpc>
              <a:spcBef>
                <a:spcPts val="0"/>
              </a:spcBef>
            </a:pPr>
            <a:r>
              <a:rPr lang="en-US" altLang="zh-CN" sz="2400" dirty="0" smtClean="0"/>
              <a:t>1.</a:t>
            </a:r>
            <a:r>
              <a:rPr lang="zh-CN" altLang="zh-CN" sz="2400" dirty="0" smtClean="0"/>
              <a:t>全面推进依法治国的总目标是</a:t>
            </a:r>
            <a:r>
              <a:rPr lang="en-US" altLang="zh-CN" sz="2400" dirty="0" smtClean="0">
                <a:sym typeface="Wingdings" pitchFamily="2" charset="2"/>
              </a:rPr>
              <a:t>(   )</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建设中国特色社会主义法治国家</a:t>
            </a:r>
            <a:r>
              <a:rPr lang="en-US" altLang="zh-CN" sz="2400" dirty="0" smtClean="0"/>
              <a:t>    </a:t>
            </a:r>
          </a:p>
          <a:p>
            <a:pPr>
              <a:lnSpc>
                <a:spcPct val="150000"/>
              </a:lnSpc>
              <a:spcBef>
                <a:spcPts val="0"/>
              </a:spcBef>
            </a:pPr>
            <a:r>
              <a:rPr lang="en-US" altLang="zh-CN" sz="2400" dirty="0" smtClean="0"/>
              <a:t>B.</a:t>
            </a:r>
            <a:r>
              <a:rPr lang="zh-CN" altLang="zh-CN" sz="2400" dirty="0" smtClean="0"/>
              <a:t>建设中国特色社会主义法治体系</a:t>
            </a:r>
            <a:r>
              <a:rPr lang="en-US" altLang="zh-CN" sz="2400" dirty="0" smtClean="0"/>
              <a:t>  </a:t>
            </a:r>
            <a:endParaRPr lang="zh-CN" altLang="zh-CN" sz="2400" dirty="0" smtClean="0"/>
          </a:p>
          <a:p>
            <a:pPr>
              <a:lnSpc>
                <a:spcPct val="150000"/>
              </a:lnSpc>
              <a:spcBef>
                <a:spcPts val="0"/>
              </a:spcBef>
            </a:pPr>
            <a:r>
              <a:rPr lang="en-US" altLang="zh-CN" sz="2400" dirty="0" smtClean="0"/>
              <a:t>C.</a:t>
            </a:r>
            <a:r>
              <a:rPr lang="zh-CN" altLang="zh-CN" sz="2400" dirty="0" smtClean="0"/>
              <a:t>建设中国特色社会主义法治体系</a:t>
            </a:r>
            <a:r>
              <a:rPr lang="en-US" altLang="zh-CN" sz="2400" dirty="0" smtClean="0"/>
              <a:t>, </a:t>
            </a:r>
            <a:r>
              <a:rPr lang="zh-CN" altLang="zh-CN" sz="2400" dirty="0" smtClean="0"/>
              <a:t>建设社会主义法治国家</a:t>
            </a:r>
            <a:r>
              <a:rPr lang="en-US" altLang="zh-CN" sz="2400" dirty="0" smtClean="0"/>
              <a:t>  </a:t>
            </a:r>
            <a:endParaRPr lang="zh-CN" altLang="zh-CN" sz="2400" dirty="0" smtClean="0"/>
          </a:p>
          <a:p>
            <a:pPr>
              <a:lnSpc>
                <a:spcPct val="150000"/>
              </a:lnSpc>
              <a:spcBef>
                <a:spcPts val="0"/>
              </a:spcBef>
            </a:pPr>
            <a:r>
              <a:rPr lang="en-US" altLang="zh-CN" sz="2400" dirty="0" smtClean="0"/>
              <a:t>D.</a:t>
            </a:r>
            <a:r>
              <a:rPr lang="zh-CN" altLang="zh-CN" sz="2400" dirty="0" smtClean="0"/>
              <a:t>新时代坚持和发展中国特色社会主义的基本方略</a:t>
            </a:r>
            <a:r>
              <a:rPr lang="en-US" altLang="zh-CN" sz="2400" dirty="0" smtClean="0"/>
              <a:t>(    )</a:t>
            </a:r>
            <a:endParaRPr lang="zh-CN" altLang="zh-CN" sz="2400" dirty="0" smtClean="0"/>
          </a:p>
          <a:p>
            <a:pPr>
              <a:lnSpc>
                <a:spcPct val="150000"/>
              </a:lnSpc>
              <a:spcBef>
                <a:spcPts val="0"/>
              </a:spcBef>
            </a:pPr>
            <a:r>
              <a:rPr lang="en-US" altLang="zh-CN" sz="2400" dirty="0" smtClean="0"/>
              <a:t>2.</a:t>
            </a:r>
            <a:r>
              <a:rPr lang="zh-CN" altLang="zh-CN" sz="2400" dirty="0" smtClean="0"/>
              <a:t>下列属于我国专门保护未成年人的法律是：</a:t>
            </a:r>
            <a:r>
              <a:rPr lang="en-US" altLang="zh-CN" sz="2400" dirty="0" smtClean="0"/>
              <a:t>    </a:t>
            </a:r>
            <a:endParaRPr lang="zh-CN" altLang="zh-CN" sz="2400" dirty="0" smtClean="0"/>
          </a:p>
          <a:p>
            <a:pPr>
              <a:lnSpc>
                <a:spcPct val="150000"/>
              </a:lnSpc>
              <a:spcBef>
                <a:spcPts val="0"/>
              </a:spcBef>
            </a:pPr>
            <a:r>
              <a:rPr lang="zh-CN" altLang="zh-CN" sz="2400" dirty="0" smtClean="0"/>
              <a:t>①宪法</a:t>
            </a:r>
            <a:r>
              <a:rPr lang="en-US" altLang="zh-CN" sz="2400" dirty="0" smtClean="0"/>
              <a:t>               </a:t>
            </a:r>
            <a:r>
              <a:rPr lang="zh-CN" altLang="zh-CN" sz="2400" dirty="0" smtClean="0"/>
              <a:t>②未成年人保护法</a:t>
            </a:r>
            <a:r>
              <a:rPr lang="en-US" altLang="zh-CN" sz="2400" dirty="0" smtClean="0"/>
              <a:t>   </a:t>
            </a:r>
          </a:p>
          <a:p>
            <a:pPr>
              <a:lnSpc>
                <a:spcPct val="150000"/>
              </a:lnSpc>
              <a:spcBef>
                <a:spcPts val="0"/>
              </a:spcBef>
            </a:pPr>
            <a:r>
              <a:rPr lang="zh-CN" altLang="zh-CN" sz="2400" dirty="0" smtClean="0"/>
              <a:t>③义务教育法</a:t>
            </a:r>
            <a:r>
              <a:rPr lang="en-US" altLang="zh-CN" sz="2400" dirty="0" smtClean="0"/>
              <a:t>   </a:t>
            </a:r>
            <a:r>
              <a:rPr lang="zh-CN" altLang="zh-CN" sz="2400" dirty="0" smtClean="0"/>
              <a:t>④预防未成年人犯罪法</a:t>
            </a:r>
          </a:p>
          <a:p>
            <a:pPr>
              <a:lnSpc>
                <a:spcPct val="150000"/>
              </a:lnSpc>
              <a:spcBef>
                <a:spcPts val="0"/>
              </a:spcBef>
            </a:pPr>
            <a:r>
              <a:rPr lang="en-US" altLang="zh-CN" sz="2400" dirty="0" smtClean="0"/>
              <a:t>A.</a:t>
            </a:r>
            <a:r>
              <a:rPr lang="zh-CN" altLang="zh-CN" sz="2400" dirty="0" smtClean="0"/>
              <a:t>①②</a:t>
            </a:r>
            <a:r>
              <a:rPr lang="en-US" altLang="zh-CN" sz="2400" dirty="0" smtClean="0"/>
              <a:t>	       B.</a:t>
            </a:r>
            <a:r>
              <a:rPr lang="zh-CN" altLang="zh-CN" sz="2400" dirty="0" smtClean="0"/>
              <a:t>③④</a:t>
            </a:r>
            <a:r>
              <a:rPr lang="en-US" altLang="zh-CN" sz="2400" dirty="0" smtClean="0"/>
              <a:t>	       C.</a:t>
            </a:r>
            <a:r>
              <a:rPr lang="zh-CN" altLang="zh-CN" sz="2400" dirty="0" smtClean="0"/>
              <a:t>①③</a:t>
            </a:r>
            <a:r>
              <a:rPr lang="en-US" altLang="zh-CN" sz="2400" dirty="0" smtClean="0"/>
              <a:t>	       D.</a:t>
            </a:r>
            <a:r>
              <a:rPr lang="zh-CN" altLang="zh-CN" sz="2400" dirty="0" smtClean="0"/>
              <a:t>②④</a:t>
            </a:r>
          </a:p>
          <a:p>
            <a:pPr>
              <a:lnSpc>
                <a:spcPct val="150000"/>
              </a:lnSpc>
              <a:spcBef>
                <a:spcPts val="0"/>
              </a:spcBef>
            </a:pPr>
            <a:endParaRPr lang="zh-CN" altLang="en-US" sz="2400" dirty="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5" name="TextBox 4"/>
          <p:cNvSpPr txBox="1"/>
          <p:nvPr/>
        </p:nvSpPr>
        <p:spPr>
          <a:xfrm>
            <a:off x="6858000" y="38862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vert="horz" lIns="91440" tIns="45720" rIns="91440" bIns="45720" rtlCol="0">
            <a:noAutofit/>
          </a:bodyPr>
          <a:lstStyle/>
          <a:p>
            <a:pPr>
              <a:lnSpc>
                <a:spcPct val="150000"/>
              </a:lnSpc>
              <a:spcBef>
                <a:spcPts val="0"/>
              </a:spcBef>
            </a:pPr>
            <a:r>
              <a:rPr lang="en-US" altLang="zh-CN" sz="2400" dirty="0" smtClean="0"/>
              <a:t>3.</a:t>
            </a:r>
            <a:r>
              <a:rPr lang="zh-CN" altLang="zh-CN" sz="2400" dirty="0" smtClean="0"/>
              <a:t>人们共同的生活方式，也是国家治理现代化的重要标志是：</a:t>
            </a:r>
          </a:p>
          <a:p>
            <a:pPr>
              <a:lnSpc>
                <a:spcPct val="150000"/>
              </a:lnSpc>
              <a:spcBef>
                <a:spcPts val="0"/>
              </a:spcBef>
            </a:pPr>
            <a:r>
              <a:rPr lang="en-US" altLang="zh-CN" sz="2400" dirty="0" smtClean="0"/>
              <a:t>A.</a:t>
            </a:r>
            <a:r>
              <a:rPr lang="zh-CN" altLang="zh-CN" sz="2400" dirty="0" smtClean="0"/>
              <a:t>人治</a:t>
            </a:r>
            <a:r>
              <a:rPr lang="en-US" altLang="zh-CN" sz="2400" dirty="0" smtClean="0"/>
              <a:t>        B.</a:t>
            </a:r>
            <a:r>
              <a:rPr lang="zh-CN" altLang="zh-CN" sz="2400" dirty="0" smtClean="0"/>
              <a:t>法治</a:t>
            </a:r>
            <a:r>
              <a:rPr lang="en-US" altLang="zh-CN" sz="2400" dirty="0" smtClean="0"/>
              <a:t>       C.</a:t>
            </a:r>
            <a:r>
              <a:rPr lang="zh-CN" altLang="zh-CN" sz="2400" dirty="0" smtClean="0"/>
              <a:t>道德</a:t>
            </a:r>
            <a:r>
              <a:rPr lang="en-US" altLang="zh-CN" sz="2400" dirty="0" smtClean="0"/>
              <a:t>        D.</a:t>
            </a:r>
            <a:r>
              <a:rPr lang="zh-CN" altLang="zh-CN" sz="2400" dirty="0" smtClean="0"/>
              <a:t>法律</a:t>
            </a:r>
          </a:p>
          <a:p>
            <a:pPr>
              <a:lnSpc>
                <a:spcPct val="150000"/>
              </a:lnSpc>
              <a:spcBef>
                <a:spcPts val="0"/>
              </a:spcBef>
            </a:pPr>
            <a:r>
              <a:rPr lang="en-US" altLang="zh-CN" sz="2400" dirty="0" smtClean="0"/>
              <a:t>4.</a:t>
            </a:r>
            <a:r>
              <a:rPr lang="zh-CN" altLang="zh-CN" sz="2400" dirty="0" smtClean="0"/>
              <a:t>对未成年人的保护中，处于基础地位的保护是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家庭保护</a:t>
            </a:r>
            <a:r>
              <a:rPr lang="en-US" altLang="zh-CN" sz="2400" dirty="0" smtClean="0"/>
              <a:t>     B.</a:t>
            </a:r>
            <a:r>
              <a:rPr lang="zh-CN" altLang="zh-CN" sz="2400" dirty="0" smtClean="0"/>
              <a:t>社会保护</a:t>
            </a:r>
            <a:r>
              <a:rPr lang="en-US" altLang="zh-CN" sz="2400" dirty="0" smtClean="0"/>
              <a:t>     C.</a:t>
            </a:r>
            <a:r>
              <a:rPr lang="zh-CN" altLang="zh-CN" sz="2400" dirty="0" smtClean="0"/>
              <a:t>司法保护</a:t>
            </a:r>
            <a:r>
              <a:rPr lang="en-US" altLang="zh-CN" sz="2400" dirty="0" smtClean="0"/>
              <a:t>     D.</a:t>
            </a:r>
            <a:r>
              <a:rPr lang="zh-CN" altLang="zh-CN" sz="2400" dirty="0" smtClean="0"/>
              <a:t>学校保护</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5" name="TextBox 4"/>
          <p:cNvSpPr txBox="1"/>
          <p:nvPr/>
        </p:nvSpPr>
        <p:spPr>
          <a:xfrm>
            <a:off x="6096000" y="43434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4400"/>
            <a:ext cx="8229600" cy="5211763"/>
          </a:xfrm>
        </p:spPr>
        <p:txBody>
          <a:bodyPr vert="horz" lIns="91440" tIns="45720" rIns="91440" bIns="45720" rtlCol="0">
            <a:noAutofit/>
          </a:bodyPr>
          <a:lstStyle/>
          <a:p>
            <a:pPr>
              <a:lnSpc>
                <a:spcPct val="150000"/>
              </a:lnSpc>
              <a:spcBef>
                <a:spcPts val="0"/>
              </a:spcBef>
            </a:pPr>
            <a:r>
              <a:rPr lang="en-US" altLang="zh-CN" sz="2400" dirty="0" smtClean="0"/>
              <a:t>5.</a:t>
            </a:r>
            <a:r>
              <a:rPr lang="zh-CN" altLang="zh-CN" sz="2400" dirty="0" smtClean="0"/>
              <a:t>下列属于法律最主要的特征的是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法律是由国家制定或认可的</a:t>
            </a:r>
            <a:r>
              <a:rPr lang="en-US" altLang="zh-CN" sz="2400" dirty="0" smtClean="0"/>
              <a:t>       </a:t>
            </a:r>
          </a:p>
          <a:p>
            <a:pPr>
              <a:lnSpc>
                <a:spcPct val="150000"/>
              </a:lnSpc>
              <a:spcBef>
                <a:spcPts val="0"/>
              </a:spcBef>
            </a:pPr>
            <a:r>
              <a:rPr lang="en-US" altLang="zh-CN" sz="2400" dirty="0" smtClean="0"/>
              <a:t>B.</a:t>
            </a:r>
            <a:r>
              <a:rPr lang="zh-CN" altLang="zh-CN" sz="2400" dirty="0" smtClean="0"/>
              <a:t>法律对全体社会成员具有普遍约束力</a:t>
            </a:r>
            <a:r>
              <a:rPr lang="en-US" altLang="zh-CN" sz="2400" dirty="0" smtClean="0"/>
              <a:t>   </a:t>
            </a:r>
            <a:endParaRPr lang="zh-CN" altLang="zh-CN" sz="2400" dirty="0" smtClean="0"/>
          </a:p>
          <a:p>
            <a:pPr>
              <a:lnSpc>
                <a:spcPct val="150000"/>
              </a:lnSpc>
              <a:spcBef>
                <a:spcPts val="0"/>
              </a:spcBef>
            </a:pPr>
            <a:r>
              <a:rPr lang="en-US" altLang="zh-CN" sz="2400" dirty="0" smtClean="0"/>
              <a:t>C.</a:t>
            </a:r>
            <a:r>
              <a:rPr lang="zh-CN" altLang="zh-CN" sz="2400" dirty="0" smtClean="0"/>
              <a:t>法律是由国家强制力保证实施的</a:t>
            </a:r>
            <a:r>
              <a:rPr lang="en-US" altLang="zh-CN" sz="2400" dirty="0" smtClean="0"/>
              <a:t>   </a:t>
            </a:r>
          </a:p>
          <a:p>
            <a:pPr>
              <a:lnSpc>
                <a:spcPct val="150000"/>
              </a:lnSpc>
              <a:spcBef>
                <a:spcPts val="0"/>
              </a:spcBef>
            </a:pPr>
            <a:r>
              <a:rPr lang="en-US" altLang="zh-CN" sz="2400" dirty="0" smtClean="0"/>
              <a:t>D.</a:t>
            </a:r>
            <a:r>
              <a:rPr lang="zh-CN" altLang="zh-CN" sz="2400" dirty="0" smtClean="0"/>
              <a:t>法律面前人人平等</a:t>
            </a:r>
          </a:p>
          <a:p>
            <a:pPr>
              <a:lnSpc>
                <a:spcPct val="150000"/>
              </a:lnSpc>
              <a:spcBef>
                <a:spcPts val="0"/>
              </a:spcBef>
            </a:pPr>
            <a:r>
              <a:rPr lang="en-US" altLang="zh-CN" sz="2400" dirty="0" smtClean="0"/>
              <a:t>6.</a:t>
            </a:r>
            <a:r>
              <a:rPr lang="zh-CN" altLang="zh-CN" sz="2400" dirty="0" smtClean="0"/>
              <a:t>网络无限，自由有界。网络生活的基本准则是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遵守规则</a:t>
            </a:r>
            <a:r>
              <a:rPr lang="en-US" altLang="zh-CN" sz="2400" dirty="0" smtClean="0"/>
              <a:t>          B.</a:t>
            </a:r>
            <a:r>
              <a:rPr lang="zh-CN" altLang="zh-CN" sz="2400" dirty="0" smtClean="0"/>
              <a:t>传播网络正能量</a:t>
            </a:r>
          </a:p>
          <a:p>
            <a:pPr>
              <a:lnSpc>
                <a:spcPct val="150000"/>
              </a:lnSpc>
              <a:spcBef>
                <a:spcPts val="0"/>
              </a:spcBef>
            </a:pPr>
            <a:r>
              <a:rPr lang="en-US" altLang="zh-CN" sz="2400" dirty="0" smtClean="0"/>
              <a:t>C.</a:t>
            </a:r>
            <a:r>
              <a:rPr lang="zh-CN" altLang="zh-CN" sz="2400" dirty="0" smtClean="0"/>
              <a:t>尊重全人</a:t>
            </a:r>
            <a:r>
              <a:rPr lang="en-US" altLang="zh-CN" sz="2400" dirty="0" smtClean="0"/>
              <a:t>          D.</a:t>
            </a:r>
            <a:r>
              <a:rPr lang="zh-CN" altLang="zh-CN" sz="2400" dirty="0" smtClean="0"/>
              <a:t>恪守道德、遵守法律</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5" name="TextBox 4"/>
          <p:cNvSpPr txBox="1"/>
          <p:nvPr/>
        </p:nvSpPr>
        <p:spPr>
          <a:xfrm>
            <a:off x="6400800" y="37338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8200"/>
            <a:ext cx="8229600" cy="5287963"/>
          </a:xfrm>
        </p:spPr>
        <p:txBody>
          <a:bodyPr vert="horz" lIns="91440" tIns="45720" rIns="91440" bIns="45720" rtlCol="0">
            <a:noAutofit/>
          </a:bodyPr>
          <a:lstStyle/>
          <a:p>
            <a:pPr>
              <a:lnSpc>
                <a:spcPct val="150000"/>
              </a:lnSpc>
              <a:spcBef>
                <a:spcPts val="0"/>
              </a:spcBef>
            </a:pPr>
            <a:r>
              <a:rPr lang="en-US" altLang="zh-CN" sz="2400" dirty="0" smtClean="0"/>
              <a:t>7.</a:t>
            </a:r>
            <a:r>
              <a:rPr lang="zh-CN" altLang="zh-CN" sz="2400" dirty="0" smtClean="0"/>
              <a:t>如果有经济困难，无力支付法律服务费用，又需要打官司来讨回公道，可以请求以下哪个机构的帮助？</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法律援助中心</a:t>
            </a:r>
            <a:r>
              <a:rPr lang="en-US" altLang="zh-CN" sz="2400" dirty="0" smtClean="0"/>
              <a:t>     B.</a:t>
            </a:r>
            <a:r>
              <a:rPr lang="zh-CN" altLang="zh-CN" sz="2400" dirty="0" smtClean="0"/>
              <a:t>法律服务所</a:t>
            </a:r>
            <a:r>
              <a:rPr lang="en-US" altLang="zh-CN" sz="2400" dirty="0" smtClean="0"/>
              <a:t>     </a:t>
            </a:r>
          </a:p>
          <a:p>
            <a:pPr>
              <a:lnSpc>
                <a:spcPct val="150000"/>
              </a:lnSpc>
              <a:spcBef>
                <a:spcPts val="0"/>
              </a:spcBef>
            </a:pPr>
            <a:r>
              <a:rPr lang="en-US" altLang="zh-CN" sz="2400" dirty="0" smtClean="0"/>
              <a:t>C.</a:t>
            </a:r>
            <a:r>
              <a:rPr lang="zh-CN" altLang="zh-CN" sz="2400" dirty="0" smtClean="0"/>
              <a:t>公证处</a:t>
            </a:r>
            <a:r>
              <a:rPr lang="en-US" altLang="zh-CN" sz="2400" dirty="0" smtClean="0"/>
              <a:t>                  D.</a:t>
            </a:r>
            <a:r>
              <a:rPr lang="zh-CN" altLang="zh-CN" sz="2400" dirty="0" smtClean="0"/>
              <a:t>律师事务处</a:t>
            </a:r>
          </a:p>
          <a:p>
            <a:pPr>
              <a:lnSpc>
                <a:spcPct val="150000"/>
              </a:lnSpc>
              <a:spcBef>
                <a:spcPts val="0"/>
              </a:spcBef>
            </a:pPr>
            <a:r>
              <a:rPr lang="en-US" altLang="zh-CN" sz="2400" dirty="0" smtClean="0"/>
              <a:t>8.</a:t>
            </a:r>
            <a:r>
              <a:rPr lang="zh-CN" altLang="zh-CN" sz="2400" dirty="0" smtClean="0"/>
              <a:t>最刚性的社会规则是：</a:t>
            </a:r>
          </a:p>
          <a:p>
            <a:pPr>
              <a:lnSpc>
                <a:spcPct val="150000"/>
              </a:lnSpc>
              <a:spcBef>
                <a:spcPts val="0"/>
              </a:spcBef>
            </a:pPr>
            <a:r>
              <a:rPr lang="en-US" altLang="zh-CN" sz="2400" dirty="0" smtClean="0"/>
              <a:t>A.</a:t>
            </a:r>
            <a:r>
              <a:rPr lang="zh-CN" altLang="zh-CN" sz="2400" dirty="0" smtClean="0"/>
              <a:t>道德</a:t>
            </a:r>
            <a:r>
              <a:rPr lang="en-US" altLang="zh-CN" sz="2400" dirty="0" smtClean="0"/>
              <a:t>        B.</a:t>
            </a:r>
            <a:r>
              <a:rPr lang="zh-CN" altLang="zh-CN" sz="2400" dirty="0" smtClean="0"/>
              <a:t>法律</a:t>
            </a:r>
            <a:r>
              <a:rPr lang="en-US" altLang="zh-CN" sz="2400" dirty="0" smtClean="0"/>
              <a:t>       C.</a:t>
            </a:r>
            <a:r>
              <a:rPr lang="zh-CN" altLang="zh-CN" sz="2400" dirty="0" smtClean="0"/>
              <a:t>纪律</a:t>
            </a:r>
            <a:r>
              <a:rPr lang="en-US" altLang="zh-CN" sz="2400" dirty="0" smtClean="0"/>
              <a:t>        D.</a:t>
            </a:r>
            <a:r>
              <a:rPr lang="zh-CN" altLang="zh-CN" sz="2400" dirty="0" smtClean="0"/>
              <a:t>规章制度</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TextBox 4"/>
          <p:cNvSpPr txBox="1"/>
          <p:nvPr/>
        </p:nvSpPr>
        <p:spPr>
          <a:xfrm>
            <a:off x="5486400" y="33528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66800"/>
            <a:ext cx="8229600" cy="5059363"/>
          </a:xfrm>
        </p:spPr>
        <p:txBody>
          <a:bodyPr vert="horz" lIns="91440" tIns="45720" rIns="91440" bIns="45720" rtlCol="0">
            <a:noAutofit/>
          </a:bodyPr>
          <a:lstStyle/>
          <a:p>
            <a:pPr>
              <a:lnSpc>
                <a:spcPct val="150000"/>
              </a:lnSpc>
              <a:spcBef>
                <a:spcPts val="0"/>
              </a:spcBef>
            </a:pPr>
            <a:r>
              <a:rPr lang="en-US" altLang="zh-CN" sz="2400" dirty="0" smtClean="0"/>
              <a:t>9.</a:t>
            </a:r>
            <a:r>
              <a:rPr lang="zh-CN" altLang="zh-CN" sz="2400" dirty="0" smtClean="0"/>
              <a:t>最常见的行政违法行为是：</a:t>
            </a:r>
          </a:p>
          <a:p>
            <a:pPr>
              <a:lnSpc>
                <a:spcPct val="150000"/>
              </a:lnSpc>
              <a:spcBef>
                <a:spcPts val="0"/>
              </a:spcBef>
            </a:pPr>
            <a:r>
              <a:rPr lang="en-US" altLang="zh-CN" sz="2400" dirty="0" smtClean="0"/>
              <a:t>A.</a:t>
            </a:r>
            <a:r>
              <a:rPr lang="zh-CN" altLang="zh-CN" sz="2400" dirty="0" smtClean="0"/>
              <a:t>违反治安管理的行为</a:t>
            </a:r>
            <a:r>
              <a:rPr lang="en-US" altLang="zh-CN" sz="2400" dirty="0" smtClean="0"/>
              <a:t>  </a:t>
            </a:r>
          </a:p>
          <a:p>
            <a:pPr>
              <a:lnSpc>
                <a:spcPct val="150000"/>
              </a:lnSpc>
              <a:spcBef>
                <a:spcPts val="0"/>
              </a:spcBef>
            </a:pPr>
            <a:r>
              <a:rPr lang="en-US" altLang="zh-CN" sz="2400" dirty="0" smtClean="0"/>
              <a:t>B.</a:t>
            </a:r>
            <a:r>
              <a:rPr lang="zh-CN" altLang="zh-CN" sz="2400" dirty="0" smtClean="0"/>
              <a:t>违反交通规则的行为 </a:t>
            </a:r>
            <a:r>
              <a:rPr lang="en-US" altLang="zh-CN" sz="2400" dirty="0" smtClean="0"/>
              <a:t>  </a:t>
            </a:r>
          </a:p>
          <a:p>
            <a:pPr>
              <a:lnSpc>
                <a:spcPct val="150000"/>
              </a:lnSpc>
              <a:spcBef>
                <a:spcPts val="0"/>
              </a:spcBef>
            </a:pPr>
            <a:r>
              <a:rPr lang="en-US" altLang="zh-CN" sz="2400" dirty="0" smtClean="0"/>
              <a:t>C.</a:t>
            </a:r>
            <a:r>
              <a:rPr lang="zh-CN" altLang="zh-CN" sz="2400" dirty="0" smtClean="0"/>
              <a:t>犯罪行为</a:t>
            </a:r>
            <a:r>
              <a:rPr lang="en-US" altLang="zh-CN" sz="2400" dirty="0" smtClean="0"/>
              <a:t>   </a:t>
            </a:r>
          </a:p>
          <a:p>
            <a:pPr>
              <a:lnSpc>
                <a:spcPct val="150000"/>
              </a:lnSpc>
              <a:spcBef>
                <a:spcPts val="0"/>
              </a:spcBef>
            </a:pPr>
            <a:r>
              <a:rPr lang="en-US" altLang="zh-CN" sz="2400" dirty="0" smtClean="0"/>
              <a:t>D.</a:t>
            </a:r>
            <a:r>
              <a:rPr lang="zh-CN" altLang="zh-CN" sz="2400" dirty="0" smtClean="0"/>
              <a:t>一般违法行为</a:t>
            </a:r>
          </a:p>
          <a:p>
            <a:pPr>
              <a:lnSpc>
                <a:spcPct val="150000"/>
              </a:lnSpc>
              <a:spcBef>
                <a:spcPts val="0"/>
              </a:spcBef>
            </a:pPr>
            <a:r>
              <a:rPr lang="en-US" altLang="zh-CN" sz="2400" dirty="0" smtClean="0"/>
              <a:t>10.</a:t>
            </a:r>
            <a:r>
              <a:rPr lang="zh-CN" altLang="zh-CN" sz="2400" dirty="0" smtClean="0"/>
              <a:t>下列不属于最严重的违法行为的是：</a:t>
            </a:r>
          </a:p>
          <a:p>
            <a:pPr>
              <a:lnSpc>
                <a:spcPct val="150000"/>
              </a:lnSpc>
              <a:spcBef>
                <a:spcPts val="0"/>
              </a:spcBef>
            </a:pPr>
            <a:r>
              <a:rPr lang="en-US" altLang="zh-CN" sz="2400" dirty="0" smtClean="0"/>
              <a:t>A.</a:t>
            </a:r>
            <a:r>
              <a:rPr lang="zh-CN" altLang="zh-CN" sz="2400" dirty="0" smtClean="0"/>
              <a:t>犯罪行为</a:t>
            </a:r>
            <a:r>
              <a:rPr lang="en-US" altLang="zh-CN" sz="2400" dirty="0" smtClean="0"/>
              <a:t>             B.</a:t>
            </a:r>
            <a:r>
              <a:rPr lang="zh-CN" altLang="zh-CN" sz="2400" dirty="0" smtClean="0"/>
              <a:t>民事违法行为</a:t>
            </a:r>
            <a:r>
              <a:rPr lang="en-US" altLang="zh-CN" sz="2400" dirty="0" smtClean="0"/>
              <a:t>      </a:t>
            </a:r>
          </a:p>
          <a:p>
            <a:pPr>
              <a:lnSpc>
                <a:spcPct val="150000"/>
              </a:lnSpc>
              <a:spcBef>
                <a:spcPts val="0"/>
              </a:spcBef>
            </a:pPr>
            <a:r>
              <a:rPr lang="en-US" altLang="zh-CN" sz="2400" dirty="0" smtClean="0"/>
              <a:t>C.</a:t>
            </a:r>
            <a:r>
              <a:rPr lang="zh-CN" altLang="zh-CN" sz="2400" dirty="0" smtClean="0"/>
              <a:t>刑事违法行为</a:t>
            </a:r>
            <a:r>
              <a:rPr lang="en-US" altLang="zh-CN" sz="2400" dirty="0" smtClean="0"/>
              <a:t>    D.</a:t>
            </a:r>
            <a:r>
              <a:rPr lang="zh-CN" altLang="zh-CN" sz="2400" dirty="0" smtClean="0"/>
              <a:t>严重违法行为</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TextBox 4"/>
          <p:cNvSpPr txBox="1"/>
          <p:nvPr/>
        </p:nvSpPr>
        <p:spPr>
          <a:xfrm>
            <a:off x="6477000" y="3886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p:cNvSpPr>
            <a:spLocks noGrp="1"/>
          </p:cNvSpPr>
          <p:nvPr>
            <p:ph idx="1"/>
          </p:nvPr>
        </p:nvSpPr>
        <p:spPr>
          <a:xfrm>
            <a:off x="457200" y="914400"/>
            <a:ext cx="8229600" cy="5211763"/>
          </a:xfrm>
        </p:spPr>
        <p:txBody>
          <a:bodyPr vert="horz" lIns="91440" tIns="45720" rIns="91440" bIns="45720" rtlCol="0">
            <a:noAutofit/>
          </a:bodyPr>
          <a:lstStyle/>
          <a:p>
            <a:pPr>
              <a:lnSpc>
                <a:spcPct val="150000"/>
              </a:lnSpc>
              <a:spcBef>
                <a:spcPts val="0"/>
              </a:spcBef>
            </a:pPr>
            <a:r>
              <a:rPr lang="en-US" altLang="zh-CN" sz="2400" dirty="0" smtClean="0"/>
              <a:t>11.</a:t>
            </a:r>
            <a:r>
              <a:rPr lang="zh-CN" altLang="zh-CN" sz="2400" dirty="0" smtClean="0"/>
              <a:t>犯罪的严重社会危害性和刑事违法性的必然法律后果是</a:t>
            </a:r>
            <a:r>
              <a:rPr lang="en-US" altLang="zh-CN" sz="2400" dirty="0" smtClean="0"/>
              <a:t>:</a:t>
            </a:r>
            <a:endParaRPr lang="zh-CN" altLang="zh-CN" sz="2400" dirty="0" smtClean="0"/>
          </a:p>
          <a:p>
            <a:pPr>
              <a:lnSpc>
                <a:spcPct val="150000"/>
              </a:lnSpc>
              <a:spcBef>
                <a:spcPts val="0"/>
              </a:spcBef>
            </a:pPr>
            <a:r>
              <a:rPr lang="en-US" altLang="zh-CN" sz="2400" dirty="0" smtClean="0"/>
              <a:t>A.</a:t>
            </a:r>
            <a:r>
              <a:rPr lang="zh-CN" altLang="zh-CN" sz="2400" dirty="0" smtClean="0"/>
              <a:t>违反了刑法</a:t>
            </a:r>
            <a:r>
              <a:rPr lang="en-US" altLang="zh-CN" sz="2400" dirty="0" smtClean="0"/>
              <a:t>                       </a:t>
            </a:r>
          </a:p>
          <a:p>
            <a:pPr>
              <a:lnSpc>
                <a:spcPct val="150000"/>
              </a:lnSpc>
              <a:spcBef>
                <a:spcPts val="0"/>
              </a:spcBef>
            </a:pPr>
            <a:r>
              <a:rPr lang="en-US" altLang="zh-CN" sz="2400" dirty="0" smtClean="0"/>
              <a:t>B.</a:t>
            </a:r>
            <a:r>
              <a:rPr lang="zh-CN" altLang="zh-CN" sz="2400" dirty="0" smtClean="0"/>
              <a:t>具有严重的社会危害性</a:t>
            </a:r>
          </a:p>
          <a:p>
            <a:pPr>
              <a:lnSpc>
                <a:spcPct val="150000"/>
              </a:lnSpc>
              <a:spcBef>
                <a:spcPts val="0"/>
              </a:spcBef>
            </a:pPr>
            <a:r>
              <a:rPr lang="en-US" altLang="zh-CN" sz="2400" dirty="0" smtClean="0"/>
              <a:t>C.</a:t>
            </a:r>
            <a:r>
              <a:rPr lang="zh-CN" altLang="zh-CN" sz="2400" dirty="0" smtClean="0"/>
              <a:t>具有一般社会危害性</a:t>
            </a:r>
            <a:r>
              <a:rPr lang="en-US" altLang="zh-CN" sz="2400" dirty="0" smtClean="0"/>
              <a:t>               </a:t>
            </a:r>
          </a:p>
          <a:p>
            <a:pPr>
              <a:lnSpc>
                <a:spcPct val="150000"/>
              </a:lnSpc>
              <a:spcBef>
                <a:spcPts val="0"/>
              </a:spcBef>
            </a:pPr>
            <a:r>
              <a:rPr lang="en-US" altLang="zh-CN" sz="2400" dirty="0" smtClean="0"/>
              <a:t>D.</a:t>
            </a:r>
            <a:r>
              <a:rPr lang="zh-CN" altLang="zh-CN" sz="2400" dirty="0" smtClean="0"/>
              <a:t>应受刑罚处罚性</a:t>
            </a:r>
          </a:p>
          <a:p>
            <a:pPr>
              <a:lnSpc>
                <a:spcPct val="150000"/>
              </a:lnSpc>
              <a:spcBef>
                <a:spcPts val="0"/>
              </a:spcBef>
            </a:pPr>
            <a:r>
              <a:rPr lang="en-US" altLang="zh-CN" sz="2400" dirty="0" smtClean="0"/>
              <a:t>12.</a:t>
            </a:r>
            <a:r>
              <a:rPr lang="zh-CN" altLang="zh-CN" sz="2400" dirty="0" smtClean="0"/>
              <a:t>犯罪的最本质特征是：</a:t>
            </a:r>
          </a:p>
          <a:p>
            <a:pPr>
              <a:lnSpc>
                <a:spcPct val="150000"/>
              </a:lnSpc>
              <a:spcBef>
                <a:spcPts val="0"/>
              </a:spcBef>
            </a:pPr>
            <a:r>
              <a:rPr lang="en-US" altLang="zh-CN" sz="2400" dirty="0" smtClean="0"/>
              <a:t>A.</a:t>
            </a:r>
            <a:r>
              <a:rPr lang="zh-CN" altLang="zh-CN" sz="2400" dirty="0" smtClean="0"/>
              <a:t>刑事违法性</a:t>
            </a:r>
            <a:r>
              <a:rPr lang="en-US" altLang="zh-CN" sz="2400" dirty="0" smtClean="0"/>
              <a:t>      B.</a:t>
            </a:r>
            <a:r>
              <a:rPr lang="zh-CN" altLang="zh-CN" sz="2400" dirty="0" smtClean="0"/>
              <a:t>严重社会危害性</a:t>
            </a:r>
            <a:r>
              <a:rPr lang="en-US" altLang="zh-CN" sz="2400" dirty="0" smtClean="0"/>
              <a:t>     </a:t>
            </a:r>
          </a:p>
          <a:p>
            <a:pPr>
              <a:lnSpc>
                <a:spcPct val="150000"/>
              </a:lnSpc>
              <a:spcBef>
                <a:spcPts val="0"/>
              </a:spcBef>
            </a:pPr>
            <a:r>
              <a:rPr lang="en-US" altLang="zh-CN" sz="2400" dirty="0" smtClean="0"/>
              <a:t>C.</a:t>
            </a:r>
            <a:r>
              <a:rPr lang="zh-CN" altLang="zh-CN" sz="2400" dirty="0" smtClean="0"/>
              <a:t>刑罚处罚性</a:t>
            </a:r>
            <a:r>
              <a:rPr lang="en-US" altLang="zh-CN" sz="2400" dirty="0" smtClean="0"/>
              <a:t>      D.</a:t>
            </a:r>
            <a:r>
              <a:rPr lang="zh-CN" altLang="zh-CN" sz="2400" dirty="0" smtClean="0"/>
              <a:t>触犯宪法</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5" name="TextBox 4"/>
          <p:cNvSpPr txBox="1"/>
          <p:nvPr/>
        </p:nvSpPr>
        <p:spPr>
          <a:xfrm>
            <a:off x="6400800" y="37338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6" name="矩形标注 5"/>
          <p:cNvSpPr/>
          <p:nvPr/>
        </p:nvSpPr>
        <p:spPr>
          <a:xfrm>
            <a:off x="4419600" y="2971800"/>
            <a:ext cx="1524000" cy="533400"/>
          </a:xfrm>
          <a:prstGeom prst="wedgeRectCallout">
            <a:avLst>
              <a:gd name="adj1" fmla="val -123413"/>
              <a:gd name="adj2" fmla="val 4867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必然法律结果</a:t>
            </a:r>
            <a:endParaRPr lang="zh-CN" altLang="en-US" sz="2000" b="1" dirty="0"/>
          </a:p>
        </p:txBody>
      </p:sp>
      <p:sp>
        <p:nvSpPr>
          <p:cNvPr id="7" name="矩形标注 6"/>
          <p:cNvSpPr/>
          <p:nvPr/>
        </p:nvSpPr>
        <p:spPr>
          <a:xfrm>
            <a:off x="3810000" y="838200"/>
            <a:ext cx="1524000" cy="533400"/>
          </a:xfrm>
          <a:prstGeom prst="wedgeRectCallout">
            <a:avLst>
              <a:gd name="adj1" fmla="val -51800"/>
              <a:gd name="adj2" fmla="val 20351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本质特征</a:t>
            </a:r>
            <a:endParaRPr lang="zh-CN" altLang="en-US" sz="2000" b="1" dirty="0"/>
          </a:p>
        </p:txBody>
      </p:sp>
      <p:sp>
        <p:nvSpPr>
          <p:cNvPr id="8" name="矩形标注 7"/>
          <p:cNvSpPr/>
          <p:nvPr/>
        </p:nvSpPr>
        <p:spPr>
          <a:xfrm>
            <a:off x="1676400" y="5410200"/>
            <a:ext cx="1524000" cy="533400"/>
          </a:xfrm>
          <a:prstGeom prst="wedgeRectCallout">
            <a:avLst>
              <a:gd name="adj1" fmla="val -44572"/>
              <a:gd name="adj2" fmla="val -19023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法律标志</a:t>
            </a:r>
            <a:endParaRPr lang="zh-CN" altLang="en-US" sz="2000" b="1" dirty="0"/>
          </a:p>
        </p:txBody>
      </p:sp>
      <p:sp>
        <p:nvSpPr>
          <p:cNvPr id="10" name="圆角矩形 9"/>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770" decel="100000"/>
                                        <p:tgtEl>
                                          <p:spTgt spid="4"/>
                                        </p:tgtEl>
                                      </p:cBhvr>
                                    </p:animEffect>
                                    <p:animScale>
                                      <p:cBhvr>
                                        <p:cTn id="26" dur="770" decel="100000"/>
                                        <p:tgtEl>
                                          <p:spTgt spid="4"/>
                                        </p:tgtEl>
                                      </p:cBhvr>
                                      <p:from x="10000" y="10000"/>
                                      <p:to x="200000" y="450000"/>
                                    </p:animScale>
                                    <p:animScale>
                                      <p:cBhvr>
                                        <p:cTn id="27" dur="1230" accel="100000" fill="hold">
                                          <p:stCondLst>
                                            <p:cond delay="770"/>
                                          </p:stCondLst>
                                        </p:cTn>
                                        <p:tgtEl>
                                          <p:spTgt spid="4"/>
                                        </p:tgtEl>
                                      </p:cBhvr>
                                      <p:from x="200000" y="450000"/>
                                      <p:to x="100000" y="100000"/>
                                    </p:animScale>
                                    <p:set>
                                      <p:cBhvr>
                                        <p:cTn id="28" dur="770" fill="hold"/>
                                        <p:tgtEl>
                                          <p:spTgt spid="4"/>
                                        </p:tgtEl>
                                        <p:attrNameLst>
                                          <p:attrName>ppt_x</p:attrName>
                                        </p:attrNameLst>
                                      </p:cBhvr>
                                      <p:to>
                                        <p:strVal val="(0.5)"/>
                                      </p:to>
                                    </p:set>
                                    <p:anim from="(0.5)" to="(#ppt_x)" calcmode="lin" valueType="num">
                                      <p:cBhvr>
                                        <p:cTn id="29" dur="1230" accel="100000" fill="hold">
                                          <p:stCondLst>
                                            <p:cond delay="770"/>
                                          </p:stCondLst>
                                        </p:cTn>
                                        <p:tgtEl>
                                          <p:spTgt spid="4"/>
                                        </p:tgtEl>
                                        <p:attrNameLst>
                                          <p:attrName>ppt_x</p:attrName>
                                        </p:attrNameLst>
                                      </p:cBhvr>
                                    </p:anim>
                                    <p:set>
                                      <p:cBhvr>
                                        <p:cTn id="30" dur="770" fill="hold"/>
                                        <p:tgtEl>
                                          <p:spTgt spid="4"/>
                                        </p:tgtEl>
                                        <p:attrNameLst>
                                          <p:attrName>ppt_y</p:attrName>
                                        </p:attrNameLst>
                                      </p:cBhvr>
                                      <p:to>
                                        <p:strVal val="(#ppt_y+0.4)"/>
                                      </p:to>
                                    </p:set>
                                    <p:anim from="(#ppt_y+0.4)" to="(#ppt_y)" calcmode="lin" valueType="num">
                                      <p:cBhvr>
                                        <p:cTn id="31" dur="1230" accel="100000" fill="hold">
                                          <p:stCondLst>
                                            <p:cond delay="770"/>
                                          </p:stCondLst>
                                        </p:cTn>
                                        <p:tgtEl>
                                          <p:spTgt spid="4"/>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51"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770" decel="100000"/>
                                        <p:tgtEl>
                                          <p:spTgt spid="5"/>
                                        </p:tgtEl>
                                      </p:cBhvr>
                                    </p:animEffect>
                                    <p:animScale>
                                      <p:cBhvr>
                                        <p:cTn id="37" dur="770" decel="100000"/>
                                        <p:tgtEl>
                                          <p:spTgt spid="5"/>
                                        </p:tgtEl>
                                      </p:cBhvr>
                                      <p:from x="10000" y="10000"/>
                                      <p:to x="200000" y="450000"/>
                                    </p:animScale>
                                    <p:animScale>
                                      <p:cBhvr>
                                        <p:cTn id="38" dur="1230" accel="100000" fill="hold">
                                          <p:stCondLst>
                                            <p:cond delay="770"/>
                                          </p:stCondLst>
                                        </p:cTn>
                                        <p:tgtEl>
                                          <p:spTgt spid="5"/>
                                        </p:tgtEl>
                                      </p:cBhvr>
                                      <p:from x="200000" y="450000"/>
                                      <p:to x="100000" y="100000"/>
                                    </p:animScale>
                                    <p:set>
                                      <p:cBhvr>
                                        <p:cTn id="39" dur="770" fill="hold"/>
                                        <p:tgtEl>
                                          <p:spTgt spid="5"/>
                                        </p:tgtEl>
                                        <p:attrNameLst>
                                          <p:attrName>ppt_x</p:attrName>
                                        </p:attrNameLst>
                                      </p:cBhvr>
                                      <p:to>
                                        <p:strVal val="(0.5)"/>
                                      </p:to>
                                    </p:set>
                                    <p:anim from="(0.5)" to="(#ppt_x)" calcmode="lin" valueType="num">
                                      <p:cBhvr>
                                        <p:cTn id="40" dur="1230" accel="100000" fill="hold">
                                          <p:stCondLst>
                                            <p:cond delay="770"/>
                                          </p:stCondLst>
                                        </p:cTn>
                                        <p:tgtEl>
                                          <p:spTgt spid="5"/>
                                        </p:tgtEl>
                                        <p:attrNameLst>
                                          <p:attrName>ppt_x</p:attrName>
                                        </p:attrNameLst>
                                      </p:cBhvr>
                                    </p:anim>
                                    <p:set>
                                      <p:cBhvr>
                                        <p:cTn id="41" dur="770" fill="hold"/>
                                        <p:tgtEl>
                                          <p:spTgt spid="5"/>
                                        </p:tgtEl>
                                        <p:attrNameLst>
                                          <p:attrName>ppt_y</p:attrName>
                                        </p:attrNameLst>
                                      </p:cBhvr>
                                      <p:to>
                                        <p:strVal val="(#ppt_y+0.4)"/>
                                      </p:to>
                                    </p:set>
                                    <p:anim from="(#ppt_y+0.4)" to="(#ppt_y)" calcmode="lin" valueType="num">
                                      <p:cBhvr>
                                        <p:cTn id="42" dur="1230" accel="100000" fill="hold">
                                          <p:stCondLst>
                                            <p:cond delay="770"/>
                                          </p:stCondLst>
                                        </p:cTn>
                                        <p:tgtEl>
                                          <p:spTgt spid="5"/>
                                        </p:tgtEl>
                                        <p:attrNameLst>
                                          <p:attrName>ppt_y</p:attrName>
                                        </p:attrNameLst>
                                      </p:cBhvr>
                                    </p:anim>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5" grpId="0"/>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p:cNvSpPr>
            <a:spLocks noGrp="1"/>
          </p:cNvSpPr>
          <p:nvPr>
            <p:ph idx="1"/>
          </p:nvPr>
        </p:nvSpPr>
        <p:spPr>
          <a:xfrm>
            <a:off x="457200" y="838200"/>
            <a:ext cx="8229600" cy="5287963"/>
          </a:xfrm>
        </p:spPr>
        <p:txBody>
          <a:bodyPr vert="horz" lIns="91440" tIns="45720" rIns="91440" bIns="45720" rtlCol="0">
            <a:noAutofit/>
          </a:bodyPr>
          <a:lstStyle/>
          <a:p>
            <a:pPr>
              <a:lnSpc>
                <a:spcPct val="150000"/>
              </a:lnSpc>
              <a:spcBef>
                <a:spcPts val="0"/>
              </a:spcBef>
            </a:pPr>
            <a:r>
              <a:rPr lang="en-US" altLang="zh-CN" sz="2400" dirty="0" smtClean="0"/>
              <a:t>13.</a:t>
            </a:r>
            <a:r>
              <a:rPr lang="zh-CN" altLang="zh-CN" sz="2400" dirty="0" smtClean="0"/>
              <a:t>犯罪的法律标志是：</a:t>
            </a:r>
          </a:p>
          <a:p>
            <a:pPr>
              <a:lnSpc>
                <a:spcPct val="150000"/>
              </a:lnSpc>
              <a:spcBef>
                <a:spcPts val="0"/>
              </a:spcBef>
            </a:pPr>
            <a:r>
              <a:rPr lang="en-US" altLang="zh-CN" sz="2400" dirty="0" smtClean="0"/>
              <a:t>A.</a:t>
            </a:r>
            <a:r>
              <a:rPr lang="zh-CN" altLang="zh-CN" sz="2400" dirty="0" smtClean="0"/>
              <a:t>刑事违法性</a:t>
            </a:r>
            <a:r>
              <a:rPr lang="en-US" altLang="zh-CN" sz="2400" dirty="0" smtClean="0"/>
              <a:t>      B.</a:t>
            </a:r>
            <a:r>
              <a:rPr lang="zh-CN" altLang="zh-CN" sz="2400" dirty="0" smtClean="0"/>
              <a:t>严重社会危害性</a:t>
            </a:r>
            <a:r>
              <a:rPr lang="en-US" altLang="zh-CN" sz="2400" dirty="0" smtClean="0"/>
              <a:t>     </a:t>
            </a:r>
          </a:p>
          <a:p>
            <a:pPr>
              <a:lnSpc>
                <a:spcPct val="150000"/>
              </a:lnSpc>
              <a:spcBef>
                <a:spcPts val="0"/>
              </a:spcBef>
            </a:pPr>
            <a:r>
              <a:rPr lang="en-US" altLang="zh-CN" sz="2400" dirty="0" smtClean="0"/>
              <a:t>C.</a:t>
            </a:r>
            <a:r>
              <a:rPr lang="zh-CN" altLang="zh-CN" sz="2400" dirty="0" smtClean="0"/>
              <a:t>刑罚处罚性</a:t>
            </a:r>
            <a:r>
              <a:rPr lang="en-US" altLang="zh-CN" sz="2400" dirty="0" smtClean="0"/>
              <a:t>      D.</a:t>
            </a:r>
            <a:r>
              <a:rPr lang="zh-CN" altLang="zh-CN" sz="2400" dirty="0" smtClean="0"/>
              <a:t>触犯宪法</a:t>
            </a:r>
          </a:p>
          <a:p>
            <a:pPr>
              <a:lnSpc>
                <a:spcPct val="150000"/>
              </a:lnSpc>
              <a:spcBef>
                <a:spcPts val="0"/>
              </a:spcBef>
            </a:pPr>
            <a:r>
              <a:rPr lang="en-US" altLang="zh-CN" sz="2400" dirty="0" smtClean="0"/>
              <a:t>14.</a:t>
            </a:r>
            <a:r>
              <a:rPr lang="zh-CN" altLang="zh-CN" sz="2400" dirty="0" smtClean="0"/>
              <a:t>青少年要维护自己的合法权益，最正规、最权威的手段是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通过私了的方式来解决纠纷</a:t>
            </a:r>
            <a:r>
              <a:rPr lang="en-US" altLang="zh-CN" sz="2400" dirty="0" smtClean="0"/>
              <a:t>            </a:t>
            </a:r>
          </a:p>
          <a:p>
            <a:pPr>
              <a:lnSpc>
                <a:spcPct val="150000"/>
              </a:lnSpc>
              <a:spcBef>
                <a:spcPts val="0"/>
              </a:spcBef>
            </a:pPr>
            <a:r>
              <a:rPr lang="en-US" altLang="zh-CN" sz="2400" dirty="0" smtClean="0"/>
              <a:t>B.</a:t>
            </a:r>
            <a:r>
              <a:rPr lang="zh-CN" altLang="zh-CN" sz="2400" dirty="0" smtClean="0"/>
              <a:t>通过人民团体仲裁来解决争议</a:t>
            </a:r>
          </a:p>
          <a:p>
            <a:pPr>
              <a:lnSpc>
                <a:spcPct val="150000"/>
              </a:lnSpc>
              <a:spcBef>
                <a:spcPts val="0"/>
              </a:spcBef>
            </a:pPr>
            <a:r>
              <a:rPr lang="en-US" altLang="zh-CN" sz="2400" dirty="0" smtClean="0"/>
              <a:t>C.</a:t>
            </a:r>
            <a:r>
              <a:rPr lang="zh-CN" altLang="zh-CN" sz="2400" dirty="0" smtClean="0"/>
              <a:t>通过诉讼的方式来维护权益</a:t>
            </a:r>
            <a:r>
              <a:rPr lang="en-US" altLang="zh-CN" sz="2400" dirty="0" smtClean="0"/>
              <a:t>            </a:t>
            </a:r>
          </a:p>
          <a:p>
            <a:pPr>
              <a:lnSpc>
                <a:spcPct val="150000"/>
              </a:lnSpc>
              <a:spcBef>
                <a:spcPts val="0"/>
              </a:spcBef>
            </a:pPr>
            <a:r>
              <a:rPr lang="en-US" altLang="zh-CN" sz="2400" dirty="0" smtClean="0"/>
              <a:t>D.</a:t>
            </a:r>
            <a:r>
              <a:rPr lang="zh-CN" altLang="zh-CN" sz="2400" dirty="0" smtClean="0"/>
              <a:t>向政府部门寻求帮助解决问题</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TextBox 4"/>
          <p:cNvSpPr txBox="1"/>
          <p:nvPr/>
        </p:nvSpPr>
        <p:spPr>
          <a:xfrm>
            <a:off x="6477000" y="35814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143000"/>
            <a:ext cx="8229600" cy="4525963"/>
          </a:xfrm>
        </p:spPr>
        <p:txBody>
          <a:bodyPr vert="horz" lIns="91440" tIns="45720" rIns="91440" bIns="45720" rtlCol="0">
            <a:noAutofit/>
          </a:bodyPr>
          <a:lstStyle/>
          <a:p>
            <a:pPr>
              <a:lnSpc>
                <a:spcPct val="150000"/>
              </a:lnSpc>
              <a:spcBef>
                <a:spcPts val="0"/>
              </a:spcBef>
            </a:pPr>
            <a:r>
              <a:rPr lang="en-US" altLang="zh-CN" sz="2400" dirty="0" smtClean="0"/>
              <a:t>15.</a:t>
            </a:r>
            <a:r>
              <a:rPr lang="zh-CN" altLang="zh-CN" sz="2400" dirty="0" smtClean="0"/>
              <a:t>俗称“民告官”的是哪一种诉讼？</a:t>
            </a:r>
          </a:p>
          <a:p>
            <a:pPr>
              <a:lnSpc>
                <a:spcPct val="150000"/>
              </a:lnSpc>
              <a:spcBef>
                <a:spcPts val="0"/>
              </a:spcBef>
            </a:pPr>
            <a:r>
              <a:rPr lang="en-US" altLang="zh-CN" sz="2400" dirty="0" smtClean="0"/>
              <a:t>A.</a:t>
            </a:r>
            <a:r>
              <a:rPr lang="zh-CN" altLang="zh-CN" sz="2400" dirty="0" smtClean="0"/>
              <a:t>行政诉讼</a:t>
            </a:r>
            <a:r>
              <a:rPr lang="en-US" altLang="zh-CN" sz="2400" dirty="0" smtClean="0"/>
              <a:t>      B.</a:t>
            </a:r>
            <a:r>
              <a:rPr lang="zh-CN" altLang="zh-CN" sz="2400" dirty="0" smtClean="0"/>
              <a:t>民事诉讼</a:t>
            </a:r>
            <a:r>
              <a:rPr lang="en-US" altLang="zh-CN" sz="2400" dirty="0" smtClean="0"/>
              <a:t>       </a:t>
            </a:r>
          </a:p>
          <a:p>
            <a:pPr>
              <a:lnSpc>
                <a:spcPct val="150000"/>
              </a:lnSpc>
              <a:spcBef>
                <a:spcPts val="0"/>
              </a:spcBef>
            </a:pPr>
            <a:r>
              <a:rPr lang="en-US" altLang="zh-CN" sz="2400" dirty="0" smtClean="0"/>
              <a:t>C.</a:t>
            </a:r>
            <a:r>
              <a:rPr lang="zh-CN" altLang="zh-CN" sz="2400" dirty="0" smtClean="0"/>
              <a:t>刑事诉讼</a:t>
            </a:r>
            <a:r>
              <a:rPr lang="en-US" altLang="zh-CN" sz="2400" dirty="0" smtClean="0"/>
              <a:t>      D.</a:t>
            </a:r>
            <a:r>
              <a:rPr lang="zh-CN" altLang="zh-CN" sz="2400" dirty="0" smtClean="0"/>
              <a:t>法院诉讼</a:t>
            </a:r>
          </a:p>
          <a:p>
            <a:pPr>
              <a:lnSpc>
                <a:spcPct val="150000"/>
              </a:lnSpc>
              <a:spcBef>
                <a:spcPts val="0"/>
              </a:spcBef>
            </a:pPr>
            <a:r>
              <a:rPr lang="en-US" altLang="zh-CN" sz="2400" dirty="0" smtClean="0"/>
              <a:t>16.</a:t>
            </a:r>
            <a:r>
              <a:rPr lang="zh-CN" altLang="zh-CN" sz="2400" dirty="0" smtClean="0"/>
              <a:t>人们行为的底线是：</a:t>
            </a:r>
          </a:p>
          <a:p>
            <a:pPr>
              <a:lnSpc>
                <a:spcPct val="150000"/>
              </a:lnSpc>
              <a:spcBef>
                <a:spcPts val="0"/>
              </a:spcBef>
            </a:pPr>
            <a:r>
              <a:rPr lang="en-US" altLang="zh-CN" sz="2400" dirty="0" smtClean="0"/>
              <a:t>A.</a:t>
            </a:r>
            <a:r>
              <a:rPr lang="zh-CN" altLang="zh-CN" sz="2400" dirty="0" smtClean="0"/>
              <a:t>不违背道德</a:t>
            </a:r>
            <a:r>
              <a:rPr lang="en-US" altLang="zh-CN" sz="2400" dirty="0" smtClean="0"/>
              <a:t>    B.</a:t>
            </a:r>
            <a:r>
              <a:rPr lang="zh-CN" altLang="zh-CN" sz="2400" dirty="0" smtClean="0"/>
              <a:t>不做坏事</a:t>
            </a:r>
            <a:r>
              <a:rPr lang="en-US" altLang="zh-CN" sz="2400" dirty="0" smtClean="0"/>
              <a:t>       </a:t>
            </a:r>
          </a:p>
          <a:p>
            <a:pPr>
              <a:lnSpc>
                <a:spcPct val="150000"/>
              </a:lnSpc>
              <a:spcBef>
                <a:spcPts val="0"/>
              </a:spcBef>
            </a:pPr>
            <a:r>
              <a:rPr lang="en-US" altLang="zh-CN" sz="2400" dirty="0" smtClean="0"/>
              <a:t>C.</a:t>
            </a:r>
            <a:r>
              <a:rPr lang="zh-CN" altLang="zh-CN" sz="2400" dirty="0" smtClean="0"/>
              <a:t>不违反规则</a:t>
            </a:r>
            <a:r>
              <a:rPr lang="en-US" altLang="zh-CN" sz="2400" dirty="0" smtClean="0"/>
              <a:t>    D.</a:t>
            </a:r>
            <a:r>
              <a:rPr lang="zh-CN" altLang="zh-CN" sz="2400" dirty="0" smtClean="0"/>
              <a:t>不违法</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TextBox 4"/>
          <p:cNvSpPr txBox="1"/>
          <p:nvPr/>
        </p:nvSpPr>
        <p:spPr>
          <a:xfrm>
            <a:off x="6172200" y="36576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90600"/>
            <a:ext cx="8229600" cy="5135563"/>
          </a:xfrm>
        </p:spPr>
        <p:txBody>
          <a:bodyPr vert="horz" lIns="91440" tIns="45720" rIns="91440" bIns="45720" rtlCol="0">
            <a:noAutofit/>
          </a:bodyPr>
          <a:lstStyle/>
          <a:p>
            <a:pPr>
              <a:lnSpc>
                <a:spcPct val="150000"/>
              </a:lnSpc>
              <a:spcBef>
                <a:spcPts val="0"/>
              </a:spcBef>
            </a:pPr>
            <a:r>
              <a:rPr lang="en-US" altLang="zh-CN" sz="2400" dirty="0" smtClean="0"/>
              <a:t>17.</a:t>
            </a:r>
            <a:r>
              <a:rPr lang="zh-CN" altLang="zh-CN" sz="2400" dirty="0" smtClean="0"/>
              <a:t>我国的根本法，在国家法律体系中具有最高的法律地位、法律权威和法律效力的是：　　</a:t>
            </a:r>
          </a:p>
          <a:p>
            <a:pPr>
              <a:lnSpc>
                <a:spcPct val="150000"/>
              </a:lnSpc>
              <a:spcBef>
                <a:spcPts val="0"/>
              </a:spcBef>
            </a:pPr>
            <a:r>
              <a:rPr lang="en-US" altLang="zh-CN" sz="2400" dirty="0" smtClean="0"/>
              <a:t>A.</a:t>
            </a:r>
            <a:r>
              <a:rPr lang="zh-CN" altLang="zh-CN" sz="2400" dirty="0" smtClean="0"/>
              <a:t>宪法</a:t>
            </a:r>
            <a:r>
              <a:rPr lang="en-US" altLang="zh-CN" sz="2400" dirty="0" smtClean="0"/>
              <a:t>	     B.</a:t>
            </a:r>
            <a:r>
              <a:rPr lang="zh-CN" altLang="zh-CN" sz="2400" dirty="0" smtClean="0"/>
              <a:t>刑法</a:t>
            </a:r>
            <a:r>
              <a:rPr lang="en-US" altLang="zh-CN" sz="2400" dirty="0" smtClean="0"/>
              <a:t>	    C.</a:t>
            </a:r>
            <a:r>
              <a:rPr lang="zh-CN" altLang="zh-CN" sz="2400" dirty="0" smtClean="0"/>
              <a:t>物权法</a:t>
            </a:r>
            <a:r>
              <a:rPr lang="en-US" altLang="zh-CN" sz="2400" dirty="0" smtClean="0"/>
              <a:t>	     D.</a:t>
            </a:r>
            <a:r>
              <a:rPr lang="zh-CN" altLang="zh-CN" sz="2400" dirty="0" smtClean="0"/>
              <a:t>民法总则</a:t>
            </a:r>
          </a:p>
          <a:p>
            <a:pPr>
              <a:lnSpc>
                <a:spcPct val="150000"/>
              </a:lnSpc>
              <a:spcBef>
                <a:spcPts val="0"/>
              </a:spcBef>
            </a:pPr>
            <a:r>
              <a:rPr lang="en-US" altLang="zh-CN" sz="2400" dirty="0" smtClean="0"/>
              <a:t>18.</a:t>
            </a:r>
            <a:r>
              <a:rPr lang="zh-CN" altLang="zh-CN" sz="2400" dirty="0" smtClean="0"/>
              <a:t>根据宪法规定</a:t>
            </a:r>
            <a:r>
              <a:rPr lang="en-US" altLang="zh-CN" sz="2400" dirty="0" smtClean="0"/>
              <a:t>,</a:t>
            </a:r>
            <a:r>
              <a:rPr lang="zh-CN" altLang="zh-CN" sz="2400" dirty="0" smtClean="0"/>
              <a:t>具有监督宪法实施职权的国家机关是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全国人大及其常委会　　</a:t>
            </a:r>
            <a:r>
              <a:rPr lang="en-US" altLang="zh-CN" sz="2400" dirty="0" smtClean="0"/>
              <a:t>   </a:t>
            </a:r>
          </a:p>
          <a:p>
            <a:pPr>
              <a:lnSpc>
                <a:spcPct val="150000"/>
              </a:lnSpc>
              <a:spcBef>
                <a:spcPts val="0"/>
              </a:spcBef>
            </a:pPr>
            <a:r>
              <a:rPr lang="en-US" altLang="zh-CN" sz="2400" dirty="0" smtClean="0"/>
              <a:t>B.</a:t>
            </a:r>
            <a:r>
              <a:rPr lang="zh-CN" altLang="zh-CN" sz="2400" dirty="0" smtClean="0"/>
              <a:t>全国人大及地方人大</a:t>
            </a:r>
          </a:p>
          <a:p>
            <a:pPr>
              <a:lnSpc>
                <a:spcPct val="150000"/>
              </a:lnSpc>
              <a:spcBef>
                <a:spcPts val="0"/>
              </a:spcBef>
            </a:pPr>
            <a:r>
              <a:rPr lang="en-US" altLang="zh-CN" sz="2400" dirty="0" smtClean="0"/>
              <a:t>C.</a:t>
            </a:r>
            <a:r>
              <a:rPr lang="zh-CN" altLang="zh-CN" sz="2400" dirty="0" smtClean="0"/>
              <a:t>最高人民法院</a:t>
            </a:r>
            <a:r>
              <a:rPr lang="en-US" altLang="zh-CN" sz="2400" dirty="0" smtClean="0"/>
              <a:t>             </a:t>
            </a:r>
          </a:p>
          <a:p>
            <a:pPr>
              <a:lnSpc>
                <a:spcPct val="150000"/>
              </a:lnSpc>
              <a:spcBef>
                <a:spcPts val="0"/>
              </a:spcBef>
            </a:pPr>
            <a:r>
              <a:rPr lang="en-US" altLang="zh-CN" sz="2400" dirty="0" smtClean="0"/>
              <a:t>D.</a:t>
            </a:r>
            <a:r>
              <a:rPr lang="zh-CN" altLang="zh-CN" sz="2400" dirty="0" smtClean="0"/>
              <a:t>最高人民检察院</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TextBox 4"/>
          <p:cNvSpPr txBox="1"/>
          <p:nvPr/>
        </p:nvSpPr>
        <p:spPr>
          <a:xfrm>
            <a:off x="6248400" y="37338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p:cNvSpPr>
            <a:spLocks noGrp="1"/>
          </p:cNvSpPr>
          <p:nvPr>
            <p:ph idx="1"/>
          </p:nvPr>
        </p:nvSpPr>
        <p:spPr>
          <a:xfrm>
            <a:off x="457200" y="762000"/>
            <a:ext cx="8229600" cy="5211763"/>
          </a:xfrm>
        </p:spPr>
        <p:txBody>
          <a:bodyPr vert="horz" lIns="91440" tIns="45720" rIns="91440" bIns="45720" rtlCol="0">
            <a:noAutofit/>
          </a:bodyPr>
          <a:lstStyle/>
          <a:p>
            <a:pPr>
              <a:lnSpc>
                <a:spcPct val="170000"/>
              </a:lnSpc>
              <a:spcBef>
                <a:spcPts val="0"/>
              </a:spcBef>
            </a:pPr>
            <a:r>
              <a:rPr lang="en-US" altLang="zh-CN" sz="2000" dirty="0" smtClean="0"/>
              <a:t>19.</a:t>
            </a:r>
            <a:r>
              <a:rPr lang="zh-CN" altLang="zh-CN" sz="2000" dirty="0" smtClean="0"/>
              <a:t>我国宪法规定公民享有广泛的基本权利</a:t>
            </a:r>
            <a:r>
              <a:rPr lang="en-US" altLang="zh-CN" sz="2000" dirty="0" smtClean="0"/>
              <a:t>,</a:t>
            </a:r>
            <a:r>
              <a:rPr lang="zh-CN" altLang="zh-CN" sz="2000" dirty="0" smtClean="0"/>
              <a:t>法律进一步明确了公民享有的各项具体权利</a:t>
            </a:r>
            <a:r>
              <a:rPr lang="en-US" altLang="zh-CN" sz="2000" dirty="0" smtClean="0"/>
              <a:t>,</a:t>
            </a:r>
            <a:r>
              <a:rPr lang="zh-CN" altLang="zh-CN" sz="2000" dirty="0" smtClean="0"/>
              <a:t>规定了侵害权利的法律责任。这说明立法活动的基本要求是</a:t>
            </a:r>
            <a:r>
              <a:rPr lang="en-US" altLang="zh-CN" sz="2000" dirty="0" smtClean="0"/>
              <a:t>:   </a:t>
            </a:r>
            <a:endParaRPr lang="zh-CN" altLang="zh-CN" sz="2000" dirty="0" smtClean="0"/>
          </a:p>
          <a:p>
            <a:pPr>
              <a:lnSpc>
                <a:spcPct val="170000"/>
              </a:lnSpc>
              <a:spcBef>
                <a:spcPts val="0"/>
              </a:spcBef>
            </a:pPr>
            <a:r>
              <a:rPr lang="en-US" altLang="zh-CN" sz="2000" dirty="0" smtClean="0"/>
              <a:t>A.</a:t>
            </a:r>
            <a:r>
              <a:rPr lang="zh-CN" altLang="zh-CN" sz="2000" dirty="0" smtClean="0"/>
              <a:t>人民当家作主</a:t>
            </a:r>
            <a:r>
              <a:rPr lang="en-US" altLang="zh-CN" sz="2000" dirty="0" smtClean="0"/>
              <a:t>            B.</a:t>
            </a:r>
            <a:r>
              <a:rPr lang="zh-CN" altLang="zh-CN" sz="2000" dirty="0" smtClean="0"/>
              <a:t>遵守宪法和法律</a:t>
            </a:r>
            <a:r>
              <a:rPr lang="en-US" altLang="zh-CN" sz="2000" dirty="0" smtClean="0"/>
              <a:t>   </a:t>
            </a:r>
          </a:p>
          <a:p>
            <a:pPr>
              <a:lnSpc>
                <a:spcPct val="170000"/>
              </a:lnSpc>
              <a:spcBef>
                <a:spcPts val="0"/>
              </a:spcBef>
            </a:pPr>
            <a:r>
              <a:rPr lang="en-US" altLang="zh-CN" sz="2000" dirty="0" smtClean="0"/>
              <a:t>C.</a:t>
            </a:r>
            <a:r>
              <a:rPr lang="zh-CN" altLang="zh-CN" sz="2000" dirty="0" smtClean="0"/>
              <a:t>一切权力属于人民</a:t>
            </a:r>
            <a:r>
              <a:rPr lang="en-US" altLang="zh-CN" sz="2000" dirty="0" smtClean="0"/>
              <a:t>   D.</a:t>
            </a:r>
            <a:r>
              <a:rPr lang="zh-CN" altLang="zh-CN" sz="2000" dirty="0" smtClean="0"/>
              <a:t>尊重和保障人权</a:t>
            </a:r>
          </a:p>
          <a:p>
            <a:pPr>
              <a:lnSpc>
                <a:spcPct val="170000"/>
              </a:lnSpc>
              <a:spcBef>
                <a:spcPts val="0"/>
              </a:spcBef>
            </a:pPr>
            <a:r>
              <a:rPr lang="en-US" altLang="zh-CN" sz="2000" dirty="0" smtClean="0"/>
              <a:t>20.</a:t>
            </a:r>
            <a:r>
              <a:rPr lang="zh-CN" altLang="zh-CN" sz="2000" dirty="0" smtClean="0"/>
              <a:t>人权的实质内容和目标是：</a:t>
            </a:r>
            <a:r>
              <a:rPr lang="en-US" altLang="zh-CN" sz="2000" dirty="0" smtClean="0"/>
              <a:t>  </a:t>
            </a:r>
            <a:endParaRPr lang="zh-CN" altLang="zh-CN" sz="2000" dirty="0" smtClean="0"/>
          </a:p>
          <a:p>
            <a:pPr>
              <a:lnSpc>
                <a:spcPct val="170000"/>
              </a:lnSpc>
              <a:spcBef>
                <a:spcPts val="0"/>
              </a:spcBef>
            </a:pPr>
            <a:r>
              <a:rPr lang="en-US" altLang="zh-CN" sz="2000" dirty="0" smtClean="0"/>
              <a:t>A.</a:t>
            </a:r>
            <a:r>
              <a:rPr lang="zh-CN" altLang="zh-CN" sz="2000" dirty="0" smtClean="0"/>
              <a:t>人民当家作主</a:t>
            </a:r>
            <a:r>
              <a:rPr lang="en-US" altLang="zh-CN" sz="2000" dirty="0" smtClean="0"/>
              <a:t>              </a:t>
            </a:r>
          </a:p>
          <a:p>
            <a:pPr>
              <a:lnSpc>
                <a:spcPct val="170000"/>
              </a:lnSpc>
              <a:spcBef>
                <a:spcPts val="0"/>
              </a:spcBef>
            </a:pPr>
            <a:r>
              <a:rPr lang="en-US" altLang="zh-CN" sz="2000" dirty="0" smtClean="0"/>
              <a:t>B.</a:t>
            </a:r>
            <a:r>
              <a:rPr lang="zh-CN" altLang="zh-CN" sz="2000" dirty="0" smtClean="0"/>
              <a:t>尊重和保障人权</a:t>
            </a:r>
            <a:r>
              <a:rPr lang="en-US" altLang="zh-CN" sz="2000" dirty="0" smtClean="0"/>
              <a:t>	</a:t>
            </a:r>
            <a:endParaRPr lang="zh-CN" altLang="zh-CN" sz="2000" dirty="0" smtClean="0"/>
          </a:p>
          <a:p>
            <a:pPr>
              <a:lnSpc>
                <a:spcPct val="170000"/>
              </a:lnSpc>
              <a:spcBef>
                <a:spcPts val="0"/>
              </a:spcBef>
            </a:pPr>
            <a:r>
              <a:rPr lang="en-US" altLang="zh-CN" sz="2000" dirty="0" smtClean="0"/>
              <a:t>C.</a:t>
            </a:r>
            <a:r>
              <a:rPr lang="zh-CN" altLang="zh-CN" sz="2000" dirty="0" smtClean="0"/>
              <a:t>公民拥有广泛的权利</a:t>
            </a:r>
            <a:r>
              <a:rPr lang="en-US" altLang="zh-CN" sz="2000" dirty="0" smtClean="0"/>
              <a:t>	       </a:t>
            </a:r>
          </a:p>
          <a:p>
            <a:pPr>
              <a:lnSpc>
                <a:spcPct val="170000"/>
              </a:lnSpc>
              <a:spcBef>
                <a:spcPts val="0"/>
              </a:spcBef>
            </a:pPr>
            <a:r>
              <a:rPr lang="en-US" altLang="zh-CN" sz="2000" dirty="0" smtClean="0"/>
              <a:t>D.</a:t>
            </a:r>
            <a:r>
              <a:rPr lang="zh-CN" altLang="zh-CN" sz="2000" dirty="0" smtClean="0"/>
              <a:t>人自由、平等地生存和发展</a:t>
            </a:r>
          </a:p>
          <a:p>
            <a:pPr>
              <a:lnSpc>
                <a:spcPct val="170000"/>
              </a:lnSpc>
              <a:spcBef>
                <a:spcPts val="0"/>
              </a:spcBef>
            </a:pPr>
            <a:endParaRPr lang="zh-CN" altLang="en-US" sz="20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5" name="TextBox 4"/>
          <p:cNvSpPr txBox="1"/>
          <p:nvPr/>
        </p:nvSpPr>
        <p:spPr>
          <a:xfrm>
            <a:off x="6172200" y="39624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4191000"/>
            <a:ext cx="8229600" cy="2286000"/>
          </a:xfrm>
          <a:ln w="28575">
            <a:solidFill>
              <a:srgbClr val="0000FF"/>
            </a:solidFill>
          </a:ln>
        </p:spPr>
        <p:txBody>
          <a:bodyPr>
            <a:noAutofit/>
          </a:bodyPr>
          <a:lstStyle/>
          <a:p>
            <a:pPr algn="l"/>
            <a:r>
              <a:rPr lang="zh-CN" altLang="en-US" sz="2000" b="1" dirty="0" smtClean="0">
                <a:solidFill>
                  <a:srgbClr val="FF0000"/>
                </a:solidFill>
              </a:rPr>
              <a:t>                                        </a:t>
            </a:r>
            <a:r>
              <a:rPr lang="zh-CN" altLang="en-US" sz="2400" b="1" dirty="0" smtClean="0">
                <a:solidFill>
                  <a:srgbClr val="FF0000"/>
                </a:solidFill>
              </a:rPr>
              <a:t> ★排除的三种情况★</a:t>
            </a:r>
            <a:r>
              <a:rPr lang="en-US" altLang="zh-CN" sz="2000" dirty="0" smtClean="0"/>
              <a:t/>
            </a:r>
            <a:br>
              <a:rPr lang="en-US" altLang="zh-CN" sz="2000" dirty="0" smtClean="0"/>
            </a:br>
            <a:r>
              <a:rPr lang="zh-CN" altLang="en-US" sz="2000" b="1" dirty="0" smtClean="0">
                <a:solidFill>
                  <a:srgbClr val="0000FF"/>
                </a:solidFill>
              </a:rPr>
              <a:t>知识性错误：</a:t>
            </a:r>
            <a:r>
              <a:rPr lang="zh-CN" altLang="en-US" sz="2000" dirty="0" smtClean="0">
                <a:latin typeface="楷体_GB2312" pitchFamily="49" charset="-122"/>
                <a:ea typeface="楷体_GB2312" pitchFamily="49" charset="-122"/>
              </a:rPr>
              <a:t>题中说法与</a:t>
            </a:r>
            <a:r>
              <a:rPr lang="zh-CN" altLang="en-US" sz="2000" dirty="0" smtClean="0">
                <a:solidFill>
                  <a:srgbClr val="FF0000"/>
                </a:solidFill>
                <a:latin typeface="楷体_GB2312" pitchFamily="49" charset="-122"/>
                <a:ea typeface="楷体_GB2312" pitchFamily="49" charset="-122"/>
              </a:rPr>
              <a:t>课本知识</a:t>
            </a:r>
            <a:r>
              <a:rPr lang="zh-CN" altLang="en-US" sz="2000" dirty="0" smtClean="0">
                <a:latin typeface="楷体_GB2312" pitchFamily="49" charset="-122"/>
                <a:ea typeface="楷体_GB2312" pitchFamily="49" charset="-122"/>
              </a:rPr>
              <a:t>直接违背，此类题需要总结归纳；</a:t>
            </a:r>
            <a:r>
              <a:rPr lang="en-US" altLang="zh-CN" sz="2000" dirty="0" smtClean="0"/>
              <a:t/>
            </a:r>
            <a:br>
              <a:rPr lang="en-US" altLang="zh-CN" sz="2000" dirty="0" smtClean="0"/>
            </a:br>
            <a:r>
              <a:rPr lang="zh-CN" altLang="en-US" sz="2000" b="1" dirty="0" smtClean="0">
                <a:solidFill>
                  <a:srgbClr val="0000FF"/>
                </a:solidFill>
              </a:rPr>
              <a:t>说法太绝对：</a:t>
            </a:r>
            <a:r>
              <a:rPr lang="zh-CN" altLang="en-US" sz="2000" dirty="0" smtClean="0">
                <a:latin typeface="楷体_GB2312" pitchFamily="49" charset="-122"/>
                <a:ea typeface="楷体_GB2312" pitchFamily="49" charset="-122"/>
              </a:rPr>
              <a:t>主要有“</a:t>
            </a:r>
            <a:r>
              <a:rPr lang="zh-CN" altLang="en-US" sz="2000" dirty="0" smtClean="0">
                <a:solidFill>
                  <a:srgbClr val="FF0000"/>
                </a:solidFill>
                <a:latin typeface="楷体_GB2312" pitchFamily="49" charset="-122"/>
                <a:ea typeface="楷体_GB2312" pitchFamily="49" charset="-122"/>
              </a:rPr>
              <a:t>说法太绝对</a:t>
            </a:r>
            <a:r>
              <a:rPr lang="zh-CN" altLang="en-US" sz="2000" dirty="0" smtClean="0">
                <a:latin typeface="楷体_GB2312" pitchFamily="49" charset="-122"/>
                <a:ea typeface="楷体_GB2312" pitchFamily="49" charset="-122"/>
              </a:rPr>
              <a:t>”“</a:t>
            </a:r>
            <a:r>
              <a:rPr lang="zh-CN" altLang="en-US" sz="2000" dirty="0" smtClean="0">
                <a:solidFill>
                  <a:srgbClr val="FF0000"/>
                </a:solidFill>
                <a:latin typeface="楷体_GB2312" pitchFamily="49" charset="-122"/>
                <a:ea typeface="楷体_GB2312" pitchFamily="49" charset="-122"/>
              </a:rPr>
              <a:t>以偏概全</a:t>
            </a:r>
            <a:r>
              <a:rPr lang="zh-CN" altLang="en-US" sz="2000" dirty="0" smtClean="0">
                <a:latin typeface="楷体_GB2312" pitchFamily="49" charset="-122"/>
                <a:ea typeface="楷体_GB2312" pitchFamily="49" charset="-122"/>
              </a:rPr>
              <a:t>”“偷换概念”“自相矛盾”等；</a:t>
            </a:r>
            <a:r>
              <a:rPr lang="en-US" altLang="zh-CN" sz="2000" dirty="0" smtClean="0"/>
              <a:t/>
            </a:r>
            <a:br>
              <a:rPr lang="en-US" altLang="zh-CN" sz="2000" dirty="0" smtClean="0"/>
            </a:br>
            <a:r>
              <a:rPr lang="zh-CN" altLang="en-US" sz="2000" b="1" dirty="0" smtClean="0">
                <a:solidFill>
                  <a:srgbClr val="0000FF"/>
                </a:solidFill>
              </a:rPr>
              <a:t>与题意无关：</a:t>
            </a:r>
            <a:r>
              <a:rPr lang="zh-CN" altLang="en-US" sz="2000" dirty="0" smtClean="0">
                <a:latin typeface="楷体_GB2312" pitchFamily="49" charset="-122"/>
                <a:ea typeface="楷体_GB2312" pitchFamily="49" charset="-122"/>
              </a:rPr>
              <a:t>虽然选项中的说法正确，但是和题目的</a:t>
            </a:r>
            <a:r>
              <a:rPr lang="zh-CN" altLang="en-US" sz="2000" dirty="0" smtClean="0">
                <a:solidFill>
                  <a:srgbClr val="FF0000"/>
                </a:solidFill>
                <a:latin typeface="楷体_GB2312" pitchFamily="49" charset="-122"/>
                <a:ea typeface="楷体_GB2312" pitchFamily="49" charset="-122"/>
              </a:rPr>
              <a:t>材料不配合</a:t>
            </a:r>
            <a:r>
              <a:rPr lang="zh-CN" altLang="en-US" sz="2000" dirty="0" smtClean="0">
                <a:latin typeface="楷体_GB2312" pitchFamily="49" charset="-122"/>
                <a:ea typeface="楷体_GB2312" pitchFamily="49" charset="-122"/>
              </a:rPr>
              <a:t>，或者</a:t>
            </a:r>
            <a:r>
              <a:rPr lang="zh-CN" altLang="en-US" sz="2000" dirty="0" smtClean="0">
                <a:solidFill>
                  <a:srgbClr val="FF0000"/>
                </a:solidFill>
                <a:latin typeface="楷体_GB2312" pitchFamily="49" charset="-122"/>
                <a:ea typeface="楷体_GB2312" pitchFamily="49" charset="-122"/>
              </a:rPr>
              <a:t>无法体现</a:t>
            </a:r>
            <a:r>
              <a:rPr lang="zh-CN" altLang="en-US" sz="2000" dirty="0" smtClean="0">
                <a:latin typeface="楷体_GB2312" pitchFamily="49" charset="-122"/>
                <a:ea typeface="楷体_GB2312" pitchFamily="49" charset="-122"/>
              </a:rPr>
              <a:t>；温馨提醒：掌握技巧之后需要</a:t>
            </a:r>
            <a:r>
              <a:rPr lang="zh-CN" altLang="en-US" sz="2000" dirty="0" smtClean="0">
                <a:solidFill>
                  <a:srgbClr val="FF0000"/>
                </a:solidFill>
                <a:latin typeface="楷体_GB2312" pitchFamily="49" charset="-122"/>
                <a:ea typeface="楷体_GB2312" pitchFamily="49" charset="-122"/>
              </a:rPr>
              <a:t>一定的训练量</a:t>
            </a:r>
            <a:r>
              <a:rPr lang="zh-CN" altLang="en-US" sz="2000" dirty="0" smtClean="0">
                <a:latin typeface="楷体_GB2312" pitchFamily="49" charset="-122"/>
                <a:ea typeface="楷体_GB2312" pitchFamily="49" charset="-122"/>
              </a:rPr>
              <a:t>才能提高正确率。</a:t>
            </a:r>
            <a:endParaRPr lang="zh-CN" altLang="en-US" sz="2000" dirty="0">
              <a:latin typeface="楷体_GB2312" pitchFamily="49" charset="-122"/>
              <a:ea typeface="楷体_GB2312" pitchFamily="49" charset="-122"/>
            </a:endParaRPr>
          </a:p>
        </p:txBody>
      </p:sp>
      <p:sp>
        <p:nvSpPr>
          <p:cNvPr id="3" name="内容占位符 2"/>
          <p:cNvSpPr>
            <a:spLocks noGrp="1"/>
          </p:cNvSpPr>
          <p:nvPr>
            <p:ph idx="1"/>
          </p:nvPr>
        </p:nvSpPr>
        <p:spPr>
          <a:xfrm>
            <a:off x="533400" y="762000"/>
            <a:ext cx="8229600" cy="3352799"/>
          </a:xfrm>
          <a:ln w="28575">
            <a:solidFill>
              <a:srgbClr val="0000FF"/>
            </a:solidFill>
          </a:ln>
        </p:spPr>
        <p:txBody>
          <a:bodyPr>
            <a:normAutofit fontScale="85000" lnSpcReduction="10000"/>
          </a:bodyPr>
          <a:lstStyle/>
          <a:p>
            <a:r>
              <a:rPr lang="zh-CN" altLang="en-US" sz="2800" b="1" dirty="0" smtClean="0">
                <a:solidFill>
                  <a:srgbClr val="FF0000"/>
                </a:solidFill>
              </a:rPr>
              <a:t>一：解题方法与步骤</a:t>
            </a:r>
            <a:endParaRPr lang="en-US" altLang="zh-CN" sz="2800" b="1" dirty="0" smtClean="0">
              <a:solidFill>
                <a:srgbClr val="FF0000"/>
              </a:solidFill>
            </a:endParaRPr>
          </a:p>
          <a:p>
            <a:r>
              <a:rPr lang="en-US" altLang="zh-CN" sz="2400" b="1" dirty="0" smtClean="0">
                <a:solidFill>
                  <a:srgbClr val="0000FF"/>
                </a:solidFill>
              </a:rPr>
              <a:t>1.</a:t>
            </a:r>
            <a:r>
              <a:rPr lang="zh-CN" altLang="en-US" sz="2400" b="1" dirty="0" smtClean="0">
                <a:solidFill>
                  <a:srgbClr val="0000FF"/>
                </a:solidFill>
              </a:rPr>
              <a:t>审题干：</a:t>
            </a:r>
            <a:r>
              <a:rPr lang="zh-CN" altLang="en-US" sz="2400" b="1" i="1" dirty="0" smtClean="0">
                <a:solidFill>
                  <a:schemeClr val="accent2"/>
                </a:solidFill>
                <a:latin typeface="楷体_GB2312" pitchFamily="49" charset="-122"/>
                <a:ea typeface="楷体_GB2312" pitchFamily="49" charset="-122"/>
              </a:rPr>
              <a:t>圈划标注关键词</a:t>
            </a:r>
            <a:endParaRPr lang="en-US" altLang="zh-CN" sz="2400" b="1" i="1" dirty="0" smtClean="0">
              <a:solidFill>
                <a:schemeClr val="accent2"/>
              </a:solidFill>
              <a:latin typeface="楷体_GB2312" pitchFamily="49" charset="-122"/>
              <a:ea typeface="楷体_GB2312" pitchFamily="49" charset="-122"/>
            </a:endParaRPr>
          </a:p>
          <a:p>
            <a:r>
              <a:rPr lang="zh-CN" altLang="en-US" sz="2400" b="1" dirty="0" smtClean="0">
                <a:solidFill>
                  <a:srgbClr val="FF0000"/>
                </a:solidFill>
              </a:rPr>
              <a:t>①社会角色：</a:t>
            </a:r>
            <a:r>
              <a:rPr lang="zh-CN" altLang="en-US" sz="2400" dirty="0" smtClean="0"/>
              <a:t>划出材料中主要讲的是哪个角色，如政府、党、公民、学校等；</a:t>
            </a:r>
            <a:endParaRPr lang="en-US" altLang="zh-CN" sz="2400" dirty="0" smtClean="0"/>
          </a:p>
          <a:p>
            <a:r>
              <a:rPr lang="zh-CN" altLang="en-US" sz="2400" b="1" dirty="0" smtClean="0">
                <a:solidFill>
                  <a:srgbClr val="FF0000"/>
                </a:solidFill>
              </a:rPr>
              <a:t>②所学知识：</a:t>
            </a:r>
            <a:r>
              <a:rPr lang="zh-CN" altLang="en-US" sz="2400" dirty="0" smtClean="0"/>
              <a:t>划出材料有哪些的关键词，如依法治国、中国梦等；</a:t>
            </a:r>
            <a:endParaRPr lang="en-US" altLang="zh-CN" sz="2400" dirty="0" smtClean="0"/>
          </a:p>
          <a:p>
            <a:r>
              <a:rPr lang="zh-CN" altLang="en-US" sz="2400" b="1" dirty="0" smtClean="0">
                <a:solidFill>
                  <a:srgbClr val="FF0000"/>
                </a:solidFill>
              </a:rPr>
              <a:t>③正向逆向：</a:t>
            </a:r>
            <a:r>
              <a:rPr lang="zh-CN" altLang="en-US" sz="2400" dirty="0" smtClean="0"/>
              <a:t>划出题目中“错误的是”、“正确的是”这样的词语；</a:t>
            </a:r>
            <a:endParaRPr lang="en-US" altLang="zh-CN" sz="2400" dirty="0" smtClean="0"/>
          </a:p>
          <a:p>
            <a:r>
              <a:rPr lang="en-US" altLang="zh-CN" sz="2400" b="1" dirty="0" smtClean="0">
                <a:solidFill>
                  <a:srgbClr val="0000FF"/>
                </a:solidFill>
              </a:rPr>
              <a:t>2.</a:t>
            </a:r>
            <a:r>
              <a:rPr lang="zh-CN" altLang="en-US" sz="2400" b="1" dirty="0" smtClean="0">
                <a:solidFill>
                  <a:srgbClr val="0000FF"/>
                </a:solidFill>
              </a:rPr>
              <a:t>排除法：</a:t>
            </a:r>
            <a:endParaRPr lang="en-US" altLang="zh-CN" sz="2400" b="1" dirty="0" smtClean="0">
              <a:solidFill>
                <a:srgbClr val="0000FF"/>
              </a:solidFill>
            </a:endParaRPr>
          </a:p>
          <a:p>
            <a:r>
              <a:rPr lang="zh-CN" altLang="en-US" sz="2400" dirty="0" smtClean="0">
                <a:latin typeface="楷体_GB2312" pitchFamily="49" charset="-122"/>
                <a:ea typeface="楷体_GB2312" pitchFamily="49" charset="-122"/>
              </a:rPr>
              <a:t>默认是</a:t>
            </a:r>
            <a:r>
              <a:rPr lang="en-US" altLang="zh-CN" sz="2400" dirty="0" smtClean="0">
                <a:latin typeface="楷体_GB2312" pitchFamily="49" charset="-122"/>
                <a:ea typeface="楷体_GB2312" pitchFamily="49" charset="-122"/>
              </a:rPr>
              <a:t>4</a:t>
            </a:r>
            <a:r>
              <a:rPr lang="zh-CN" altLang="en-US" sz="2400" dirty="0" smtClean="0">
                <a:latin typeface="楷体_GB2312" pitchFamily="49" charset="-122"/>
                <a:ea typeface="楷体_GB2312" pitchFamily="49" charset="-122"/>
              </a:rPr>
              <a:t>个选择项，或者①②③④的组合选项。排除一个或两个即可。排除法是最高效实用的技巧，</a:t>
            </a:r>
            <a:r>
              <a:rPr lang="zh-CN" altLang="en-US" sz="2400" dirty="0" smtClean="0">
                <a:solidFill>
                  <a:srgbClr val="FF0000"/>
                </a:solidFill>
                <a:latin typeface="楷体_GB2312" pitchFamily="49" charset="-122"/>
                <a:ea typeface="楷体_GB2312" pitchFamily="49" charset="-122"/>
              </a:rPr>
              <a:t>熟练掌握排除法</a:t>
            </a:r>
            <a:r>
              <a:rPr lang="zh-CN" altLang="en-US" sz="2400" dirty="0" smtClean="0">
                <a:latin typeface="楷体_GB2312" pitchFamily="49" charset="-122"/>
                <a:ea typeface="楷体_GB2312" pitchFamily="49" charset="-122"/>
              </a:rPr>
              <a:t>是考试拿高分的关键！</a:t>
            </a:r>
            <a:endParaRPr lang="zh-CN" altLang="en-US" sz="2400" dirty="0">
              <a:latin typeface="楷体_GB2312" pitchFamily="49" charset="-122"/>
              <a:ea typeface="楷体_GB2312"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90600"/>
            <a:ext cx="8229600" cy="5135563"/>
          </a:xfrm>
        </p:spPr>
        <p:txBody>
          <a:bodyPr vert="horz" lIns="91440" tIns="45720" rIns="91440" bIns="45720" rtlCol="0">
            <a:noAutofit/>
          </a:bodyPr>
          <a:lstStyle/>
          <a:p>
            <a:pPr>
              <a:lnSpc>
                <a:spcPct val="150000"/>
              </a:lnSpc>
              <a:spcBef>
                <a:spcPts val="0"/>
              </a:spcBef>
            </a:pPr>
            <a:r>
              <a:rPr lang="en-US" altLang="zh-CN" sz="2400" dirty="0" smtClean="0"/>
              <a:t>21.</a:t>
            </a:r>
            <a:r>
              <a:rPr lang="zh-CN" altLang="zh-CN" sz="2400" dirty="0" smtClean="0"/>
              <a:t>坚持依法治国首先要坚持：</a:t>
            </a:r>
          </a:p>
          <a:p>
            <a:pPr>
              <a:lnSpc>
                <a:spcPct val="150000"/>
              </a:lnSpc>
              <a:spcBef>
                <a:spcPts val="0"/>
              </a:spcBef>
            </a:pPr>
            <a:r>
              <a:rPr lang="en-US" altLang="zh-CN" sz="2400" dirty="0" smtClean="0"/>
              <a:t>A.</a:t>
            </a:r>
            <a:r>
              <a:rPr lang="zh-CN" altLang="zh-CN" sz="2400" dirty="0" smtClean="0"/>
              <a:t>科学立法</a:t>
            </a:r>
            <a:r>
              <a:rPr lang="en-US" altLang="zh-CN" sz="2400" dirty="0" smtClean="0"/>
              <a:t>      B.</a:t>
            </a:r>
            <a:r>
              <a:rPr lang="zh-CN" altLang="zh-CN" sz="2400" dirty="0" smtClean="0"/>
              <a:t>全民守法</a:t>
            </a:r>
            <a:r>
              <a:rPr lang="en-US" altLang="zh-CN" sz="2400" dirty="0" smtClean="0"/>
              <a:t>     </a:t>
            </a:r>
          </a:p>
          <a:p>
            <a:pPr>
              <a:lnSpc>
                <a:spcPct val="150000"/>
              </a:lnSpc>
              <a:spcBef>
                <a:spcPts val="0"/>
              </a:spcBef>
            </a:pPr>
            <a:r>
              <a:rPr lang="en-US" altLang="zh-CN" sz="2400" dirty="0" smtClean="0"/>
              <a:t>C.</a:t>
            </a:r>
            <a:r>
              <a:rPr lang="zh-CN" altLang="zh-CN" sz="2400" dirty="0" smtClean="0"/>
              <a:t>依宪治国</a:t>
            </a:r>
            <a:r>
              <a:rPr lang="en-US" altLang="zh-CN" sz="2400" dirty="0" smtClean="0"/>
              <a:t>      D.</a:t>
            </a:r>
            <a:r>
              <a:rPr lang="zh-CN" altLang="zh-CN" sz="2400" dirty="0" smtClean="0"/>
              <a:t>依法执政</a:t>
            </a:r>
          </a:p>
          <a:p>
            <a:pPr>
              <a:lnSpc>
                <a:spcPct val="150000"/>
              </a:lnSpc>
              <a:spcBef>
                <a:spcPts val="0"/>
              </a:spcBef>
            </a:pPr>
            <a:r>
              <a:rPr lang="en-US" altLang="zh-CN" sz="2400" dirty="0" smtClean="0"/>
              <a:t>22.</a:t>
            </a:r>
            <a:r>
              <a:rPr lang="zh-CN" altLang="zh-CN" sz="2400" dirty="0" smtClean="0"/>
              <a:t>把权力关进制度的笼子，规范国家权力运行以保障公民权利，体现了：</a:t>
            </a:r>
          </a:p>
          <a:p>
            <a:pPr>
              <a:lnSpc>
                <a:spcPct val="150000"/>
              </a:lnSpc>
              <a:spcBef>
                <a:spcPts val="0"/>
              </a:spcBef>
            </a:pPr>
            <a:r>
              <a:rPr lang="en-US" altLang="zh-CN" sz="2400" dirty="0" smtClean="0"/>
              <a:t>A.</a:t>
            </a:r>
            <a:r>
              <a:rPr lang="zh-CN" altLang="zh-CN" sz="2400" dirty="0" smtClean="0"/>
              <a:t>宪法的根本原则</a:t>
            </a:r>
            <a:r>
              <a:rPr lang="en-US" altLang="zh-CN" sz="2400" dirty="0" smtClean="0"/>
              <a:t>            B.</a:t>
            </a:r>
            <a:r>
              <a:rPr lang="zh-CN" altLang="zh-CN" sz="2400" dirty="0" smtClean="0"/>
              <a:t>宪法的指导思想</a:t>
            </a:r>
            <a:r>
              <a:rPr lang="en-US" altLang="zh-CN" sz="2400" dirty="0" smtClean="0"/>
              <a:t>  </a:t>
            </a:r>
          </a:p>
          <a:p>
            <a:pPr>
              <a:lnSpc>
                <a:spcPct val="150000"/>
              </a:lnSpc>
              <a:spcBef>
                <a:spcPts val="0"/>
              </a:spcBef>
            </a:pPr>
            <a:r>
              <a:rPr lang="en-US" altLang="zh-CN" sz="2400" dirty="0" smtClean="0"/>
              <a:t>C.</a:t>
            </a:r>
            <a:r>
              <a:rPr lang="zh-CN" altLang="zh-CN" sz="2400" dirty="0" smtClean="0"/>
              <a:t>宪法的核心价值追求</a:t>
            </a:r>
            <a:r>
              <a:rPr lang="en-US" altLang="zh-CN" sz="2400" dirty="0" smtClean="0"/>
              <a:t>   D.</a:t>
            </a:r>
            <a:r>
              <a:rPr lang="zh-CN" altLang="zh-CN" sz="2400" dirty="0" smtClean="0"/>
              <a:t>宪法的主要内容</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5" name="TextBox 4"/>
          <p:cNvSpPr txBox="1"/>
          <p:nvPr/>
        </p:nvSpPr>
        <p:spPr>
          <a:xfrm>
            <a:off x="6781800" y="33528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85800"/>
            <a:ext cx="8229600" cy="5211763"/>
          </a:xfrm>
        </p:spPr>
        <p:txBody>
          <a:bodyPr vert="horz" lIns="91440" tIns="45720" rIns="91440" bIns="45720" rtlCol="0">
            <a:noAutofit/>
          </a:bodyPr>
          <a:lstStyle/>
          <a:p>
            <a:pPr>
              <a:lnSpc>
                <a:spcPct val="150000"/>
              </a:lnSpc>
              <a:spcBef>
                <a:spcPts val="0"/>
              </a:spcBef>
            </a:pPr>
            <a:r>
              <a:rPr lang="en-US" altLang="zh-CN" sz="2400" dirty="0" smtClean="0"/>
              <a:t>23.</a:t>
            </a:r>
            <a:r>
              <a:rPr lang="zh-CN" altLang="zh-CN" sz="2400" dirty="0" smtClean="0"/>
              <a:t>根据民主集中制原则，在我国的国家机构中，居于主导地位的是：</a:t>
            </a:r>
          </a:p>
          <a:p>
            <a:pPr>
              <a:lnSpc>
                <a:spcPct val="150000"/>
              </a:lnSpc>
              <a:spcBef>
                <a:spcPts val="0"/>
              </a:spcBef>
            </a:pPr>
            <a:r>
              <a:rPr lang="en-US" altLang="zh-CN" sz="2400" dirty="0" smtClean="0"/>
              <a:t>A.</a:t>
            </a:r>
            <a:r>
              <a:rPr lang="zh-CN" altLang="zh-CN" sz="2400" dirty="0" smtClean="0"/>
              <a:t>人民代表大会</a:t>
            </a:r>
            <a:r>
              <a:rPr lang="en-US" altLang="zh-CN" sz="2400" dirty="0" smtClean="0"/>
              <a:t>	   B.</a:t>
            </a:r>
            <a:r>
              <a:rPr lang="zh-CN" altLang="zh-CN" sz="2400" dirty="0" smtClean="0"/>
              <a:t>国务院</a:t>
            </a:r>
            <a:r>
              <a:rPr lang="en-US" altLang="zh-CN" sz="2400" dirty="0" smtClean="0"/>
              <a:t>	     </a:t>
            </a:r>
          </a:p>
          <a:p>
            <a:pPr>
              <a:lnSpc>
                <a:spcPct val="150000"/>
              </a:lnSpc>
              <a:spcBef>
                <a:spcPts val="0"/>
              </a:spcBef>
            </a:pPr>
            <a:r>
              <a:rPr lang="en-US" altLang="zh-CN" sz="2400" dirty="0" smtClean="0"/>
              <a:t>C.</a:t>
            </a:r>
            <a:r>
              <a:rPr lang="zh-CN" altLang="zh-CN" sz="2400" dirty="0" smtClean="0"/>
              <a:t>国家监察委员会</a:t>
            </a:r>
            <a:r>
              <a:rPr lang="en-US" altLang="zh-CN" sz="2400" dirty="0" smtClean="0"/>
              <a:t>	    D.</a:t>
            </a:r>
            <a:r>
              <a:rPr lang="zh-CN" altLang="zh-CN" sz="2400" dirty="0" smtClean="0"/>
              <a:t>最高人民法院</a:t>
            </a:r>
          </a:p>
          <a:p>
            <a:pPr>
              <a:lnSpc>
                <a:spcPct val="150000"/>
              </a:lnSpc>
              <a:spcBef>
                <a:spcPts val="0"/>
              </a:spcBef>
            </a:pPr>
            <a:r>
              <a:rPr lang="en-US" altLang="zh-CN" sz="2400" dirty="0" smtClean="0"/>
              <a:t>24.</a:t>
            </a:r>
            <a:r>
              <a:rPr lang="zh-CN" altLang="zh-CN" sz="2400" dirty="0" smtClean="0"/>
              <a:t>权力行使需要接受监督。监督是权力正确行使的根本保证，不受监督的权力将导致腐败。在监督体系中，具有基础性意义的是</a:t>
            </a:r>
            <a:r>
              <a:rPr lang="en-US" altLang="zh-CN" sz="2400" dirty="0" smtClean="0"/>
              <a:t>:</a:t>
            </a:r>
            <a:r>
              <a:rPr lang="zh-CN" altLang="zh-CN" sz="2400" dirty="0" smtClean="0"/>
              <a:t>　　</a:t>
            </a:r>
          </a:p>
          <a:p>
            <a:pPr>
              <a:lnSpc>
                <a:spcPct val="150000"/>
              </a:lnSpc>
              <a:spcBef>
                <a:spcPts val="0"/>
              </a:spcBef>
            </a:pPr>
            <a:r>
              <a:rPr lang="en-US" altLang="zh-CN" sz="2400" dirty="0" smtClean="0"/>
              <a:t>A.</a:t>
            </a:r>
            <a:r>
              <a:rPr lang="zh-CN" altLang="zh-CN" sz="2400" dirty="0" smtClean="0"/>
              <a:t>法律监督制度</a:t>
            </a:r>
            <a:r>
              <a:rPr lang="en-US" altLang="zh-CN" sz="2400" dirty="0" smtClean="0"/>
              <a:t>	B.</a:t>
            </a:r>
            <a:r>
              <a:rPr lang="zh-CN" altLang="zh-CN" sz="2400" dirty="0" smtClean="0"/>
              <a:t>宪法监督制度</a:t>
            </a:r>
            <a:r>
              <a:rPr lang="en-US" altLang="zh-CN" sz="2400" dirty="0" smtClean="0"/>
              <a:t>	</a:t>
            </a:r>
          </a:p>
          <a:p>
            <a:pPr>
              <a:lnSpc>
                <a:spcPct val="150000"/>
              </a:lnSpc>
              <a:spcBef>
                <a:spcPts val="0"/>
              </a:spcBef>
            </a:pPr>
            <a:r>
              <a:rPr lang="en-US" altLang="zh-CN" sz="2400" dirty="0" smtClean="0"/>
              <a:t>C.</a:t>
            </a:r>
            <a:r>
              <a:rPr lang="zh-CN" altLang="zh-CN" sz="2400" dirty="0" smtClean="0"/>
              <a:t>刑法监督制度</a:t>
            </a:r>
            <a:r>
              <a:rPr lang="en-US" altLang="zh-CN" sz="2400" dirty="0" smtClean="0"/>
              <a:t>	D.</a:t>
            </a:r>
            <a:r>
              <a:rPr lang="zh-CN" altLang="zh-CN" sz="2400" dirty="0" smtClean="0"/>
              <a:t>人大监督制度</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TextBox 4"/>
          <p:cNvSpPr txBox="1"/>
          <p:nvPr/>
        </p:nvSpPr>
        <p:spPr>
          <a:xfrm>
            <a:off x="6248400" y="4267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4400"/>
            <a:ext cx="8229600" cy="5211763"/>
          </a:xfrm>
        </p:spPr>
        <p:txBody>
          <a:bodyPr vert="horz" lIns="91440" tIns="45720" rIns="91440" bIns="45720" rtlCol="0">
            <a:noAutofit/>
          </a:bodyPr>
          <a:lstStyle/>
          <a:p>
            <a:pPr>
              <a:lnSpc>
                <a:spcPct val="170000"/>
              </a:lnSpc>
              <a:spcBef>
                <a:spcPts val="0"/>
              </a:spcBef>
            </a:pPr>
            <a:r>
              <a:rPr lang="en-US" altLang="zh-CN" sz="1800" dirty="0" smtClean="0"/>
              <a:t>25.</a:t>
            </a:r>
            <a:r>
              <a:rPr lang="zh-CN" altLang="zh-CN" sz="1800" dirty="0" smtClean="0"/>
              <a:t>宪法确认我国的国家性质，明确人民当家作主的地位，下列说法正确的是</a:t>
            </a:r>
            <a:r>
              <a:rPr lang="en-US" altLang="zh-CN" sz="1800" dirty="0" smtClean="0"/>
              <a:t>:            </a:t>
            </a:r>
            <a:endParaRPr lang="zh-CN" altLang="zh-CN" sz="1800" dirty="0" smtClean="0"/>
          </a:p>
          <a:p>
            <a:pPr>
              <a:lnSpc>
                <a:spcPct val="170000"/>
              </a:lnSpc>
              <a:spcBef>
                <a:spcPts val="0"/>
              </a:spcBef>
            </a:pPr>
            <a:r>
              <a:rPr lang="zh-CN" altLang="zh-CN" sz="1800" dirty="0" smtClean="0"/>
              <a:t>①我国是人民民主专政的社会主义国家　 </a:t>
            </a:r>
            <a:endParaRPr lang="en-US" altLang="zh-CN" sz="1800" dirty="0" smtClean="0"/>
          </a:p>
          <a:p>
            <a:pPr>
              <a:lnSpc>
                <a:spcPct val="170000"/>
              </a:lnSpc>
              <a:spcBef>
                <a:spcPts val="0"/>
              </a:spcBef>
            </a:pPr>
            <a:r>
              <a:rPr lang="zh-CN" altLang="zh-CN" sz="1800" dirty="0" smtClean="0"/>
              <a:t>②国家的一切权利属于人民　</a:t>
            </a:r>
          </a:p>
          <a:p>
            <a:pPr>
              <a:lnSpc>
                <a:spcPct val="170000"/>
              </a:lnSpc>
              <a:spcBef>
                <a:spcPts val="0"/>
              </a:spcBef>
            </a:pPr>
            <a:r>
              <a:rPr lang="zh-CN" altLang="zh-CN" sz="1800" dirty="0" smtClean="0"/>
              <a:t>③国家的一切权力属于公民　</a:t>
            </a:r>
            <a:r>
              <a:rPr lang="en-US" altLang="zh-CN" sz="1800" dirty="0" smtClean="0"/>
              <a:t>           </a:t>
            </a:r>
          </a:p>
          <a:p>
            <a:pPr>
              <a:lnSpc>
                <a:spcPct val="170000"/>
              </a:lnSpc>
              <a:spcBef>
                <a:spcPts val="0"/>
              </a:spcBef>
            </a:pPr>
            <a:r>
              <a:rPr lang="zh-CN" altLang="zh-CN" sz="1800" dirty="0" smtClean="0"/>
              <a:t>④国家的一切权力属于人民</a:t>
            </a:r>
          </a:p>
          <a:p>
            <a:pPr>
              <a:lnSpc>
                <a:spcPct val="170000"/>
              </a:lnSpc>
              <a:spcBef>
                <a:spcPts val="0"/>
              </a:spcBef>
            </a:pPr>
            <a:r>
              <a:rPr lang="en-US" altLang="zh-CN" sz="1800" dirty="0" smtClean="0"/>
              <a:t>A.</a:t>
            </a:r>
            <a:r>
              <a:rPr lang="zh-CN" altLang="zh-CN" sz="1800" dirty="0" smtClean="0"/>
              <a:t>①③　　</a:t>
            </a:r>
            <a:r>
              <a:rPr lang="en-US" altLang="zh-CN" sz="1800" dirty="0" smtClean="0"/>
              <a:t>   B.</a:t>
            </a:r>
            <a:r>
              <a:rPr lang="zh-CN" altLang="zh-CN" sz="1800" dirty="0" smtClean="0"/>
              <a:t>①④　</a:t>
            </a:r>
            <a:r>
              <a:rPr lang="en-US" altLang="zh-CN" sz="1800" dirty="0" smtClean="0"/>
              <a:t>     C.</a:t>
            </a:r>
            <a:r>
              <a:rPr lang="zh-CN" altLang="zh-CN" sz="1800" dirty="0" smtClean="0"/>
              <a:t> ② ③　　</a:t>
            </a:r>
            <a:r>
              <a:rPr lang="en-US" altLang="zh-CN" sz="1800" dirty="0" smtClean="0"/>
              <a:t>   D.</a:t>
            </a:r>
            <a:r>
              <a:rPr lang="zh-CN" altLang="zh-CN" sz="1800" dirty="0" smtClean="0"/>
              <a:t>②④</a:t>
            </a:r>
          </a:p>
          <a:p>
            <a:pPr>
              <a:lnSpc>
                <a:spcPct val="170000"/>
              </a:lnSpc>
              <a:spcBef>
                <a:spcPts val="0"/>
              </a:spcBef>
            </a:pPr>
            <a:r>
              <a:rPr lang="en-US" altLang="zh-CN" sz="1800" dirty="0" smtClean="0"/>
              <a:t>26.</a:t>
            </a:r>
            <a:r>
              <a:rPr lang="zh-CN" altLang="zh-CN" sz="1800" dirty="0" smtClean="0"/>
              <a:t>公民的一项基本政治权利，公民参与管理国家和管理社会的基础是：</a:t>
            </a:r>
          </a:p>
          <a:p>
            <a:pPr>
              <a:lnSpc>
                <a:spcPct val="170000"/>
              </a:lnSpc>
              <a:spcBef>
                <a:spcPts val="0"/>
              </a:spcBef>
            </a:pPr>
            <a:r>
              <a:rPr lang="en-US" altLang="zh-CN" sz="1800" dirty="0" smtClean="0"/>
              <a:t>A.</a:t>
            </a:r>
            <a:r>
              <a:rPr lang="zh-CN" altLang="zh-CN" sz="1800" dirty="0" smtClean="0"/>
              <a:t>选举权和被选举权</a:t>
            </a:r>
            <a:r>
              <a:rPr lang="en-US" altLang="zh-CN" sz="1800" dirty="0" smtClean="0"/>
              <a:t>     B.</a:t>
            </a:r>
            <a:r>
              <a:rPr lang="zh-CN" altLang="zh-CN" sz="1800" dirty="0" smtClean="0"/>
              <a:t>监督权</a:t>
            </a:r>
            <a:r>
              <a:rPr lang="en-US" altLang="zh-CN" sz="1800" dirty="0" smtClean="0"/>
              <a:t>     </a:t>
            </a:r>
          </a:p>
          <a:p>
            <a:pPr>
              <a:lnSpc>
                <a:spcPct val="170000"/>
              </a:lnSpc>
              <a:spcBef>
                <a:spcPts val="0"/>
              </a:spcBef>
            </a:pPr>
            <a:r>
              <a:rPr lang="en-US" altLang="zh-CN" sz="1800" dirty="0" smtClean="0"/>
              <a:t>C.</a:t>
            </a:r>
            <a:r>
              <a:rPr lang="zh-CN" altLang="zh-CN" sz="1800" dirty="0" smtClean="0"/>
              <a:t>政治自由</a:t>
            </a:r>
            <a:r>
              <a:rPr lang="en-US" altLang="zh-CN" sz="1800" dirty="0" smtClean="0"/>
              <a:t>                       D.</a:t>
            </a:r>
            <a:r>
              <a:rPr lang="zh-CN" altLang="zh-CN" sz="1800" dirty="0" smtClean="0"/>
              <a:t>受教育权</a:t>
            </a:r>
          </a:p>
          <a:p>
            <a:pPr>
              <a:lnSpc>
                <a:spcPct val="170000"/>
              </a:lnSpc>
              <a:spcBef>
                <a:spcPts val="0"/>
              </a:spcBef>
            </a:pPr>
            <a:endParaRPr lang="zh-CN" altLang="en-US" sz="18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5" name="TextBox 4"/>
          <p:cNvSpPr txBox="1"/>
          <p:nvPr/>
        </p:nvSpPr>
        <p:spPr>
          <a:xfrm>
            <a:off x="5410200" y="4267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43000"/>
            <a:ext cx="8229600" cy="4983163"/>
          </a:xfrm>
        </p:spPr>
        <p:txBody>
          <a:bodyPr vert="horz" lIns="91440" tIns="45720" rIns="91440" bIns="45720" rtlCol="0">
            <a:noAutofit/>
          </a:bodyPr>
          <a:lstStyle/>
          <a:p>
            <a:pPr>
              <a:lnSpc>
                <a:spcPct val="150000"/>
              </a:lnSpc>
              <a:spcBef>
                <a:spcPts val="0"/>
              </a:spcBef>
            </a:pPr>
            <a:r>
              <a:rPr lang="en-US" altLang="zh-CN" sz="2400" dirty="0" smtClean="0"/>
              <a:t>27.</a:t>
            </a:r>
            <a:r>
              <a:rPr lang="zh-CN" altLang="zh-CN" sz="2400" dirty="0" smtClean="0"/>
              <a:t>公民最基本、最重要的权利是：</a:t>
            </a:r>
          </a:p>
          <a:p>
            <a:pPr>
              <a:lnSpc>
                <a:spcPct val="150000"/>
              </a:lnSpc>
              <a:spcBef>
                <a:spcPts val="0"/>
              </a:spcBef>
            </a:pPr>
            <a:r>
              <a:rPr lang="en-US" altLang="zh-CN" sz="2400" dirty="0" smtClean="0"/>
              <a:t>A.</a:t>
            </a:r>
            <a:r>
              <a:rPr lang="zh-CN" altLang="zh-CN" sz="2400" dirty="0" smtClean="0"/>
              <a:t>政治自由</a:t>
            </a:r>
            <a:r>
              <a:rPr lang="en-US" altLang="zh-CN" sz="2400" dirty="0" smtClean="0"/>
              <a:t>      B.</a:t>
            </a:r>
            <a:r>
              <a:rPr lang="zh-CN" altLang="zh-CN" sz="2400" dirty="0" smtClean="0"/>
              <a:t>人身自由</a:t>
            </a:r>
            <a:r>
              <a:rPr lang="en-US" altLang="zh-CN" sz="2400" dirty="0" smtClean="0"/>
              <a:t>      </a:t>
            </a:r>
          </a:p>
          <a:p>
            <a:pPr>
              <a:lnSpc>
                <a:spcPct val="150000"/>
              </a:lnSpc>
              <a:spcBef>
                <a:spcPts val="0"/>
              </a:spcBef>
            </a:pPr>
            <a:r>
              <a:rPr lang="en-US" altLang="zh-CN" sz="2400" dirty="0" smtClean="0"/>
              <a:t>C.</a:t>
            </a:r>
            <a:r>
              <a:rPr lang="zh-CN" altLang="zh-CN" sz="2400" dirty="0" smtClean="0"/>
              <a:t>人格尊严权</a:t>
            </a:r>
            <a:r>
              <a:rPr lang="en-US" altLang="zh-CN" sz="2400" dirty="0" smtClean="0"/>
              <a:t>      D.</a:t>
            </a:r>
            <a:r>
              <a:rPr lang="zh-CN" altLang="zh-CN" sz="2400" dirty="0" smtClean="0"/>
              <a:t>平等权</a:t>
            </a:r>
          </a:p>
          <a:p>
            <a:pPr>
              <a:lnSpc>
                <a:spcPct val="150000"/>
              </a:lnSpc>
              <a:spcBef>
                <a:spcPts val="0"/>
              </a:spcBef>
            </a:pPr>
            <a:r>
              <a:rPr lang="en-US" altLang="zh-CN" sz="2400" dirty="0" smtClean="0"/>
              <a:t>28.</a:t>
            </a:r>
            <a:r>
              <a:rPr lang="zh-CN" altLang="zh-CN" sz="2400" dirty="0" smtClean="0"/>
              <a:t>公民赖以生存的基础的权利是：</a:t>
            </a:r>
          </a:p>
          <a:p>
            <a:pPr>
              <a:lnSpc>
                <a:spcPct val="150000"/>
              </a:lnSpc>
              <a:spcBef>
                <a:spcPts val="0"/>
              </a:spcBef>
            </a:pPr>
            <a:r>
              <a:rPr lang="en-US" altLang="zh-CN" sz="2400" dirty="0" smtClean="0"/>
              <a:t>A.</a:t>
            </a:r>
            <a:r>
              <a:rPr lang="zh-CN" altLang="zh-CN" sz="2400" dirty="0" smtClean="0"/>
              <a:t>财产权</a:t>
            </a:r>
            <a:r>
              <a:rPr lang="en-US" altLang="zh-CN" sz="2400" dirty="0" smtClean="0"/>
              <a:t>      B.</a:t>
            </a:r>
            <a:r>
              <a:rPr lang="zh-CN" altLang="zh-CN" sz="2400" dirty="0" smtClean="0"/>
              <a:t>物质帮助权</a:t>
            </a:r>
            <a:r>
              <a:rPr lang="en-US" altLang="zh-CN" sz="2400" dirty="0" smtClean="0"/>
              <a:t>      </a:t>
            </a:r>
          </a:p>
          <a:p>
            <a:pPr>
              <a:lnSpc>
                <a:spcPct val="150000"/>
              </a:lnSpc>
              <a:spcBef>
                <a:spcPts val="0"/>
              </a:spcBef>
            </a:pPr>
            <a:r>
              <a:rPr lang="en-US" altLang="zh-CN" sz="2400" dirty="0" smtClean="0"/>
              <a:t>C.</a:t>
            </a:r>
            <a:r>
              <a:rPr lang="zh-CN" altLang="zh-CN" sz="2400" dirty="0" smtClean="0"/>
              <a:t>劳动权</a:t>
            </a:r>
            <a:r>
              <a:rPr lang="en-US" altLang="zh-CN" sz="2400" dirty="0" smtClean="0"/>
              <a:t>      D.</a:t>
            </a:r>
            <a:r>
              <a:rPr lang="zh-CN" altLang="zh-CN" sz="2400" dirty="0" smtClean="0"/>
              <a:t>平等权</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5" name="TextBox 4"/>
          <p:cNvSpPr txBox="1"/>
          <p:nvPr/>
        </p:nvSpPr>
        <p:spPr>
          <a:xfrm>
            <a:off x="6248400" y="30480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4400"/>
            <a:ext cx="8229600" cy="5211763"/>
          </a:xfrm>
        </p:spPr>
        <p:txBody>
          <a:bodyPr vert="horz" lIns="91440" tIns="45720" rIns="91440" bIns="45720" rtlCol="0">
            <a:noAutofit/>
          </a:bodyPr>
          <a:lstStyle/>
          <a:p>
            <a:pPr>
              <a:lnSpc>
                <a:spcPct val="150000"/>
              </a:lnSpc>
              <a:spcBef>
                <a:spcPts val="0"/>
              </a:spcBef>
            </a:pPr>
            <a:r>
              <a:rPr lang="en-US" altLang="zh-CN" sz="2400" dirty="0" smtClean="0"/>
              <a:t>29.</a:t>
            </a:r>
            <a:r>
              <a:rPr lang="zh-CN" altLang="zh-CN" sz="2400" dirty="0" smtClean="0"/>
              <a:t>我国调解的方式不包括：</a:t>
            </a:r>
          </a:p>
          <a:p>
            <a:pPr>
              <a:lnSpc>
                <a:spcPct val="150000"/>
              </a:lnSpc>
              <a:spcBef>
                <a:spcPts val="0"/>
              </a:spcBef>
            </a:pPr>
            <a:r>
              <a:rPr lang="en-US" altLang="zh-CN" sz="2400" dirty="0" smtClean="0"/>
              <a:t>A.</a:t>
            </a:r>
            <a:r>
              <a:rPr lang="zh-CN" altLang="zh-CN" sz="2400" dirty="0" smtClean="0"/>
              <a:t>人民调解</a:t>
            </a:r>
            <a:r>
              <a:rPr lang="en-US" altLang="zh-CN" sz="2400" dirty="0" smtClean="0"/>
              <a:t>      B.</a:t>
            </a:r>
            <a:r>
              <a:rPr lang="zh-CN" altLang="zh-CN" sz="2400" dirty="0" smtClean="0"/>
              <a:t>行政调解</a:t>
            </a:r>
            <a:r>
              <a:rPr lang="en-US" altLang="zh-CN" sz="2400" dirty="0" smtClean="0"/>
              <a:t>      </a:t>
            </a:r>
          </a:p>
          <a:p>
            <a:pPr>
              <a:lnSpc>
                <a:spcPct val="150000"/>
              </a:lnSpc>
              <a:spcBef>
                <a:spcPts val="0"/>
              </a:spcBef>
            </a:pPr>
            <a:r>
              <a:rPr lang="en-US" altLang="zh-CN" sz="2400" dirty="0" smtClean="0"/>
              <a:t>C.</a:t>
            </a:r>
            <a:r>
              <a:rPr lang="zh-CN" altLang="zh-CN" sz="2400" dirty="0" smtClean="0"/>
              <a:t>司法调解</a:t>
            </a:r>
            <a:r>
              <a:rPr lang="en-US" altLang="zh-CN" sz="2400" dirty="0" smtClean="0"/>
              <a:t>      D.</a:t>
            </a:r>
            <a:r>
              <a:rPr lang="zh-CN" altLang="zh-CN" sz="2400" dirty="0" smtClean="0"/>
              <a:t>他人调解</a:t>
            </a:r>
          </a:p>
          <a:p>
            <a:pPr>
              <a:lnSpc>
                <a:spcPct val="150000"/>
              </a:lnSpc>
              <a:spcBef>
                <a:spcPts val="0"/>
              </a:spcBef>
            </a:pPr>
            <a:r>
              <a:rPr lang="en-US" altLang="zh-CN" sz="2400" dirty="0" smtClean="0"/>
              <a:t>30.</a:t>
            </a:r>
            <a:r>
              <a:rPr lang="zh-CN" altLang="zh-CN" sz="2400" dirty="0" smtClean="0"/>
              <a:t>我国顺利进行社会主义现代化建设的基本保证是：</a:t>
            </a:r>
          </a:p>
          <a:p>
            <a:pPr>
              <a:lnSpc>
                <a:spcPct val="150000"/>
              </a:lnSpc>
              <a:spcBef>
                <a:spcPts val="0"/>
              </a:spcBef>
            </a:pPr>
            <a:r>
              <a:rPr lang="en-US" altLang="zh-CN" sz="2400" dirty="0" smtClean="0"/>
              <a:t>A.</a:t>
            </a:r>
            <a:r>
              <a:rPr lang="zh-CN" altLang="zh-CN" sz="2400" dirty="0" smtClean="0"/>
              <a:t>国家的统一和民族的团结</a:t>
            </a:r>
            <a:r>
              <a:rPr lang="en-US" altLang="zh-CN" sz="2400" dirty="0" smtClean="0"/>
              <a:t>      </a:t>
            </a:r>
          </a:p>
          <a:p>
            <a:pPr>
              <a:lnSpc>
                <a:spcPct val="150000"/>
              </a:lnSpc>
              <a:spcBef>
                <a:spcPts val="0"/>
              </a:spcBef>
            </a:pPr>
            <a:r>
              <a:rPr lang="en-US" altLang="zh-CN" sz="2400" dirty="0" smtClean="0"/>
              <a:t>B.</a:t>
            </a:r>
            <a:r>
              <a:rPr lang="zh-CN" altLang="zh-CN" sz="2400" dirty="0" smtClean="0"/>
              <a:t>维护国家安全</a:t>
            </a:r>
            <a:r>
              <a:rPr lang="en-US" altLang="zh-CN" sz="2400" dirty="0" smtClean="0"/>
              <a:t>      </a:t>
            </a:r>
            <a:endParaRPr lang="zh-CN" altLang="zh-CN" sz="2400" dirty="0" smtClean="0"/>
          </a:p>
          <a:p>
            <a:pPr>
              <a:lnSpc>
                <a:spcPct val="150000"/>
              </a:lnSpc>
              <a:spcBef>
                <a:spcPts val="0"/>
              </a:spcBef>
            </a:pPr>
            <a:r>
              <a:rPr lang="en-US" altLang="zh-CN" sz="2400" dirty="0" smtClean="0"/>
              <a:t>C. </a:t>
            </a:r>
            <a:r>
              <a:rPr lang="zh-CN" altLang="zh-CN" sz="2400" dirty="0" smtClean="0"/>
              <a:t>维护国家荣誉</a:t>
            </a:r>
            <a:r>
              <a:rPr lang="en-US" altLang="zh-CN" sz="2400" dirty="0" smtClean="0"/>
              <a:t>               </a:t>
            </a:r>
          </a:p>
          <a:p>
            <a:pPr>
              <a:lnSpc>
                <a:spcPct val="150000"/>
              </a:lnSpc>
              <a:spcBef>
                <a:spcPts val="0"/>
              </a:spcBef>
            </a:pPr>
            <a:r>
              <a:rPr lang="en-US" altLang="zh-CN" sz="2400" dirty="0" smtClean="0"/>
              <a:t>D. </a:t>
            </a:r>
            <a:r>
              <a:rPr lang="zh-CN" altLang="zh-CN" sz="2400" dirty="0" smtClean="0"/>
              <a:t>维护国家利益</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5" name="TextBox 4"/>
          <p:cNvSpPr txBox="1"/>
          <p:nvPr/>
        </p:nvSpPr>
        <p:spPr>
          <a:xfrm>
            <a:off x="6172200" y="39624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90600"/>
            <a:ext cx="8229600" cy="5135563"/>
          </a:xfrm>
        </p:spPr>
        <p:txBody>
          <a:bodyPr vert="horz" lIns="91440" tIns="45720" rIns="91440" bIns="45720" rtlCol="0">
            <a:noAutofit/>
          </a:bodyPr>
          <a:lstStyle/>
          <a:p>
            <a:pPr>
              <a:lnSpc>
                <a:spcPct val="150000"/>
              </a:lnSpc>
              <a:spcBef>
                <a:spcPts val="0"/>
              </a:spcBef>
            </a:pPr>
            <a:r>
              <a:rPr lang="en-US" altLang="zh-CN" sz="2400" dirty="0" smtClean="0"/>
              <a:t>31.</a:t>
            </a:r>
            <a:r>
              <a:rPr lang="zh-CN" altLang="zh-CN" sz="2400" dirty="0" smtClean="0"/>
              <a:t>下列选项既是公民的基本权利，又是公民的基本义务的是</a:t>
            </a:r>
            <a:r>
              <a:rPr lang="en-US" altLang="zh-CN" sz="2400" dirty="0" smtClean="0"/>
              <a:t>:    </a:t>
            </a:r>
            <a:endParaRPr lang="zh-CN" altLang="zh-CN" sz="2400" dirty="0" smtClean="0"/>
          </a:p>
          <a:p>
            <a:pPr>
              <a:lnSpc>
                <a:spcPct val="150000"/>
              </a:lnSpc>
              <a:spcBef>
                <a:spcPts val="0"/>
              </a:spcBef>
            </a:pPr>
            <a:r>
              <a:rPr lang="zh-CN" altLang="zh-CN" sz="2400" dirty="0" smtClean="0"/>
              <a:t>①受教育</a:t>
            </a:r>
            <a:r>
              <a:rPr lang="en-US" altLang="zh-CN" sz="2400" dirty="0" smtClean="0"/>
              <a:t>                          </a:t>
            </a:r>
            <a:r>
              <a:rPr lang="zh-CN" altLang="zh-CN" sz="2400" dirty="0" smtClean="0"/>
              <a:t>②劳动　</a:t>
            </a:r>
            <a:r>
              <a:rPr lang="en-US" altLang="zh-CN" sz="2400" dirty="0" smtClean="0"/>
              <a:t>     </a:t>
            </a:r>
          </a:p>
          <a:p>
            <a:pPr>
              <a:lnSpc>
                <a:spcPct val="150000"/>
              </a:lnSpc>
              <a:spcBef>
                <a:spcPts val="0"/>
              </a:spcBef>
            </a:pPr>
            <a:r>
              <a:rPr lang="zh-CN" altLang="zh-CN" sz="2400" dirty="0" smtClean="0"/>
              <a:t>③抚养教育未成年人</a:t>
            </a:r>
            <a:r>
              <a:rPr lang="en-US" altLang="zh-CN" sz="2400" dirty="0" smtClean="0"/>
              <a:t>     </a:t>
            </a:r>
            <a:r>
              <a:rPr lang="zh-CN" altLang="zh-CN" sz="2400" dirty="0" smtClean="0"/>
              <a:t>④赡养扶助父母</a:t>
            </a:r>
          </a:p>
          <a:p>
            <a:pPr>
              <a:lnSpc>
                <a:spcPct val="150000"/>
              </a:lnSpc>
              <a:spcBef>
                <a:spcPts val="0"/>
              </a:spcBef>
            </a:pPr>
            <a:r>
              <a:rPr lang="en-US" altLang="zh-CN" sz="2400" dirty="0" smtClean="0"/>
              <a:t>A.</a:t>
            </a:r>
            <a:r>
              <a:rPr lang="zh-CN" altLang="zh-CN" sz="2400" dirty="0" smtClean="0"/>
              <a:t>①③</a:t>
            </a:r>
            <a:r>
              <a:rPr lang="en-US" altLang="zh-CN" sz="2400" dirty="0" smtClean="0"/>
              <a:t>      B.</a:t>
            </a:r>
            <a:r>
              <a:rPr lang="zh-CN" altLang="zh-CN" sz="2400" dirty="0" smtClean="0"/>
              <a:t>②④</a:t>
            </a:r>
            <a:r>
              <a:rPr lang="en-US" altLang="zh-CN" sz="2400" dirty="0" smtClean="0"/>
              <a:t>       C.</a:t>
            </a:r>
            <a:r>
              <a:rPr lang="zh-CN" altLang="zh-CN" sz="2400" dirty="0" smtClean="0"/>
              <a:t>①②</a:t>
            </a:r>
            <a:r>
              <a:rPr lang="en-US" altLang="zh-CN" sz="2400" dirty="0" smtClean="0"/>
              <a:t>      D.</a:t>
            </a:r>
            <a:r>
              <a:rPr lang="zh-CN" altLang="zh-CN" sz="2400" dirty="0" smtClean="0"/>
              <a:t>③④</a:t>
            </a:r>
            <a:endParaRPr lang="en-US" altLang="zh-CN" sz="2400" dirty="0" smtClean="0"/>
          </a:p>
          <a:p>
            <a:pPr>
              <a:lnSpc>
                <a:spcPct val="120000"/>
              </a:lnSpc>
              <a:buNone/>
              <a:tabLst>
                <a:tab pos="1028700" algn="l"/>
                <a:tab pos="1849438" algn="l"/>
                <a:tab pos="2536825" algn="l"/>
                <a:tab pos="3221038" algn="l"/>
              </a:tabLst>
            </a:pPr>
            <a:r>
              <a:rPr lang="en-US" altLang="zh-CN" sz="2400" dirty="0" smtClean="0">
                <a:solidFill>
                  <a:srgbClr val="000000"/>
                </a:solidFill>
                <a:ea typeface="宋体" pitchFamily="2" charset="-122"/>
              </a:rPr>
              <a:t>32.</a:t>
            </a:r>
            <a:r>
              <a:rPr lang="zh-CN" altLang="zh-CN" sz="2400" dirty="0" smtClean="0">
                <a:solidFill>
                  <a:srgbClr val="000000"/>
                </a:solidFill>
                <a:ea typeface="宋体" pitchFamily="2" charset="-122"/>
              </a:rPr>
              <a:t>生活中</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有些同学经常给别人取侮辱性的</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绰号</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以取笑别人的短处或缺陷。这种做法实际上是侵犯了他人的</a:t>
            </a:r>
            <a:r>
              <a:rPr lang="en-US" altLang="zh-CN" sz="2400" dirty="0" smtClean="0">
                <a:solidFill>
                  <a:srgbClr val="000000"/>
                </a:solidFill>
                <a:ea typeface="宋体" pitchFamily="2" charset="-122"/>
              </a:rPr>
              <a:t>(</a:t>
            </a:r>
            <a:r>
              <a:rPr lang="zh-CN" altLang="zh-CN" sz="2400" dirty="0" smtClean="0">
                <a:ea typeface="宋体" pitchFamily="2" charset="-122"/>
              </a:rPr>
              <a:t>　　</a:t>
            </a:r>
            <a:r>
              <a:rPr lang="en-US" altLang="zh-CN" sz="2400" dirty="0" smtClean="0">
                <a:solidFill>
                  <a:srgbClr val="000000"/>
                </a:solidFill>
                <a:ea typeface="宋体" pitchFamily="2" charset="-122"/>
              </a:rPr>
              <a:t>)</a:t>
            </a:r>
            <a:endParaRPr lang="zh-CN" altLang="zh-CN" sz="2400" dirty="0" smtClean="0">
              <a:solidFill>
                <a:srgbClr val="000000"/>
              </a:solidFill>
              <a:latin typeface="NEU-BZ-S92" pitchFamily="2" charset="-122"/>
              <a:ea typeface="NEU-BZ-S92" pitchFamily="2" charset="-122"/>
            </a:endParaRPr>
          </a:p>
          <a:p>
            <a:pPr>
              <a:lnSpc>
                <a:spcPct val="120000"/>
              </a:lnSpc>
              <a:buNone/>
              <a:tabLst>
                <a:tab pos="1028700" algn="l"/>
                <a:tab pos="1849438" algn="l"/>
                <a:tab pos="2536825" algn="l"/>
                <a:tab pos="3221038" algn="l"/>
              </a:tabLst>
            </a:pPr>
            <a:r>
              <a:rPr lang="en-US" altLang="zh-CN" sz="2400" dirty="0" smtClean="0">
                <a:solidFill>
                  <a:srgbClr val="000000"/>
                </a:solidFill>
                <a:ea typeface="宋体" pitchFamily="2" charset="-122"/>
              </a:rPr>
              <a:t>A.</a:t>
            </a:r>
            <a:r>
              <a:rPr lang="zh-CN" altLang="zh-CN" sz="2400" dirty="0" smtClean="0">
                <a:solidFill>
                  <a:srgbClr val="000000"/>
                </a:solidFill>
                <a:ea typeface="宋体" pitchFamily="2" charset="-122"/>
              </a:rPr>
              <a:t>人格尊严权　</a:t>
            </a:r>
            <a:r>
              <a:rPr lang="en-US" altLang="zh-CN" sz="2400" dirty="0" smtClean="0">
                <a:solidFill>
                  <a:srgbClr val="000000"/>
                </a:solidFill>
                <a:ea typeface="宋体" pitchFamily="2" charset="-122"/>
              </a:rPr>
              <a:t>	B.</a:t>
            </a:r>
            <a:r>
              <a:rPr lang="zh-CN" altLang="zh-CN" sz="2400" dirty="0" smtClean="0">
                <a:solidFill>
                  <a:srgbClr val="000000"/>
                </a:solidFill>
                <a:ea typeface="宋体" pitchFamily="2" charset="-122"/>
              </a:rPr>
              <a:t>姓名权　</a:t>
            </a:r>
            <a:r>
              <a:rPr lang="en-US" altLang="zh-CN" sz="2400" dirty="0" smtClean="0">
                <a:solidFill>
                  <a:srgbClr val="000000"/>
                </a:solidFill>
                <a:ea typeface="宋体" pitchFamily="2" charset="-122"/>
              </a:rPr>
              <a:t>	C.</a:t>
            </a:r>
            <a:r>
              <a:rPr lang="zh-CN" altLang="zh-CN" sz="2400" dirty="0" smtClean="0">
                <a:solidFill>
                  <a:srgbClr val="000000"/>
                </a:solidFill>
                <a:ea typeface="宋体" pitchFamily="2" charset="-122"/>
              </a:rPr>
              <a:t>隐私权　</a:t>
            </a:r>
            <a:r>
              <a:rPr lang="en-US" altLang="zh-CN" sz="2400" dirty="0" smtClean="0">
                <a:solidFill>
                  <a:srgbClr val="000000"/>
                </a:solidFill>
                <a:ea typeface="宋体" pitchFamily="2" charset="-122"/>
              </a:rPr>
              <a:t>	D.</a:t>
            </a:r>
            <a:r>
              <a:rPr lang="zh-CN" altLang="zh-CN" sz="2400" dirty="0" smtClean="0">
                <a:solidFill>
                  <a:srgbClr val="000000"/>
                </a:solidFill>
                <a:ea typeface="宋体" pitchFamily="2" charset="-122"/>
              </a:rPr>
              <a:t>荣誉权</a:t>
            </a:r>
            <a:endParaRPr lang="zh-CN" altLang="zh-CN" sz="2400" dirty="0" smtClean="0">
              <a:solidFill>
                <a:srgbClr val="000000"/>
              </a:solidFill>
              <a:latin typeface="NEU-BZ-S92" pitchFamily="2" charset="-122"/>
              <a:ea typeface="NEU-BZ-S92" pitchFamily="2" charset="-122"/>
            </a:endParaRPr>
          </a:p>
          <a:p>
            <a:pPr>
              <a:lnSpc>
                <a:spcPct val="150000"/>
              </a:lnSpc>
              <a:spcBef>
                <a:spcPts val="0"/>
              </a:spcBef>
            </a:pPr>
            <a:endParaRPr lang="zh-CN" altLang="zh-CN" sz="2400" dirty="0" smtClean="0"/>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7" name="TextBox 6"/>
          <p:cNvSpPr txBox="1"/>
          <p:nvPr/>
        </p:nvSpPr>
        <p:spPr>
          <a:xfrm>
            <a:off x="1066800" y="4267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cxnSp>
        <p:nvCxnSpPr>
          <p:cNvPr id="8" name="直接箭头连接符 7"/>
          <p:cNvCxnSpPr/>
          <p:nvPr/>
        </p:nvCxnSpPr>
        <p:spPr>
          <a:xfrm>
            <a:off x="914400" y="5029200"/>
            <a:ext cx="6477000"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圆角矩形 8"/>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770" decel="100000"/>
                                        <p:tgtEl>
                                          <p:spTgt spid="7"/>
                                        </p:tgtEl>
                                      </p:cBhvr>
                                    </p:animEffect>
                                    <p:animScale>
                                      <p:cBhvr>
                                        <p:cTn id="25" dur="770" decel="100000"/>
                                        <p:tgtEl>
                                          <p:spTgt spid="7"/>
                                        </p:tgtEl>
                                      </p:cBhvr>
                                      <p:from x="10000" y="10000"/>
                                      <p:to x="200000" y="450000"/>
                                    </p:animScale>
                                    <p:animScale>
                                      <p:cBhvr>
                                        <p:cTn id="26" dur="1230" accel="100000" fill="hold">
                                          <p:stCondLst>
                                            <p:cond delay="770"/>
                                          </p:stCondLst>
                                        </p:cTn>
                                        <p:tgtEl>
                                          <p:spTgt spid="7"/>
                                        </p:tgtEl>
                                      </p:cBhvr>
                                      <p:from x="200000" y="450000"/>
                                      <p:to x="100000" y="100000"/>
                                    </p:animScale>
                                    <p:set>
                                      <p:cBhvr>
                                        <p:cTn id="27" dur="770" fill="hold"/>
                                        <p:tgtEl>
                                          <p:spTgt spid="7"/>
                                        </p:tgtEl>
                                        <p:attrNameLst>
                                          <p:attrName>ppt_x</p:attrName>
                                        </p:attrNameLst>
                                      </p:cBhvr>
                                      <p:to>
                                        <p:strVal val="(0.5)"/>
                                      </p:to>
                                    </p:set>
                                    <p:anim from="(0.5)" to="(#ppt_x)" calcmode="lin" valueType="num">
                                      <p:cBhvr>
                                        <p:cTn id="28" dur="1230" accel="100000" fill="hold">
                                          <p:stCondLst>
                                            <p:cond delay="770"/>
                                          </p:stCondLst>
                                        </p:cTn>
                                        <p:tgtEl>
                                          <p:spTgt spid="7"/>
                                        </p:tgtEl>
                                        <p:attrNameLst>
                                          <p:attrName>ppt_x</p:attrName>
                                        </p:attrNameLst>
                                      </p:cBhvr>
                                    </p:anim>
                                    <p:set>
                                      <p:cBhvr>
                                        <p:cTn id="29" dur="770" fill="hold"/>
                                        <p:tgtEl>
                                          <p:spTgt spid="7"/>
                                        </p:tgtEl>
                                        <p:attrNameLst>
                                          <p:attrName>ppt_y</p:attrName>
                                        </p:attrNameLst>
                                      </p:cBhvr>
                                      <p:to>
                                        <p:strVal val="(#ppt_y+0.4)"/>
                                      </p:to>
                                    </p:set>
                                    <p:anim from="(#ppt_y+0.4)" to="(#ppt_y)" calcmode="lin" valueType="num">
                                      <p:cBhvr>
                                        <p:cTn id="30" dur="1230" accel="100000" fill="hold">
                                          <p:stCondLst>
                                            <p:cond delay="770"/>
                                          </p:stCondLst>
                                        </p:cTn>
                                        <p:tgtEl>
                                          <p:spTgt spid="7"/>
                                        </p:tgtEl>
                                        <p:attrNameLst>
                                          <p:attrName>ppt_y</p:attrName>
                                        </p:attrNameLst>
                                      </p:cBhvr>
                                    </p:anim>
                                  </p:childTnLst>
                                </p:cTn>
                              </p:par>
                              <p:par>
                                <p:cTn id="31" presetID="53" presetClass="entr" presetSubtype="16"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4400"/>
            <a:ext cx="8229600" cy="5211763"/>
          </a:xfrm>
        </p:spPr>
        <p:txBody>
          <a:bodyPr>
            <a:normAutofit/>
          </a:bodyPr>
          <a:lstStyle/>
          <a:p>
            <a:pPr>
              <a:lnSpc>
                <a:spcPct val="120000"/>
              </a:lnSpc>
              <a:buNone/>
              <a:tabLst>
                <a:tab pos="1028700" algn="l"/>
                <a:tab pos="1849438" algn="l"/>
                <a:tab pos="2536825" algn="l"/>
                <a:tab pos="3221038" algn="l"/>
              </a:tabLst>
            </a:pPr>
            <a:r>
              <a:rPr lang="en-US" altLang="zh-CN" sz="2800" dirty="0" smtClean="0">
                <a:solidFill>
                  <a:srgbClr val="000000"/>
                </a:solidFill>
                <a:ea typeface="宋体" pitchFamily="2" charset="-122"/>
              </a:rPr>
              <a:t>33.2010</a:t>
            </a:r>
            <a:r>
              <a:rPr lang="zh-CN" altLang="zh-CN" sz="2800" dirty="0" smtClean="0">
                <a:solidFill>
                  <a:srgbClr val="000000"/>
                </a:solidFill>
                <a:ea typeface="宋体" pitchFamily="2" charset="-122"/>
              </a:rPr>
              <a:t>年</a:t>
            </a:r>
            <a:r>
              <a:rPr lang="en-US" altLang="zh-CN" sz="2800" dirty="0" smtClean="0">
                <a:solidFill>
                  <a:srgbClr val="000000"/>
                </a:solidFill>
                <a:ea typeface="宋体" pitchFamily="2" charset="-122"/>
              </a:rPr>
              <a:t>3</a:t>
            </a:r>
            <a:r>
              <a:rPr lang="zh-CN" altLang="zh-CN" sz="2800" dirty="0" smtClean="0">
                <a:solidFill>
                  <a:srgbClr val="000000"/>
                </a:solidFill>
                <a:ea typeface="宋体" pitchFamily="2" charset="-122"/>
              </a:rPr>
              <a:t>月召开的第十一届全国人大三次会议</a:t>
            </a:r>
            <a:r>
              <a:rPr lang="en-US" altLang="zh-CN" sz="2800" dirty="0" smtClean="0">
                <a:solidFill>
                  <a:srgbClr val="000000"/>
                </a:solidFill>
                <a:ea typeface="宋体" pitchFamily="2" charset="-122"/>
              </a:rPr>
              <a:t>,</a:t>
            </a:r>
            <a:r>
              <a:rPr lang="zh-CN" altLang="zh-CN" sz="2800" dirty="0" smtClean="0">
                <a:solidFill>
                  <a:srgbClr val="000000"/>
                </a:solidFill>
                <a:ea typeface="宋体" pitchFamily="2" charset="-122"/>
              </a:rPr>
              <a:t>表决通过了关于修改《中华人民共和国选举法》的决定。这表明全国人民代表大会具有</a:t>
            </a:r>
            <a:r>
              <a:rPr lang="en-US" altLang="zh-CN" sz="2800" dirty="0" smtClean="0">
                <a:solidFill>
                  <a:srgbClr val="000000"/>
                </a:solidFill>
                <a:ea typeface="宋体" pitchFamily="2" charset="-122"/>
              </a:rPr>
              <a:t>(</a:t>
            </a:r>
            <a:r>
              <a:rPr lang="zh-CN" altLang="zh-CN" sz="2800" dirty="0" smtClean="0">
                <a:ea typeface="宋体" pitchFamily="2" charset="-122"/>
              </a:rPr>
              <a:t>　　</a:t>
            </a:r>
            <a:r>
              <a:rPr lang="en-US" altLang="zh-CN" sz="2800" dirty="0" smtClean="0">
                <a:solidFill>
                  <a:srgbClr val="000000"/>
                </a:solidFill>
                <a:ea typeface="宋体" pitchFamily="2" charset="-122"/>
              </a:rPr>
              <a:t>)</a:t>
            </a:r>
            <a:endParaRPr lang="zh-CN" altLang="zh-CN" sz="2800" dirty="0" smtClean="0">
              <a:solidFill>
                <a:srgbClr val="000000"/>
              </a:solidFill>
              <a:latin typeface="NEU-BZ-S92" pitchFamily="2" charset="-122"/>
              <a:ea typeface="NEU-BZ-S92" pitchFamily="2" charset="-122"/>
            </a:endParaRPr>
          </a:p>
          <a:p>
            <a:pPr>
              <a:lnSpc>
                <a:spcPct val="120000"/>
              </a:lnSpc>
              <a:buNone/>
              <a:tabLst>
                <a:tab pos="1028700" algn="l"/>
                <a:tab pos="1849438" algn="l"/>
                <a:tab pos="2536825" algn="l"/>
                <a:tab pos="3221038" algn="l"/>
              </a:tabLst>
            </a:pPr>
            <a:r>
              <a:rPr lang="en-US" altLang="zh-CN" sz="2800" dirty="0" smtClean="0">
                <a:solidFill>
                  <a:srgbClr val="000000"/>
                </a:solidFill>
                <a:ea typeface="宋体" pitchFamily="2" charset="-122"/>
              </a:rPr>
              <a:t>A.</a:t>
            </a:r>
            <a:r>
              <a:rPr lang="zh-CN" altLang="zh-CN" sz="2800" dirty="0" smtClean="0">
                <a:solidFill>
                  <a:srgbClr val="000000"/>
                </a:solidFill>
                <a:ea typeface="宋体" pitchFamily="2" charset="-122"/>
              </a:rPr>
              <a:t>监督权</a:t>
            </a:r>
            <a:r>
              <a:rPr lang="en-US" altLang="zh-CN" sz="2800" dirty="0" smtClean="0">
                <a:solidFill>
                  <a:srgbClr val="000000"/>
                </a:solidFill>
                <a:ea typeface="宋体" pitchFamily="2" charset="-122"/>
              </a:rPr>
              <a:t>	B.</a:t>
            </a:r>
            <a:r>
              <a:rPr lang="zh-CN" altLang="zh-CN" sz="2800" dirty="0" smtClean="0">
                <a:solidFill>
                  <a:srgbClr val="000000"/>
                </a:solidFill>
                <a:ea typeface="宋体" pitchFamily="2" charset="-122"/>
              </a:rPr>
              <a:t>任免权</a:t>
            </a:r>
            <a:r>
              <a:rPr lang="en-US" altLang="zh-CN" sz="2800" dirty="0" smtClean="0">
                <a:solidFill>
                  <a:srgbClr val="000000"/>
                </a:solidFill>
                <a:ea typeface="宋体" pitchFamily="2" charset="-122"/>
              </a:rPr>
              <a:t>	C.</a:t>
            </a:r>
            <a:r>
              <a:rPr lang="zh-CN" altLang="zh-CN" sz="2800" dirty="0" smtClean="0">
                <a:solidFill>
                  <a:srgbClr val="000000"/>
                </a:solidFill>
                <a:ea typeface="宋体" pitchFamily="2" charset="-122"/>
              </a:rPr>
              <a:t>立法权</a:t>
            </a:r>
            <a:r>
              <a:rPr lang="en-US" altLang="zh-CN" sz="2800" dirty="0" smtClean="0">
                <a:solidFill>
                  <a:srgbClr val="000000"/>
                </a:solidFill>
                <a:ea typeface="宋体" pitchFamily="2" charset="-122"/>
              </a:rPr>
              <a:t>	D.</a:t>
            </a:r>
            <a:r>
              <a:rPr lang="zh-CN" altLang="zh-CN" sz="2800" dirty="0" smtClean="0">
                <a:solidFill>
                  <a:srgbClr val="000000"/>
                </a:solidFill>
                <a:ea typeface="宋体" pitchFamily="2" charset="-122"/>
              </a:rPr>
              <a:t>决定权</a:t>
            </a:r>
            <a:endParaRPr lang="zh-CN" altLang="zh-CN" sz="2800" dirty="0" smtClean="0">
              <a:solidFill>
                <a:srgbClr val="000000"/>
              </a:solidFill>
              <a:latin typeface="NEU-BZ-S92" pitchFamily="2" charset="-122"/>
              <a:ea typeface="NEU-BZ-S92" pitchFamily="2" charset="-122"/>
            </a:endParaRPr>
          </a:p>
          <a:p>
            <a:pPr>
              <a:lnSpc>
                <a:spcPct val="150000"/>
              </a:lnSpc>
              <a:spcBef>
                <a:spcPts val="0"/>
              </a:spcBef>
            </a:pPr>
            <a:r>
              <a:rPr lang="en-US" altLang="zh-CN" sz="2800" dirty="0" smtClean="0"/>
              <a:t>34.</a:t>
            </a:r>
            <a:r>
              <a:rPr lang="zh-CN" altLang="zh-CN" sz="2800" dirty="0" smtClean="0"/>
              <a:t>公民与其他个人或组织之间发生合同纠纷和其他财产权益争议时，可以申请：</a:t>
            </a:r>
          </a:p>
          <a:p>
            <a:pPr>
              <a:lnSpc>
                <a:spcPct val="150000"/>
              </a:lnSpc>
              <a:spcBef>
                <a:spcPts val="0"/>
              </a:spcBef>
            </a:pPr>
            <a:r>
              <a:rPr lang="en-US" altLang="zh-CN" sz="2800" dirty="0" smtClean="0"/>
              <a:t> A.</a:t>
            </a:r>
            <a:r>
              <a:rPr lang="zh-CN" altLang="zh-CN" sz="2800" dirty="0" smtClean="0"/>
              <a:t>协商</a:t>
            </a:r>
            <a:r>
              <a:rPr lang="en-US" altLang="zh-CN" sz="2800" dirty="0" smtClean="0"/>
              <a:t>       B.</a:t>
            </a:r>
            <a:r>
              <a:rPr lang="zh-CN" altLang="zh-CN" sz="2800" dirty="0" smtClean="0"/>
              <a:t>调解</a:t>
            </a:r>
            <a:r>
              <a:rPr lang="en-US" altLang="zh-CN" sz="2800" dirty="0" smtClean="0"/>
              <a:t>       C.</a:t>
            </a:r>
            <a:r>
              <a:rPr lang="zh-CN" altLang="zh-CN" sz="2800" dirty="0" smtClean="0"/>
              <a:t>仲裁</a:t>
            </a:r>
            <a:r>
              <a:rPr lang="en-US" altLang="zh-CN" sz="2800" dirty="0" smtClean="0"/>
              <a:t>       D.</a:t>
            </a:r>
            <a:r>
              <a:rPr lang="zh-CN" altLang="zh-CN" sz="2800" dirty="0" smtClean="0"/>
              <a:t>诉讼</a:t>
            </a:r>
          </a:p>
          <a:p>
            <a:endParaRPr lang="zh-CN" altLang="en-US" sz="2800" dirty="0"/>
          </a:p>
        </p:txBody>
      </p:sp>
      <p:sp>
        <p:nvSpPr>
          <p:cNvPr id="4" name="TextBox 3"/>
          <p:cNvSpPr txBox="1"/>
          <p:nvPr/>
        </p:nvSpPr>
        <p:spPr>
          <a:xfrm>
            <a:off x="6629400" y="7620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5" name="TextBox 4"/>
          <p:cNvSpPr txBox="1"/>
          <p:nvPr/>
        </p:nvSpPr>
        <p:spPr>
          <a:xfrm>
            <a:off x="6858000" y="39624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cxnSp>
        <p:nvCxnSpPr>
          <p:cNvPr id="6" name="直接连接符 5"/>
          <p:cNvCxnSpPr/>
          <p:nvPr/>
        </p:nvCxnSpPr>
        <p:spPr>
          <a:xfrm flipV="1">
            <a:off x="1371600" y="3657600"/>
            <a:ext cx="4114800" cy="76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7"/>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838200"/>
            <a:ext cx="8229600" cy="4525963"/>
          </a:xfrm>
        </p:spPr>
        <p:txBody>
          <a:bodyPr/>
          <a:lstStyle/>
          <a:p>
            <a:pPr>
              <a:lnSpc>
                <a:spcPct val="120000"/>
              </a:lnSpc>
              <a:buNone/>
              <a:tabLst>
                <a:tab pos="1028700" algn="l"/>
                <a:tab pos="1849438" algn="l"/>
                <a:tab pos="2536825" algn="l"/>
                <a:tab pos="3221038" algn="l"/>
              </a:tabLst>
            </a:pPr>
            <a:r>
              <a:rPr lang="en-US" altLang="zh-CN" dirty="0" smtClean="0">
                <a:solidFill>
                  <a:srgbClr val="000000"/>
                </a:solidFill>
                <a:ea typeface="宋体" pitchFamily="2" charset="-122"/>
              </a:rPr>
              <a:t>35.2009</a:t>
            </a:r>
            <a:r>
              <a:rPr lang="zh-CN" altLang="zh-CN" dirty="0" smtClean="0">
                <a:solidFill>
                  <a:srgbClr val="000000"/>
                </a:solidFill>
                <a:ea typeface="宋体" pitchFamily="2" charset="-122"/>
              </a:rPr>
              <a:t>年</a:t>
            </a:r>
            <a:r>
              <a:rPr lang="en-US" altLang="zh-CN" dirty="0" smtClean="0">
                <a:solidFill>
                  <a:srgbClr val="000000"/>
                </a:solidFill>
                <a:ea typeface="宋体" pitchFamily="2" charset="-122"/>
              </a:rPr>
              <a:t>1</a:t>
            </a:r>
            <a:r>
              <a:rPr lang="zh-CN" altLang="zh-CN" dirty="0" smtClean="0">
                <a:solidFill>
                  <a:srgbClr val="000000"/>
                </a:solidFill>
                <a:ea typeface="宋体" pitchFamily="2" charset="-122"/>
              </a:rPr>
              <a:t>月至</a:t>
            </a:r>
            <a:r>
              <a:rPr lang="en-US" altLang="zh-CN" dirty="0" smtClean="0">
                <a:solidFill>
                  <a:srgbClr val="000000"/>
                </a:solidFill>
                <a:ea typeface="宋体" pitchFamily="2" charset="-122"/>
              </a:rPr>
              <a:t>10</a:t>
            </a:r>
            <a:r>
              <a:rPr lang="zh-CN" altLang="zh-CN" dirty="0" smtClean="0">
                <a:solidFill>
                  <a:srgbClr val="000000"/>
                </a:solidFill>
                <a:ea typeface="宋体" pitchFamily="2" charset="-122"/>
              </a:rPr>
              <a:t>月</a:t>
            </a:r>
            <a:r>
              <a:rPr lang="en-US" altLang="zh-CN" dirty="0" smtClean="0">
                <a:solidFill>
                  <a:srgbClr val="000000"/>
                </a:solidFill>
                <a:ea typeface="宋体" pitchFamily="2" charset="-122"/>
              </a:rPr>
              <a:t>,</a:t>
            </a:r>
            <a:r>
              <a:rPr lang="zh-CN" altLang="zh-CN" dirty="0" smtClean="0">
                <a:solidFill>
                  <a:srgbClr val="000000"/>
                </a:solidFill>
                <a:ea typeface="宋体" pitchFamily="2" charset="-122"/>
              </a:rPr>
              <a:t>全国各地法院加大力度审理涉及手机淫秽色情信息的犯罪案件</a:t>
            </a:r>
            <a:r>
              <a:rPr lang="en-US" altLang="zh-CN" dirty="0" smtClean="0">
                <a:solidFill>
                  <a:srgbClr val="000000"/>
                </a:solidFill>
                <a:ea typeface="宋体" pitchFamily="2" charset="-122"/>
              </a:rPr>
              <a:t>,</a:t>
            </a:r>
            <a:r>
              <a:rPr lang="zh-CN" altLang="zh-CN" dirty="0" smtClean="0">
                <a:solidFill>
                  <a:srgbClr val="000000"/>
                </a:solidFill>
                <a:ea typeface="宋体" pitchFamily="2" charset="-122"/>
              </a:rPr>
              <a:t>从重处罚向未成年人传播淫秽物品的犯罪分子。法院的上述做法体现了对未成年人的</a:t>
            </a:r>
            <a:r>
              <a:rPr lang="en-US" altLang="zh-CN" dirty="0" smtClean="0">
                <a:solidFill>
                  <a:srgbClr val="000000"/>
                </a:solidFill>
                <a:ea typeface="宋体" pitchFamily="2" charset="-122"/>
              </a:rPr>
              <a:t>(</a:t>
            </a:r>
            <a:r>
              <a:rPr lang="zh-CN" altLang="zh-CN" dirty="0" smtClean="0">
                <a:ea typeface="宋体" pitchFamily="2" charset="-122"/>
              </a:rPr>
              <a:t>　　</a:t>
            </a:r>
            <a:r>
              <a:rPr lang="en-US" altLang="zh-CN" dirty="0" smtClean="0">
                <a:solidFill>
                  <a:srgbClr val="000000"/>
                </a:solidFill>
                <a:ea typeface="宋体" pitchFamily="2" charset="-122"/>
              </a:rPr>
              <a:t>)</a:t>
            </a:r>
            <a:endParaRPr lang="zh-CN" altLang="zh-CN" dirty="0" smtClean="0">
              <a:solidFill>
                <a:srgbClr val="000000"/>
              </a:solidFill>
              <a:latin typeface="NEU-BZ-S92" pitchFamily="2" charset="-122"/>
              <a:ea typeface="NEU-BZ-S92" pitchFamily="2" charset="-122"/>
            </a:endParaRPr>
          </a:p>
          <a:p>
            <a:pPr>
              <a:lnSpc>
                <a:spcPct val="120000"/>
              </a:lnSpc>
              <a:buNone/>
              <a:tabLst>
                <a:tab pos="1028700" algn="l"/>
                <a:tab pos="1849438" algn="l"/>
                <a:tab pos="2536825" algn="l"/>
                <a:tab pos="3221038" algn="l"/>
              </a:tabLst>
            </a:pPr>
            <a:r>
              <a:rPr lang="en-US" altLang="zh-CN" dirty="0" smtClean="0">
                <a:solidFill>
                  <a:srgbClr val="000000"/>
                </a:solidFill>
                <a:ea typeface="宋体" pitchFamily="2" charset="-122"/>
              </a:rPr>
              <a:t>A.</a:t>
            </a:r>
            <a:r>
              <a:rPr lang="zh-CN" altLang="zh-CN" dirty="0" smtClean="0">
                <a:solidFill>
                  <a:srgbClr val="000000"/>
                </a:solidFill>
                <a:ea typeface="宋体" pitchFamily="2" charset="-122"/>
              </a:rPr>
              <a:t>社会保护</a:t>
            </a:r>
            <a:r>
              <a:rPr lang="en-US" altLang="zh-CN" dirty="0" smtClean="0">
                <a:solidFill>
                  <a:srgbClr val="000000"/>
                </a:solidFill>
                <a:ea typeface="宋体" pitchFamily="2" charset="-122"/>
              </a:rPr>
              <a:t>	B.</a:t>
            </a:r>
            <a:r>
              <a:rPr lang="zh-CN" altLang="zh-CN" dirty="0" smtClean="0">
                <a:solidFill>
                  <a:srgbClr val="000000"/>
                </a:solidFill>
                <a:ea typeface="宋体" pitchFamily="2" charset="-122"/>
              </a:rPr>
              <a:t>司法保护</a:t>
            </a:r>
            <a:r>
              <a:rPr lang="en-US" altLang="zh-CN" dirty="0" smtClean="0">
                <a:solidFill>
                  <a:srgbClr val="000000"/>
                </a:solidFill>
                <a:ea typeface="宋体" pitchFamily="2" charset="-122"/>
              </a:rPr>
              <a:t>	</a:t>
            </a:r>
          </a:p>
          <a:p>
            <a:pPr>
              <a:lnSpc>
                <a:spcPct val="120000"/>
              </a:lnSpc>
              <a:buNone/>
              <a:tabLst>
                <a:tab pos="1028700" algn="l"/>
                <a:tab pos="1849438" algn="l"/>
                <a:tab pos="2536825" algn="l"/>
                <a:tab pos="3221038" algn="l"/>
              </a:tabLst>
            </a:pPr>
            <a:r>
              <a:rPr lang="en-US" altLang="zh-CN" dirty="0" smtClean="0">
                <a:solidFill>
                  <a:srgbClr val="000000"/>
                </a:solidFill>
                <a:ea typeface="宋体" pitchFamily="2" charset="-122"/>
              </a:rPr>
              <a:t>C.</a:t>
            </a:r>
            <a:r>
              <a:rPr lang="zh-CN" altLang="zh-CN" dirty="0" smtClean="0">
                <a:solidFill>
                  <a:srgbClr val="000000"/>
                </a:solidFill>
                <a:ea typeface="宋体" pitchFamily="2" charset="-122"/>
              </a:rPr>
              <a:t>学校保护</a:t>
            </a:r>
            <a:r>
              <a:rPr lang="en-US" altLang="zh-CN" dirty="0" smtClean="0">
                <a:solidFill>
                  <a:srgbClr val="000000"/>
                </a:solidFill>
                <a:ea typeface="宋体" pitchFamily="2" charset="-122"/>
              </a:rPr>
              <a:t>	D.</a:t>
            </a:r>
            <a:r>
              <a:rPr lang="zh-CN" altLang="zh-CN" dirty="0" smtClean="0">
                <a:solidFill>
                  <a:srgbClr val="000000"/>
                </a:solidFill>
                <a:ea typeface="宋体" pitchFamily="2" charset="-122"/>
              </a:rPr>
              <a:t>家庭保护</a:t>
            </a:r>
            <a:endParaRPr lang="zh-CN" altLang="en-US" dirty="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圆角矩形 5"/>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p:cNvSpPr>
            <a:spLocks noGrp="1"/>
          </p:cNvSpPr>
          <p:nvPr>
            <p:ph idx="1"/>
          </p:nvPr>
        </p:nvSpPr>
        <p:spPr>
          <a:xfrm>
            <a:off x="457200" y="838200"/>
            <a:ext cx="8229600" cy="5287963"/>
          </a:xfrm>
        </p:spPr>
        <p:txBody>
          <a:bodyPr vert="horz" lIns="91440" tIns="45720" rIns="91440" bIns="45720" rtlCol="0">
            <a:noAutofit/>
          </a:bodyPr>
          <a:lstStyle/>
          <a:p>
            <a:pPr>
              <a:lnSpc>
                <a:spcPct val="150000"/>
              </a:lnSpc>
              <a:spcBef>
                <a:spcPts val="0"/>
              </a:spcBef>
            </a:pPr>
            <a:r>
              <a:rPr lang="en-US" altLang="zh-CN" sz="2400" dirty="0" smtClean="0"/>
              <a:t>36.</a:t>
            </a:r>
            <a:r>
              <a:rPr lang="zh-CN" altLang="zh-CN" sz="2400" dirty="0" smtClean="0"/>
              <a:t>下列选项中是国民经济的主导力量，对国家经济的发展具有关键作用的是：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公有制经济</a:t>
            </a:r>
            <a:r>
              <a:rPr lang="en-US" altLang="zh-CN" sz="2400" dirty="0" smtClean="0"/>
              <a:t>      B.</a:t>
            </a:r>
            <a:r>
              <a:rPr lang="zh-CN" altLang="zh-CN" sz="2400" dirty="0" smtClean="0"/>
              <a:t>国有经济</a:t>
            </a:r>
            <a:r>
              <a:rPr lang="en-US" altLang="zh-CN" sz="2400" dirty="0" smtClean="0"/>
              <a:t>        </a:t>
            </a:r>
          </a:p>
          <a:p>
            <a:pPr>
              <a:lnSpc>
                <a:spcPct val="150000"/>
              </a:lnSpc>
              <a:spcBef>
                <a:spcPts val="0"/>
              </a:spcBef>
            </a:pPr>
            <a:r>
              <a:rPr lang="en-US" altLang="zh-CN" sz="2400" dirty="0" smtClean="0"/>
              <a:t>C.</a:t>
            </a:r>
            <a:r>
              <a:rPr lang="zh-CN" altLang="zh-CN" sz="2400" dirty="0" smtClean="0"/>
              <a:t>私营经济</a:t>
            </a:r>
            <a:r>
              <a:rPr lang="en-US" altLang="zh-CN" sz="2400" dirty="0" smtClean="0"/>
              <a:t>        D.</a:t>
            </a:r>
            <a:r>
              <a:rPr lang="zh-CN" altLang="zh-CN" sz="2400" dirty="0" smtClean="0"/>
              <a:t>集体经济</a:t>
            </a:r>
          </a:p>
          <a:p>
            <a:pPr>
              <a:lnSpc>
                <a:spcPct val="150000"/>
              </a:lnSpc>
              <a:spcBef>
                <a:spcPts val="0"/>
              </a:spcBef>
            </a:pPr>
            <a:r>
              <a:rPr lang="en-US" altLang="zh-CN" sz="2400" dirty="0" smtClean="0"/>
              <a:t>37.</a:t>
            </a:r>
            <a:r>
              <a:rPr lang="zh-CN" altLang="zh-CN" sz="2400" dirty="0" smtClean="0"/>
              <a:t>我国的根本制度是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基层群众自治制度</a:t>
            </a:r>
            <a:r>
              <a:rPr lang="en-US" altLang="zh-CN" sz="2400" dirty="0" smtClean="0"/>
              <a:t>  </a:t>
            </a:r>
          </a:p>
          <a:p>
            <a:pPr>
              <a:lnSpc>
                <a:spcPct val="150000"/>
              </a:lnSpc>
              <a:spcBef>
                <a:spcPts val="0"/>
              </a:spcBef>
            </a:pPr>
            <a:r>
              <a:rPr lang="en-US" altLang="zh-CN" sz="2400" dirty="0" smtClean="0"/>
              <a:t>B.</a:t>
            </a:r>
            <a:r>
              <a:rPr lang="zh-CN" altLang="zh-CN" sz="2400" dirty="0" smtClean="0"/>
              <a:t>社会主义制度</a:t>
            </a:r>
            <a:r>
              <a:rPr lang="en-US" altLang="zh-CN" sz="2400" dirty="0" smtClean="0"/>
              <a:t>  </a:t>
            </a:r>
          </a:p>
          <a:p>
            <a:pPr>
              <a:lnSpc>
                <a:spcPct val="150000"/>
              </a:lnSpc>
              <a:spcBef>
                <a:spcPts val="0"/>
              </a:spcBef>
            </a:pPr>
            <a:r>
              <a:rPr lang="en-US" altLang="zh-CN" sz="2400" dirty="0" smtClean="0"/>
              <a:t>C.</a:t>
            </a:r>
            <a:r>
              <a:rPr lang="zh-CN" altLang="zh-CN" sz="2400" dirty="0" smtClean="0"/>
              <a:t>人民代表大会制度</a:t>
            </a:r>
            <a:r>
              <a:rPr lang="en-US" altLang="zh-CN" sz="2400" dirty="0" smtClean="0"/>
              <a:t>  </a:t>
            </a:r>
          </a:p>
          <a:p>
            <a:pPr>
              <a:lnSpc>
                <a:spcPct val="150000"/>
              </a:lnSpc>
              <a:spcBef>
                <a:spcPts val="0"/>
              </a:spcBef>
            </a:pPr>
            <a:r>
              <a:rPr lang="en-US" altLang="zh-CN" sz="2400" dirty="0" smtClean="0"/>
              <a:t>D.</a:t>
            </a:r>
            <a:r>
              <a:rPr lang="zh-CN" altLang="zh-CN" sz="2400" dirty="0" smtClean="0"/>
              <a:t>民族区域自治制度</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5" name="TextBox 4"/>
          <p:cNvSpPr txBox="1"/>
          <p:nvPr/>
        </p:nvSpPr>
        <p:spPr>
          <a:xfrm>
            <a:off x="5486400" y="3505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cxnSp>
        <p:nvCxnSpPr>
          <p:cNvPr id="6" name="直接连接符 5"/>
          <p:cNvCxnSpPr/>
          <p:nvPr/>
        </p:nvCxnSpPr>
        <p:spPr>
          <a:xfrm>
            <a:off x="4724400" y="1524000"/>
            <a:ext cx="11430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524000" y="1981200"/>
            <a:ext cx="11430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1295400" y="2819400"/>
            <a:ext cx="3505200"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876800" y="2438400"/>
            <a:ext cx="2743200" cy="707886"/>
          </a:xfrm>
          <a:prstGeom prst="rect">
            <a:avLst/>
          </a:prstGeom>
          <a:noFill/>
        </p:spPr>
        <p:txBody>
          <a:bodyPr wrap="square" rtlCol="0">
            <a:spAutoFit/>
          </a:bodyPr>
          <a:lstStyle/>
          <a:p>
            <a:r>
              <a:rPr lang="zh-CN" altLang="en-US" sz="4000" dirty="0" smtClean="0">
                <a:solidFill>
                  <a:srgbClr val="FF0000"/>
                </a:solidFill>
              </a:rPr>
              <a:t>重要作用</a:t>
            </a:r>
            <a:endParaRPr lang="zh-CN" altLang="en-US" sz="4000" dirty="0">
              <a:solidFill>
                <a:srgbClr val="FF0000"/>
              </a:solidFill>
            </a:endParaRPr>
          </a:p>
        </p:txBody>
      </p:sp>
      <p:sp>
        <p:nvSpPr>
          <p:cNvPr id="12" name="圆角矩形 11"/>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770" decel="100000"/>
                                        <p:tgtEl>
                                          <p:spTgt spid="11"/>
                                        </p:tgtEl>
                                      </p:cBhvr>
                                    </p:animEffect>
                                    <p:animScale>
                                      <p:cBhvr>
                                        <p:cTn id="26" dur="770" decel="100000"/>
                                        <p:tgtEl>
                                          <p:spTgt spid="11"/>
                                        </p:tgtEl>
                                      </p:cBhvr>
                                      <p:from x="10000" y="10000"/>
                                      <p:to x="200000" y="450000"/>
                                    </p:animScale>
                                    <p:animScale>
                                      <p:cBhvr>
                                        <p:cTn id="27" dur="1230" accel="100000" fill="hold">
                                          <p:stCondLst>
                                            <p:cond delay="770"/>
                                          </p:stCondLst>
                                        </p:cTn>
                                        <p:tgtEl>
                                          <p:spTgt spid="11"/>
                                        </p:tgtEl>
                                      </p:cBhvr>
                                      <p:from x="200000" y="450000"/>
                                      <p:to x="100000" y="100000"/>
                                    </p:animScale>
                                    <p:set>
                                      <p:cBhvr>
                                        <p:cTn id="28" dur="770" fill="hold"/>
                                        <p:tgtEl>
                                          <p:spTgt spid="11"/>
                                        </p:tgtEl>
                                        <p:attrNameLst>
                                          <p:attrName>ppt_x</p:attrName>
                                        </p:attrNameLst>
                                      </p:cBhvr>
                                      <p:to>
                                        <p:strVal val="(0.5)"/>
                                      </p:to>
                                    </p:set>
                                    <p:anim from="(0.5)" to="(#ppt_x)" calcmode="lin" valueType="num">
                                      <p:cBhvr>
                                        <p:cTn id="29" dur="1230" accel="100000" fill="hold">
                                          <p:stCondLst>
                                            <p:cond delay="770"/>
                                          </p:stCondLst>
                                        </p:cTn>
                                        <p:tgtEl>
                                          <p:spTgt spid="11"/>
                                        </p:tgtEl>
                                        <p:attrNameLst>
                                          <p:attrName>ppt_x</p:attrName>
                                        </p:attrNameLst>
                                      </p:cBhvr>
                                    </p:anim>
                                    <p:set>
                                      <p:cBhvr>
                                        <p:cTn id="30" dur="770" fill="hold"/>
                                        <p:tgtEl>
                                          <p:spTgt spid="11"/>
                                        </p:tgtEl>
                                        <p:attrNameLst>
                                          <p:attrName>ppt_y</p:attrName>
                                        </p:attrNameLst>
                                      </p:cBhvr>
                                      <p:to>
                                        <p:strVal val="(#ppt_y+0.4)"/>
                                      </p:to>
                                    </p:set>
                                    <p:anim from="(#ppt_y+0.4)" to="(#ppt_y)" calcmode="lin" valueType="num">
                                      <p:cBhvr>
                                        <p:cTn id="31" dur="1230" accel="100000" fill="hold">
                                          <p:stCondLst>
                                            <p:cond delay="770"/>
                                          </p:stCondLst>
                                        </p:cTn>
                                        <p:tgtEl>
                                          <p:spTgt spid="11"/>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51"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770" decel="100000"/>
                                        <p:tgtEl>
                                          <p:spTgt spid="4"/>
                                        </p:tgtEl>
                                      </p:cBhvr>
                                    </p:animEffect>
                                    <p:animScale>
                                      <p:cBhvr>
                                        <p:cTn id="37" dur="770" decel="100000"/>
                                        <p:tgtEl>
                                          <p:spTgt spid="4"/>
                                        </p:tgtEl>
                                      </p:cBhvr>
                                      <p:from x="10000" y="10000"/>
                                      <p:to x="200000" y="450000"/>
                                    </p:animScale>
                                    <p:animScale>
                                      <p:cBhvr>
                                        <p:cTn id="38" dur="1230" accel="100000" fill="hold">
                                          <p:stCondLst>
                                            <p:cond delay="770"/>
                                          </p:stCondLst>
                                        </p:cTn>
                                        <p:tgtEl>
                                          <p:spTgt spid="4"/>
                                        </p:tgtEl>
                                      </p:cBhvr>
                                      <p:from x="200000" y="450000"/>
                                      <p:to x="100000" y="100000"/>
                                    </p:animScale>
                                    <p:set>
                                      <p:cBhvr>
                                        <p:cTn id="39" dur="770" fill="hold"/>
                                        <p:tgtEl>
                                          <p:spTgt spid="4"/>
                                        </p:tgtEl>
                                        <p:attrNameLst>
                                          <p:attrName>ppt_x</p:attrName>
                                        </p:attrNameLst>
                                      </p:cBhvr>
                                      <p:to>
                                        <p:strVal val="(0.5)"/>
                                      </p:to>
                                    </p:set>
                                    <p:anim from="(0.5)" to="(#ppt_x)" calcmode="lin" valueType="num">
                                      <p:cBhvr>
                                        <p:cTn id="40" dur="1230" accel="100000" fill="hold">
                                          <p:stCondLst>
                                            <p:cond delay="770"/>
                                          </p:stCondLst>
                                        </p:cTn>
                                        <p:tgtEl>
                                          <p:spTgt spid="4"/>
                                        </p:tgtEl>
                                        <p:attrNameLst>
                                          <p:attrName>ppt_x</p:attrName>
                                        </p:attrNameLst>
                                      </p:cBhvr>
                                    </p:anim>
                                    <p:set>
                                      <p:cBhvr>
                                        <p:cTn id="41" dur="770" fill="hold"/>
                                        <p:tgtEl>
                                          <p:spTgt spid="4"/>
                                        </p:tgtEl>
                                        <p:attrNameLst>
                                          <p:attrName>ppt_y</p:attrName>
                                        </p:attrNameLst>
                                      </p:cBhvr>
                                      <p:to>
                                        <p:strVal val="(#ppt_y+0.4)"/>
                                      </p:to>
                                    </p:set>
                                    <p:anim from="(#ppt_y+0.4)" to="(#ppt_y)" calcmode="lin" valueType="num">
                                      <p:cBhvr>
                                        <p:cTn id="42" dur="1230" accel="100000" fill="hold">
                                          <p:stCondLst>
                                            <p:cond delay="770"/>
                                          </p:stCondLst>
                                        </p:cTn>
                                        <p:tgtEl>
                                          <p:spTgt spid="4"/>
                                        </p:tgtEl>
                                        <p:attrNameLst>
                                          <p:attrName>ppt_y</p:attrName>
                                        </p:attrNameLst>
                                      </p:cBhvr>
                                    </p:anim>
                                  </p:childTnLst>
                                </p:cTn>
                              </p:par>
                            </p:childTnLst>
                          </p:cTn>
                        </p:par>
                      </p:childTnLst>
                    </p:cTn>
                  </p:par>
                  <p:par>
                    <p:cTn id="43" fill="hold">
                      <p:stCondLst>
                        <p:cond delay="indefinite"/>
                      </p:stCondLst>
                      <p:childTnLst>
                        <p:par>
                          <p:cTn id="44" fill="hold">
                            <p:stCondLst>
                              <p:cond delay="0"/>
                            </p:stCondLst>
                            <p:childTnLst>
                              <p:par>
                                <p:cTn id="45" presetID="51"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770" decel="100000"/>
                                        <p:tgtEl>
                                          <p:spTgt spid="5"/>
                                        </p:tgtEl>
                                      </p:cBhvr>
                                    </p:animEffect>
                                    <p:animScale>
                                      <p:cBhvr>
                                        <p:cTn id="48" dur="770" decel="100000"/>
                                        <p:tgtEl>
                                          <p:spTgt spid="5"/>
                                        </p:tgtEl>
                                      </p:cBhvr>
                                      <p:from x="10000" y="10000"/>
                                      <p:to x="200000" y="450000"/>
                                    </p:animScale>
                                    <p:animScale>
                                      <p:cBhvr>
                                        <p:cTn id="49" dur="1230" accel="100000" fill="hold">
                                          <p:stCondLst>
                                            <p:cond delay="770"/>
                                          </p:stCondLst>
                                        </p:cTn>
                                        <p:tgtEl>
                                          <p:spTgt spid="5"/>
                                        </p:tgtEl>
                                      </p:cBhvr>
                                      <p:from x="200000" y="450000"/>
                                      <p:to x="100000" y="100000"/>
                                    </p:animScale>
                                    <p:set>
                                      <p:cBhvr>
                                        <p:cTn id="50" dur="770" fill="hold"/>
                                        <p:tgtEl>
                                          <p:spTgt spid="5"/>
                                        </p:tgtEl>
                                        <p:attrNameLst>
                                          <p:attrName>ppt_x</p:attrName>
                                        </p:attrNameLst>
                                      </p:cBhvr>
                                      <p:to>
                                        <p:strVal val="(0.5)"/>
                                      </p:to>
                                    </p:set>
                                    <p:anim from="(0.5)" to="(#ppt_x)" calcmode="lin" valueType="num">
                                      <p:cBhvr>
                                        <p:cTn id="51" dur="1230" accel="100000" fill="hold">
                                          <p:stCondLst>
                                            <p:cond delay="770"/>
                                          </p:stCondLst>
                                        </p:cTn>
                                        <p:tgtEl>
                                          <p:spTgt spid="5"/>
                                        </p:tgtEl>
                                        <p:attrNameLst>
                                          <p:attrName>ppt_x</p:attrName>
                                        </p:attrNameLst>
                                      </p:cBhvr>
                                    </p:anim>
                                    <p:set>
                                      <p:cBhvr>
                                        <p:cTn id="52" dur="770" fill="hold"/>
                                        <p:tgtEl>
                                          <p:spTgt spid="5"/>
                                        </p:tgtEl>
                                        <p:attrNameLst>
                                          <p:attrName>ppt_y</p:attrName>
                                        </p:attrNameLst>
                                      </p:cBhvr>
                                      <p:to>
                                        <p:strVal val="(#ppt_y+0.4)"/>
                                      </p:to>
                                    </p:set>
                                    <p:anim from="(#ppt_y+0.4)" to="(#ppt_y)" calcmode="lin" valueType="num">
                                      <p:cBhvr>
                                        <p:cTn id="53" dur="1230" accel="100000" fill="hold">
                                          <p:stCondLst>
                                            <p:cond delay="770"/>
                                          </p:stCondLst>
                                        </p:cTn>
                                        <p:tgtEl>
                                          <p:spTgt spid="5"/>
                                        </p:tgtEl>
                                        <p:attrNameLst>
                                          <p:attrName>ppt_y</p:attrName>
                                        </p:attrNameLst>
                                      </p:cBhvr>
                                    </p:anim>
                                  </p:childTnLst>
                                </p:cTn>
                              </p:par>
                              <p:par>
                                <p:cTn id="54" presetID="53" presetClass="entr" presetSubtype="16"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5"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p:cNvSpPr>
            <a:spLocks noGrp="1"/>
          </p:cNvSpPr>
          <p:nvPr>
            <p:ph idx="1"/>
          </p:nvPr>
        </p:nvSpPr>
        <p:spPr>
          <a:xfrm>
            <a:off x="457200" y="762000"/>
            <a:ext cx="8229600" cy="5364163"/>
          </a:xfrm>
        </p:spPr>
        <p:txBody>
          <a:bodyPr>
            <a:normAutofit/>
          </a:bodyPr>
          <a:lstStyle/>
          <a:p>
            <a:pPr>
              <a:lnSpc>
                <a:spcPct val="120000"/>
              </a:lnSpc>
              <a:buNone/>
              <a:tabLst>
                <a:tab pos="1028700" algn="l"/>
                <a:tab pos="1849438" algn="l"/>
                <a:tab pos="2536825" algn="l"/>
                <a:tab pos="3221038" algn="l"/>
              </a:tabLst>
            </a:pPr>
            <a:r>
              <a:rPr lang="en-US" altLang="zh-CN" sz="2400" dirty="0" smtClean="0">
                <a:solidFill>
                  <a:srgbClr val="000000"/>
                </a:solidFill>
                <a:ea typeface="宋体" pitchFamily="2" charset="-122"/>
              </a:rPr>
              <a:t>38.2011</a:t>
            </a:r>
            <a:r>
              <a:rPr lang="zh-CN" altLang="zh-CN" sz="2400" dirty="0" smtClean="0">
                <a:solidFill>
                  <a:srgbClr val="000000"/>
                </a:solidFill>
                <a:ea typeface="宋体" pitchFamily="2" charset="-122"/>
              </a:rPr>
              <a:t>年</a:t>
            </a:r>
            <a:r>
              <a:rPr lang="en-US" altLang="zh-CN" sz="2400" dirty="0" smtClean="0">
                <a:solidFill>
                  <a:srgbClr val="000000"/>
                </a:solidFill>
                <a:ea typeface="宋体" pitchFamily="2" charset="-122"/>
              </a:rPr>
              <a:t>5</a:t>
            </a:r>
            <a:r>
              <a:rPr lang="zh-CN" altLang="zh-CN" sz="2400" dirty="0" smtClean="0">
                <a:solidFill>
                  <a:srgbClr val="000000"/>
                </a:solidFill>
                <a:ea typeface="宋体" pitchFamily="2" charset="-122"/>
              </a:rPr>
              <a:t>月</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少年王某因参与抢劫被重庆市人民法院判处缓刑</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并对其发出禁止令。禁止他在没有监护人陪同下在外过夜、进入营业性网吧、赌场等。法院的禁止令体现了对未成年人的</a:t>
            </a:r>
            <a:r>
              <a:rPr lang="en-US" altLang="zh-CN" sz="2400" dirty="0" smtClean="0">
                <a:solidFill>
                  <a:srgbClr val="000000"/>
                </a:solidFill>
                <a:ea typeface="宋体" pitchFamily="2" charset="-122"/>
              </a:rPr>
              <a:t>(</a:t>
            </a:r>
            <a:r>
              <a:rPr lang="zh-CN" altLang="zh-CN" sz="2400" dirty="0" smtClean="0">
                <a:ea typeface="宋体" pitchFamily="2" charset="-122"/>
              </a:rPr>
              <a:t>　　</a:t>
            </a:r>
            <a:r>
              <a:rPr lang="en-US" altLang="zh-CN" sz="2400" dirty="0" smtClean="0">
                <a:solidFill>
                  <a:srgbClr val="000000"/>
                </a:solidFill>
                <a:ea typeface="宋体" pitchFamily="2" charset="-122"/>
              </a:rPr>
              <a:t>)</a:t>
            </a:r>
            <a:endParaRPr lang="zh-CN" altLang="zh-CN" sz="2400" dirty="0" smtClean="0">
              <a:solidFill>
                <a:srgbClr val="000000"/>
              </a:solidFill>
              <a:latin typeface="NEU-BZ-S92" pitchFamily="2" charset="-122"/>
              <a:ea typeface="NEU-BZ-S92" pitchFamily="2" charset="-122"/>
            </a:endParaRPr>
          </a:p>
          <a:p>
            <a:pPr>
              <a:lnSpc>
                <a:spcPct val="120000"/>
              </a:lnSpc>
              <a:buNone/>
              <a:tabLst>
                <a:tab pos="1028700" algn="l"/>
                <a:tab pos="1849438" algn="l"/>
                <a:tab pos="2536825" algn="l"/>
                <a:tab pos="3221038" algn="l"/>
              </a:tabLst>
            </a:pPr>
            <a:r>
              <a:rPr lang="en-US" altLang="zh-CN" sz="2400" dirty="0" smtClean="0">
                <a:solidFill>
                  <a:srgbClr val="000000"/>
                </a:solidFill>
                <a:ea typeface="宋体" pitchFamily="2" charset="-122"/>
              </a:rPr>
              <a:t>A.</a:t>
            </a:r>
            <a:r>
              <a:rPr lang="zh-CN" altLang="zh-CN" sz="2400" dirty="0" smtClean="0">
                <a:solidFill>
                  <a:srgbClr val="000000"/>
                </a:solidFill>
                <a:ea typeface="宋体" pitchFamily="2" charset="-122"/>
              </a:rPr>
              <a:t>家庭保护</a:t>
            </a:r>
            <a:r>
              <a:rPr lang="en-US" altLang="zh-CN" sz="2400" dirty="0" smtClean="0">
                <a:solidFill>
                  <a:srgbClr val="000000"/>
                </a:solidFill>
                <a:ea typeface="宋体" pitchFamily="2" charset="-122"/>
              </a:rPr>
              <a:t>	B.</a:t>
            </a:r>
            <a:r>
              <a:rPr lang="zh-CN" altLang="zh-CN" sz="2400" dirty="0" smtClean="0">
                <a:solidFill>
                  <a:srgbClr val="000000"/>
                </a:solidFill>
                <a:ea typeface="宋体" pitchFamily="2" charset="-122"/>
              </a:rPr>
              <a:t>学校保护</a:t>
            </a:r>
            <a:r>
              <a:rPr lang="en-US" altLang="zh-CN" sz="2400" dirty="0" smtClean="0">
                <a:solidFill>
                  <a:srgbClr val="000000"/>
                </a:solidFill>
                <a:ea typeface="宋体" pitchFamily="2" charset="-122"/>
              </a:rPr>
              <a:t>	C.</a:t>
            </a:r>
            <a:r>
              <a:rPr lang="zh-CN" altLang="zh-CN" sz="2400" dirty="0" smtClean="0">
                <a:solidFill>
                  <a:srgbClr val="000000"/>
                </a:solidFill>
                <a:ea typeface="宋体" pitchFamily="2" charset="-122"/>
              </a:rPr>
              <a:t>社会保护</a:t>
            </a:r>
            <a:r>
              <a:rPr lang="en-US" altLang="zh-CN" sz="2400" dirty="0" smtClean="0">
                <a:solidFill>
                  <a:srgbClr val="000000"/>
                </a:solidFill>
                <a:ea typeface="宋体" pitchFamily="2" charset="-122"/>
              </a:rPr>
              <a:t>	D.</a:t>
            </a:r>
            <a:r>
              <a:rPr lang="zh-CN" altLang="zh-CN" sz="2400" dirty="0" smtClean="0">
                <a:solidFill>
                  <a:srgbClr val="000000"/>
                </a:solidFill>
                <a:ea typeface="宋体" pitchFamily="2" charset="-122"/>
              </a:rPr>
              <a:t>司法保护</a:t>
            </a:r>
            <a:endParaRPr lang="en-US" altLang="zh-CN" sz="2400" dirty="0" smtClean="0">
              <a:solidFill>
                <a:srgbClr val="000000"/>
              </a:solidFill>
              <a:ea typeface="宋体" pitchFamily="2" charset="-122"/>
            </a:endParaRPr>
          </a:p>
          <a:p>
            <a:pPr>
              <a:lnSpc>
                <a:spcPct val="120000"/>
              </a:lnSpc>
              <a:buNone/>
              <a:tabLst>
                <a:tab pos="1028700" algn="l"/>
                <a:tab pos="1849438" algn="l"/>
                <a:tab pos="2536825" algn="l"/>
                <a:tab pos="3221038" algn="l"/>
              </a:tabLst>
            </a:pPr>
            <a:r>
              <a:rPr lang="en-US" altLang="zh-CN" sz="2400" dirty="0" smtClean="0">
                <a:solidFill>
                  <a:srgbClr val="000000"/>
                </a:solidFill>
                <a:ea typeface="宋体" pitchFamily="2" charset="-122"/>
              </a:rPr>
              <a:t>39.</a:t>
            </a:r>
            <a:r>
              <a:rPr lang="zh-CN" altLang="zh-CN" sz="2400" dirty="0" smtClean="0">
                <a:solidFill>
                  <a:srgbClr val="000000"/>
                </a:solidFill>
                <a:ea typeface="宋体" pitchFamily="2" charset="-122"/>
              </a:rPr>
              <a:t>《广州市未成年人保护规定</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草案</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》规定</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未满十周岁的未成年人</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不得让其独处</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也不得交由未满十六周岁的人代为照顾。</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上述规定体现了对未成年人实施</a:t>
            </a:r>
            <a:r>
              <a:rPr lang="en-US" altLang="zh-CN" sz="2400" dirty="0" smtClean="0">
                <a:solidFill>
                  <a:srgbClr val="000000"/>
                </a:solidFill>
                <a:ea typeface="宋体" pitchFamily="2" charset="-122"/>
              </a:rPr>
              <a:t>(</a:t>
            </a:r>
            <a:r>
              <a:rPr lang="zh-CN" altLang="zh-CN" sz="2400" dirty="0" smtClean="0">
                <a:ea typeface="宋体" pitchFamily="2" charset="-122"/>
              </a:rPr>
              <a:t>　　</a:t>
            </a:r>
            <a:r>
              <a:rPr lang="en-US" altLang="zh-CN" sz="2400" dirty="0" smtClean="0">
                <a:solidFill>
                  <a:srgbClr val="000000"/>
                </a:solidFill>
                <a:ea typeface="宋体" pitchFamily="2" charset="-122"/>
              </a:rPr>
              <a:t>)</a:t>
            </a:r>
            <a:endParaRPr lang="zh-CN" altLang="zh-CN" sz="2400" dirty="0" smtClean="0">
              <a:solidFill>
                <a:srgbClr val="000000"/>
              </a:solidFill>
              <a:latin typeface="NEU-BZ-S92" pitchFamily="2" charset="-122"/>
              <a:ea typeface="NEU-BZ-S92" pitchFamily="2" charset="-122"/>
            </a:endParaRPr>
          </a:p>
          <a:p>
            <a:pPr>
              <a:lnSpc>
                <a:spcPct val="120000"/>
              </a:lnSpc>
              <a:buNone/>
              <a:tabLst>
                <a:tab pos="1028700" algn="l"/>
                <a:tab pos="1849438" algn="l"/>
                <a:tab pos="2536825" algn="l"/>
                <a:tab pos="3221038" algn="l"/>
              </a:tabLst>
            </a:pPr>
            <a:r>
              <a:rPr lang="en-US" altLang="zh-CN" sz="2400" dirty="0" smtClean="0">
                <a:solidFill>
                  <a:srgbClr val="000000"/>
                </a:solidFill>
                <a:ea typeface="宋体" pitchFamily="2" charset="-122"/>
              </a:rPr>
              <a:t>A.</a:t>
            </a:r>
            <a:r>
              <a:rPr lang="zh-CN" altLang="zh-CN" sz="2400" dirty="0" smtClean="0">
                <a:solidFill>
                  <a:srgbClr val="000000"/>
                </a:solidFill>
                <a:ea typeface="宋体" pitchFamily="2" charset="-122"/>
              </a:rPr>
              <a:t>社会保护</a:t>
            </a:r>
            <a:r>
              <a:rPr lang="en-US" altLang="zh-CN" sz="2400" dirty="0" smtClean="0">
                <a:solidFill>
                  <a:srgbClr val="000000"/>
                </a:solidFill>
                <a:ea typeface="宋体" pitchFamily="2" charset="-122"/>
              </a:rPr>
              <a:t>	B.</a:t>
            </a:r>
            <a:r>
              <a:rPr lang="zh-CN" altLang="zh-CN" sz="2400" dirty="0" smtClean="0">
                <a:solidFill>
                  <a:srgbClr val="000000"/>
                </a:solidFill>
                <a:ea typeface="宋体" pitchFamily="2" charset="-122"/>
              </a:rPr>
              <a:t>司法保护</a:t>
            </a:r>
            <a:r>
              <a:rPr lang="en-US" altLang="zh-CN" sz="2400" dirty="0" smtClean="0">
                <a:solidFill>
                  <a:srgbClr val="000000"/>
                </a:solidFill>
                <a:ea typeface="宋体" pitchFamily="2" charset="-122"/>
              </a:rPr>
              <a:t>	C.</a:t>
            </a:r>
            <a:r>
              <a:rPr lang="zh-CN" altLang="zh-CN" sz="2400" dirty="0" smtClean="0">
                <a:solidFill>
                  <a:srgbClr val="000000"/>
                </a:solidFill>
                <a:ea typeface="宋体" pitchFamily="2" charset="-122"/>
              </a:rPr>
              <a:t>家庭保护</a:t>
            </a:r>
            <a:r>
              <a:rPr lang="en-US" altLang="zh-CN" sz="2400" dirty="0" smtClean="0">
                <a:solidFill>
                  <a:srgbClr val="000000"/>
                </a:solidFill>
                <a:ea typeface="宋体" pitchFamily="2" charset="-122"/>
              </a:rPr>
              <a:t>	D.</a:t>
            </a:r>
            <a:r>
              <a:rPr lang="zh-CN" altLang="zh-CN" sz="2400" dirty="0" smtClean="0">
                <a:solidFill>
                  <a:srgbClr val="000000"/>
                </a:solidFill>
                <a:ea typeface="宋体" pitchFamily="2" charset="-122"/>
              </a:rPr>
              <a:t>学校保护</a:t>
            </a:r>
            <a:endParaRPr lang="zh-CN" altLang="zh-CN" sz="2400" dirty="0" smtClean="0">
              <a:solidFill>
                <a:srgbClr val="000000"/>
              </a:solidFill>
              <a:latin typeface="NEU-BZ-S92" pitchFamily="2" charset="-122"/>
              <a:ea typeface="NEU-BZ-S92" pitchFamily="2" charset="-122"/>
            </a:endParaRPr>
          </a:p>
          <a:p>
            <a:pPr>
              <a:lnSpc>
                <a:spcPct val="120000"/>
              </a:lnSpc>
              <a:buNone/>
              <a:tabLst>
                <a:tab pos="1028700" algn="l"/>
                <a:tab pos="1849438" algn="l"/>
                <a:tab pos="2536825" algn="l"/>
                <a:tab pos="3221038" algn="l"/>
              </a:tabLst>
            </a:pPr>
            <a:endParaRPr lang="zh-CN" altLang="en-US" sz="2400" dirty="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5" name="TextBox 4"/>
          <p:cNvSpPr txBox="1"/>
          <p:nvPr/>
        </p:nvSpPr>
        <p:spPr>
          <a:xfrm>
            <a:off x="5638800" y="47244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cxnSp>
        <p:nvCxnSpPr>
          <p:cNvPr id="6" name="直接连接符 5"/>
          <p:cNvCxnSpPr/>
          <p:nvPr/>
        </p:nvCxnSpPr>
        <p:spPr>
          <a:xfrm>
            <a:off x="6400800" y="1219200"/>
            <a:ext cx="11430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矩形标注 6"/>
          <p:cNvSpPr/>
          <p:nvPr/>
        </p:nvSpPr>
        <p:spPr>
          <a:xfrm>
            <a:off x="1447800" y="5257800"/>
            <a:ext cx="1524000" cy="533400"/>
          </a:xfrm>
          <a:prstGeom prst="wedgeRectCallout">
            <a:avLst>
              <a:gd name="adj1" fmla="val 5296"/>
              <a:gd name="adj2" fmla="val -28588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隐含主体家庭</a:t>
            </a:r>
            <a:endParaRPr lang="zh-CN" altLang="en-US" sz="2000" b="1" dirty="0"/>
          </a:p>
        </p:txBody>
      </p:sp>
      <p:sp>
        <p:nvSpPr>
          <p:cNvPr id="9" name="圆角矩形 8"/>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09600"/>
            <a:ext cx="8229600" cy="5486399"/>
          </a:xfrm>
          <a:ln w="38100">
            <a:solidFill>
              <a:srgbClr val="0000FF"/>
            </a:solidFill>
          </a:ln>
        </p:spPr>
        <p:txBody>
          <a:bodyPr>
            <a:normAutofit fontScale="55000" lnSpcReduction="20000"/>
          </a:bodyPr>
          <a:lstStyle/>
          <a:p>
            <a:endParaRPr lang="en-US" altLang="zh-CN" b="1" dirty="0" smtClean="0">
              <a:solidFill>
                <a:srgbClr val="FF0000"/>
              </a:solidFill>
            </a:endParaRPr>
          </a:p>
          <a:p>
            <a:r>
              <a:rPr lang="zh-CN" altLang="en-US" b="1" dirty="0" smtClean="0">
                <a:solidFill>
                  <a:srgbClr val="FF0000"/>
                </a:solidFill>
              </a:rPr>
              <a:t>二</a:t>
            </a:r>
            <a:r>
              <a:rPr lang="en-US" altLang="zh-CN" b="1" dirty="0" smtClean="0">
                <a:solidFill>
                  <a:srgbClr val="FF0000"/>
                </a:solidFill>
              </a:rPr>
              <a:t>.</a:t>
            </a:r>
            <a:r>
              <a:rPr lang="zh-CN" altLang="en-US" b="1" dirty="0" smtClean="0">
                <a:solidFill>
                  <a:srgbClr val="FF0000"/>
                </a:solidFill>
              </a:rPr>
              <a:t>常考知识点总结：</a:t>
            </a:r>
            <a:r>
              <a:rPr lang="zh-CN" altLang="en-US" b="1" dirty="0" smtClean="0">
                <a:solidFill>
                  <a:srgbClr val="7030A0"/>
                </a:solidFill>
              </a:rPr>
              <a:t>第一种排除  知识性错误</a:t>
            </a:r>
            <a:endParaRPr lang="en-US" altLang="zh-CN" b="1" dirty="0" smtClean="0">
              <a:solidFill>
                <a:srgbClr val="7030A0"/>
              </a:solidFill>
            </a:endParaRPr>
          </a:p>
          <a:p>
            <a:r>
              <a:rPr lang="en-US" altLang="zh-CN" b="1" dirty="0" smtClean="0"/>
              <a:t>                                                       </a:t>
            </a:r>
            <a:r>
              <a:rPr lang="zh-CN" altLang="zh-CN" b="1" dirty="0" smtClean="0">
                <a:solidFill>
                  <a:srgbClr val="0000FF"/>
                </a:solidFill>
              </a:rPr>
              <a:t>制度类：</a:t>
            </a:r>
          </a:p>
          <a:p>
            <a:pPr>
              <a:lnSpc>
                <a:spcPct val="170000"/>
              </a:lnSpc>
              <a:spcBef>
                <a:spcPts val="0"/>
              </a:spcBef>
            </a:pPr>
            <a:r>
              <a:rPr lang="en-US" altLang="zh-CN" sz="2700" dirty="0" smtClean="0">
                <a:solidFill>
                  <a:srgbClr val="FF00FF"/>
                </a:solidFill>
              </a:rPr>
              <a:t>1.</a:t>
            </a:r>
            <a:r>
              <a:rPr lang="zh-CN" altLang="zh-CN" sz="2700" dirty="0" smtClean="0">
                <a:solidFill>
                  <a:srgbClr val="FF00FF"/>
                </a:solidFill>
              </a:rPr>
              <a:t>我国的根本制度：社会主义制度。</a:t>
            </a:r>
          </a:p>
          <a:p>
            <a:pPr>
              <a:lnSpc>
                <a:spcPct val="170000"/>
              </a:lnSpc>
              <a:spcBef>
                <a:spcPts val="0"/>
              </a:spcBef>
            </a:pPr>
            <a:r>
              <a:rPr lang="en-US" altLang="zh-CN" sz="2700" dirty="0" smtClean="0">
                <a:solidFill>
                  <a:srgbClr val="FF00FF"/>
                </a:solidFill>
              </a:rPr>
              <a:t>2.</a:t>
            </a:r>
            <a:r>
              <a:rPr lang="zh-CN" altLang="zh-CN" sz="2700" dirty="0" smtClean="0">
                <a:solidFill>
                  <a:srgbClr val="FF00FF"/>
                </a:solidFill>
              </a:rPr>
              <a:t>我国的根本政治制度：人民代表大会制度。是人民掌握国家政权、行使权力的根本途径。</a:t>
            </a:r>
          </a:p>
          <a:p>
            <a:pPr>
              <a:lnSpc>
                <a:spcPct val="170000"/>
              </a:lnSpc>
              <a:spcBef>
                <a:spcPts val="0"/>
              </a:spcBef>
            </a:pPr>
            <a:r>
              <a:rPr lang="en-US" altLang="zh-CN" sz="2700" dirty="0" smtClean="0">
                <a:solidFill>
                  <a:srgbClr val="FF00FF"/>
                </a:solidFill>
              </a:rPr>
              <a:t>3.</a:t>
            </a:r>
            <a:r>
              <a:rPr lang="zh-CN" altLang="zh-CN" sz="2700" dirty="0" smtClean="0">
                <a:solidFill>
                  <a:srgbClr val="FF00FF"/>
                </a:solidFill>
              </a:rPr>
              <a:t>我国的基本政治制度：中国共产党领导的多党合作和政治协商制度、民族区域自治制度、基层群众自治制度。</a:t>
            </a:r>
          </a:p>
          <a:p>
            <a:pPr>
              <a:lnSpc>
                <a:spcPct val="170000"/>
              </a:lnSpc>
              <a:spcBef>
                <a:spcPts val="0"/>
              </a:spcBef>
            </a:pPr>
            <a:r>
              <a:rPr lang="en-US" altLang="zh-CN" sz="2700" dirty="0" smtClean="0">
                <a:solidFill>
                  <a:srgbClr val="FF00FF"/>
                </a:solidFill>
              </a:rPr>
              <a:t>4.</a:t>
            </a:r>
            <a:r>
              <a:rPr lang="zh-CN" altLang="zh-CN" sz="2700" dirty="0" smtClean="0">
                <a:solidFill>
                  <a:srgbClr val="FF00FF"/>
                </a:solidFill>
              </a:rPr>
              <a:t>我国的基本经济制度：公有制为主体、多种所有制经济共同发展。</a:t>
            </a:r>
          </a:p>
          <a:p>
            <a:pPr>
              <a:lnSpc>
                <a:spcPct val="170000"/>
              </a:lnSpc>
              <a:spcBef>
                <a:spcPts val="0"/>
              </a:spcBef>
            </a:pPr>
            <a:r>
              <a:rPr lang="en-US" altLang="zh-CN" sz="2700" dirty="0" smtClean="0">
                <a:solidFill>
                  <a:srgbClr val="FF00FF"/>
                </a:solidFill>
              </a:rPr>
              <a:t>5.</a:t>
            </a:r>
            <a:r>
              <a:rPr lang="zh-CN" altLang="zh-CN" sz="2700" dirty="0" smtClean="0">
                <a:solidFill>
                  <a:srgbClr val="FF00FF"/>
                </a:solidFill>
              </a:rPr>
              <a:t>民族区域自治制度，是一项独具中国特色的实现民族平等、保障少数民族合法权利的基本政治制度。</a:t>
            </a:r>
          </a:p>
          <a:p>
            <a:pPr>
              <a:lnSpc>
                <a:spcPct val="170000"/>
              </a:lnSpc>
              <a:spcBef>
                <a:spcPts val="0"/>
              </a:spcBef>
            </a:pPr>
            <a:r>
              <a:rPr lang="en-US" altLang="zh-CN" sz="2700" dirty="0" smtClean="0">
                <a:solidFill>
                  <a:srgbClr val="FF00FF"/>
                </a:solidFill>
              </a:rPr>
              <a:t>6.</a:t>
            </a:r>
            <a:r>
              <a:rPr lang="zh-CN" altLang="zh-CN" sz="2700" dirty="0" smtClean="0">
                <a:solidFill>
                  <a:srgbClr val="FF00FF"/>
                </a:solidFill>
              </a:rPr>
              <a:t>实行基层群众自治制度，发展基层民主，是社会主义民主政治建设的基础</a:t>
            </a:r>
            <a:r>
              <a:rPr lang="zh-CN" altLang="en-US" sz="2700" dirty="0" smtClean="0">
                <a:solidFill>
                  <a:srgbClr val="FF00FF"/>
                </a:solidFill>
              </a:rPr>
              <a:t>。</a:t>
            </a:r>
            <a:endParaRPr lang="zh-CN" altLang="zh-CN" sz="2700" dirty="0" smtClean="0">
              <a:solidFill>
                <a:srgbClr val="FF00FF"/>
              </a:solidFill>
            </a:endParaRPr>
          </a:p>
          <a:p>
            <a:pPr>
              <a:lnSpc>
                <a:spcPct val="170000"/>
              </a:lnSpc>
              <a:spcBef>
                <a:spcPts val="0"/>
              </a:spcBef>
            </a:pPr>
            <a:r>
              <a:rPr lang="en-US" altLang="zh-CN" sz="2700" dirty="0" smtClean="0">
                <a:solidFill>
                  <a:srgbClr val="FF00FF"/>
                </a:solidFill>
              </a:rPr>
              <a:t>7.</a:t>
            </a:r>
            <a:r>
              <a:rPr lang="zh-CN" altLang="zh-CN" sz="2700" dirty="0" smtClean="0">
                <a:solidFill>
                  <a:srgbClr val="FF00FF"/>
                </a:solidFill>
              </a:rPr>
              <a:t>村民说事制度是我国基层民主管理的一种创新尝试。</a:t>
            </a:r>
          </a:p>
          <a:p>
            <a:pPr>
              <a:lnSpc>
                <a:spcPct val="170000"/>
              </a:lnSpc>
              <a:spcBef>
                <a:spcPts val="0"/>
              </a:spcBef>
            </a:pPr>
            <a:r>
              <a:rPr lang="en-US" altLang="zh-CN" sz="2700" dirty="0" smtClean="0">
                <a:solidFill>
                  <a:srgbClr val="FF00FF"/>
                </a:solidFill>
              </a:rPr>
              <a:t>8.</a:t>
            </a:r>
            <a:r>
              <a:rPr lang="zh-CN" altLang="zh-CN" sz="2700" dirty="0" smtClean="0">
                <a:solidFill>
                  <a:srgbClr val="FF00FF"/>
                </a:solidFill>
              </a:rPr>
              <a:t>民主决策的制度：社情民意反映制度、专家咨询制度、重大事项社会公示制度、社会听证制度等。</a:t>
            </a:r>
          </a:p>
          <a:p>
            <a:pPr>
              <a:lnSpc>
                <a:spcPct val="170000"/>
              </a:lnSpc>
              <a:spcBef>
                <a:spcPts val="0"/>
              </a:spcBef>
            </a:pPr>
            <a:r>
              <a:rPr lang="en-US" altLang="zh-CN" sz="2700" dirty="0" smtClean="0">
                <a:solidFill>
                  <a:srgbClr val="FF00FF"/>
                </a:solidFill>
              </a:rPr>
              <a:t>9.</a:t>
            </a:r>
            <a:r>
              <a:rPr lang="zh-CN" altLang="zh-CN" sz="2700" dirty="0" smtClean="0">
                <a:solidFill>
                  <a:srgbClr val="FF00FF"/>
                </a:solidFill>
              </a:rPr>
              <a:t>政府通过主动公开和依申请公开政府信息，建立信息公开制度，能够有效保障公民的知情权，依法保证公民更好地行使参与权和监督权。</a:t>
            </a:r>
            <a:endParaRPr lang="zh-CN" altLang="en-US" b="1" dirty="0">
              <a:solidFill>
                <a:srgbClr val="FF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8200"/>
            <a:ext cx="8229600" cy="5287963"/>
          </a:xfrm>
        </p:spPr>
        <p:txBody>
          <a:bodyPr vert="horz" lIns="91440" tIns="45720" rIns="91440" bIns="45720" rtlCol="0">
            <a:noAutofit/>
          </a:bodyPr>
          <a:lstStyle/>
          <a:p>
            <a:pPr>
              <a:lnSpc>
                <a:spcPct val="150000"/>
              </a:lnSpc>
              <a:spcBef>
                <a:spcPts val="0"/>
              </a:spcBef>
            </a:pPr>
            <a:r>
              <a:rPr lang="en-US" altLang="zh-CN" sz="2400" dirty="0" smtClean="0"/>
              <a:t>40.</a:t>
            </a:r>
            <a:r>
              <a:rPr lang="zh-CN" altLang="zh-CN" sz="2400" dirty="0" smtClean="0"/>
              <a:t>我国的最高国家权力机关是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人民代表大会</a:t>
            </a:r>
            <a:r>
              <a:rPr lang="en-US" altLang="zh-CN" sz="2400" dirty="0" smtClean="0"/>
              <a:t>               </a:t>
            </a:r>
          </a:p>
          <a:p>
            <a:pPr>
              <a:lnSpc>
                <a:spcPct val="150000"/>
              </a:lnSpc>
              <a:spcBef>
                <a:spcPts val="0"/>
              </a:spcBef>
            </a:pPr>
            <a:r>
              <a:rPr lang="en-US" altLang="zh-CN" sz="2400" dirty="0" smtClean="0"/>
              <a:t>B.</a:t>
            </a:r>
            <a:r>
              <a:rPr lang="zh-CN" altLang="zh-CN" sz="2400" dirty="0" smtClean="0"/>
              <a:t>人民代表大会制度</a:t>
            </a:r>
          </a:p>
          <a:p>
            <a:pPr>
              <a:lnSpc>
                <a:spcPct val="150000"/>
              </a:lnSpc>
              <a:spcBef>
                <a:spcPts val="0"/>
              </a:spcBef>
            </a:pPr>
            <a:r>
              <a:rPr lang="en-US" altLang="zh-CN" sz="2400" dirty="0" smtClean="0"/>
              <a:t>C.</a:t>
            </a:r>
            <a:r>
              <a:rPr lang="zh-CN" altLang="zh-CN" sz="2400" dirty="0" smtClean="0"/>
              <a:t>全国人民代表大会</a:t>
            </a:r>
            <a:r>
              <a:rPr lang="en-US" altLang="zh-CN" sz="2400" dirty="0" smtClean="0"/>
              <a:t>           </a:t>
            </a:r>
          </a:p>
          <a:p>
            <a:pPr>
              <a:lnSpc>
                <a:spcPct val="150000"/>
              </a:lnSpc>
              <a:spcBef>
                <a:spcPts val="0"/>
              </a:spcBef>
            </a:pPr>
            <a:r>
              <a:rPr lang="en-US" altLang="zh-CN" sz="2400" dirty="0" smtClean="0"/>
              <a:t>D.</a:t>
            </a:r>
            <a:r>
              <a:rPr lang="zh-CN" altLang="zh-CN" sz="2400" dirty="0" smtClean="0"/>
              <a:t>全国人民代表大会制度</a:t>
            </a:r>
          </a:p>
          <a:p>
            <a:pPr>
              <a:lnSpc>
                <a:spcPct val="150000"/>
              </a:lnSpc>
              <a:spcBef>
                <a:spcPts val="0"/>
              </a:spcBef>
            </a:pPr>
            <a:r>
              <a:rPr lang="en-US" altLang="zh-CN" sz="2400" dirty="0" smtClean="0"/>
              <a:t>41.</a:t>
            </a:r>
            <a:r>
              <a:rPr lang="zh-CN" altLang="zh-CN" sz="2400" dirty="0" smtClean="0"/>
              <a:t>中华人民共和国主席的职权不包括：</a:t>
            </a:r>
          </a:p>
          <a:p>
            <a:pPr>
              <a:lnSpc>
                <a:spcPct val="150000"/>
              </a:lnSpc>
              <a:spcBef>
                <a:spcPts val="0"/>
              </a:spcBef>
            </a:pPr>
            <a:r>
              <a:rPr lang="en-US" altLang="zh-CN" sz="2400" dirty="0" smtClean="0"/>
              <a:t>A.</a:t>
            </a:r>
            <a:r>
              <a:rPr lang="zh-CN" altLang="zh-CN" sz="2400" dirty="0" smtClean="0"/>
              <a:t>公布法律，发布命令　　</a:t>
            </a:r>
            <a:r>
              <a:rPr lang="en-US" altLang="zh-CN" sz="2400" dirty="0" smtClean="0"/>
              <a:t>   B.</a:t>
            </a:r>
            <a:r>
              <a:rPr lang="zh-CN" altLang="zh-CN" sz="2400" dirty="0" smtClean="0"/>
              <a:t>立法权</a:t>
            </a:r>
            <a:r>
              <a:rPr lang="en-US" altLang="zh-CN" sz="2400" dirty="0" smtClean="0"/>
              <a:t>       </a:t>
            </a:r>
          </a:p>
          <a:p>
            <a:pPr>
              <a:lnSpc>
                <a:spcPct val="150000"/>
              </a:lnSpc>
              <a:spcBef>
                <a:spcPts val="0"/>
              </a:spcBef>
            </a:pPr>
            <a:r>
              <a:rPr lang="en-US" altLang="zh-CN" sz="2400" dirty="0" smtClean="0"/>
              <a:t>C.</a:t>
            </a:r>
            <a:r>
              <a:rPr lang="zh-CN" altLang="zh-CN" sz="2400" dirty="0" smtClean="0"/>
              <a:t>外事权</a:t>
            </a:r>
            <a:r>
              <a:rPr lang="en-US" altLang="zh-CN" sz="2400" dirty="0" smtClean="0"/>
              <a:t>                              D.</a:t>
            </a:r>
            <a:r>
              <a:rPr lang="zh-CN" altLang="zh-CN" sz="2400" dirty="0" smtClean="0"/>
              <a:t>荣典权</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5" name="TextBox 4"/>
          <p:cNvSpPr txBox="1"/>
          <p:nvPr/>
        </p:nvSpPr>
        <p:spPr>
          <a:xfrm>
            <a:off x="6324600" y="3505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p:cNvSpPr>
            <a:spLocks noGrp="1"/>
          </p:cNvSpPr>
          <p:nvPr>
            <p:ph idx="1"/>
          </p:nvPr>
        </p:nvSpPr>
        <p:spPr>
          <a:xfrm>
            <a:off x="457200" y="914400"/>
            <a:ext cx="8229600" cy="5211763"/>
          </a:xfrm>
        </p:spPr>
        <p:txBody>
          <a:bodyPr vert="horz" lIns="91440" tIns="45720" rIns="91440" bIns="45720" rtlCol="0">
            <a:noAutofit/>
          </a:bodyPr>
          <a:lstStyle/>
          <a:p>
            <a:pPr>
              <a:lnSpc>
                <a:spcPct val="150000"/>
              </a:lnSpc>
              <a:spcBef>
                <a:spcPts val="0"/>
              </a:spcBef>
            </a:pPr>
            <a:r>
              <a:rPr lang="en-US" altLang="zh-CN" sz="2400" dirty="0" smtClean="0"/>
              <a:t>42.</a:t>
            </a:r>
            <a:r>
              <a:rPr lang="zh-CN" altLang="zh-CN" sz="2400" dirty="0" smtClean="0"/>
              <a:t>我国宪法的基本原则是：</a:t>
            </a:r>
          </a:p>
          <a:p>
            <a:pPr>
              <a:lnSpc>
                <a:spcPct val="150000"/>
              </a:lnSpc>
              <a:spcBef>
                <a:spcPts val="0"/>
              </a:spcBef>
            </a:pPr>
            <a:r>
              <a:rPr lang="en-US" altLang="zh-CN" sz="2400" dirty="0" smtClean="0"/>
              <a:t>A.</a:t>
            </a:r>
            <a:r>
              <a:rPr lang="zh-CN" altLang="zh-CN" sz="2400" dirty="0" smtClean="0"/>
              <a:t>我国是人民民主专政的社会主义国家，国家的一切权利属于人民　</a:t>
            </a:r>
          </a:p>
          <a:p>
            <a:pPr>
              <a:lnSpc>
                <a:spcPct val="150000"/>
              </a:lnSpc>
              <a:spcBef>
                <a:spcPts val="0"/>
              </a:spcBef>
            </a:pPr>
            <a:r>
              <a:rPr lang="en-US" altLang="zh-CN" sz="2400" dirty="0" smtClean="0"/>
              <a:t>B.</a:t>
            </a:r>
            <a:r>
              <a:rPr lang="zh-CN" altLang="zh-CN" sz="2400" dirty="0" smtClean="0"/>
              <a:t>我国是人民民主专政的社会主义国家，国家的一切权力属于公民　</a:t>
            </a:r>
          </a:p>
          <a:p>
            <a:pPr>
              <a:lnSpc>
                <a:spcPct val="150000"/>
              </a:lnSpc>
              <a:spcBef>
                <a:spcPts val="0"/>
              </a:spcBef>
            </a:pPr>
            <a:r>
              <a:rPr lang="en-US" altLang="zh-CN" sz="2400" dirty="0" smtClean="0"/>
              <a:t>C.</a:t>
            </a:r>
            <a:r>
              <a:rPr lang="zh-CN" altLang="zh-CN" sz="2400" dirty="0" smtClean="0"/>
              <a:t>我国是人民民主专政的资本主义国家，国家的一切权利属于公民　</a:t>
            </a:r>
          </a:p>
          <a:p>
            <a:pPr>
              <a:lnSpc>
                <a:spcPct val="150000"/>
              </a:lnSpc>
              <a:spcBef>
                <a:spcPts val="0"/>
              </a:spcBef>
            </a:pPr>
            <a:r>
              <a:rPr lang="en-US" altLang="zh-CN" sz="2400" dirty="0" smtClean="0"/>
              <a:t>D.</a:t>
            </a:r>
            <a:r>
              <a:rPr lang="zh-CN" altLang="zh-CN" sz="2400" dirty="0" smtClean="0"/>
              <a:t>我国是人民民主专政的社会主义国家，国家的一切权力属于人民</a:t>
            </a: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cxnSp>
        <p:nvCxnSpPr>
          <p:cNvPr id="5" name="直接连接符 4"/>
          <p:cNvCxnSpPr/>
          <p:nvPr/>
        </p:nvCxnSpPr>
        <p:spPr>
          <a:xfrm>
            <a:off x="8001000" y="2133600"/>
            <a:ext cx="3810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001000" y="3200400"/>
            <a:ext cx="4572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8200"/>
            <a:ext cx="8229600" cy="5287963"/>
          </a:xfrm>
        </p:spPr>
        <p:txBody>
          <a:bodyPr vert="horz" lIns="91440" tIns="45720" rIns="91440" bIns="45720" rtlCol="0">
            <a:noAutofit/>
          </a:bodyPr>
          <a:lstStyle/>
          <a:p>
            <a:pPr>
              <a:lnSpc>
                <a:spcPct val="160000"/>
              </a:lnSpc>
              <a:spcBef>
                <a:spcPts val="0"/>
              </a:spcBef>
            </a:pPr>
            <a:r>
              <a:rPr lang="en-US" altLang="zh-CN" sz="2400" dirty="0" smtClean="0"/>
              <a:t>43.</a:t>
            </a:r>
            <a:r>
              <a:rPr lang="zh-CN" altLang="zh-CN" sz="2400" dirty="0" smtClean="0"/>
              <a:t>我国经济制度的基础是：</a:t>
            </a:r>
            <a:r>
              <a:rPr lang="en-US" altLang="zh-CN" sz="2400" dirty="0" smtClean="0"/>
              <a:t>            </a:t>
            </a:r>
            <a:endParaRPr lang="zh-CN" altLang="zh-CN" sz="2400" dirty="0" smtClean="0"/>
          </a:p>
          <a:p>
            <a:pPr>
              <a:lnSpc>
                <a:spcPct val="160000"/>
              </a:lnSpc>
              <a:spcBef>
                <a:spcPts val="0"/>
              </a:spcBef>
            </a:pPr>
            <a:r>
              <a:rPr lang="en-US" altLang="zh-CN" sz="2400" dirty="0" smtClean="0"/>
              <a:t>A.</a:t>
            </a:r>
            <a:r>
              <a:rPr lang="zh-CN" altLang="zh-CN" sz="2400" dirty="0" smtClean="0"/>
              <a:t>生产资料的社会主义私有制</a:t>
            </a:r>
            <a:r>
              <a:rPr lang="en-US" altLang="zh-CN" sz="2400" dirty="0" smtClean="0"/>
              <a:t>          </a:t>
            </a:r>
          </a:p>
          <a:p>
            <a:pPr>
              <a:lnSpc>
                <a:spcPct val="160000"/>
              </a:lnSpc>
              <a:spcBef>
                <a:spcPts val="0"/>
              </a:spcBef>
            </a:pPr>
            <a:r>
              <a:rPr lang="en-US" altLang="zh-CN" sz="2400" dirty="0" smtClean="0"/>
              <a:t>B.</a:t>
            </a:r>
            <a:r>
              <a:rPr lang="zh-CN" altLang="zh-CN" sz="2400" dirty="0" smtClean="0"/>
              <a:t>生产资料的社会主义公有制</a:t>
            </a:r>
          </a:p>
          <a:p>
            <a:pPr>
              <a:lnSpc>
                <a:spcPct val="160000"/>
              </a:lnSpc>
              <a:spcBef>
                <a:spcPts val="0"/>
              </a:spcBef>
            </a:pPr>
            <a:r>
              <a:rPr lang="en-US" altLang="zh-CN" sz="2400" dirty="0" smtClean="0"/>
              <a:t>C.</a:t>
            </a:r>
            <a:r>
              <a:rPr lang="zh-CN" altLang="zh-CN" sz="2400" dirty="0" smtClean="0"/>
              <a:t>生产资料的社会主义个体所有制</a:t>
            </a:r>
            <a:r>
              <a:rPr lang="en-US" altLang="zh-CN" sz="2400" dirty="0" smtClean="0"/>
              <a:t>      </a:t>
            </a:r>
          </a:p>
          <a:p>
            <a:pPr>
              <a:lnSpc>
                <a:spcPct val="160000"/>
              </a:lnSpc>
              <a:spcBef>
                <a:spcPts val="0"/>
              </a:spcBef>
            </a:pPr>
            <a:r>
              <a:rPr lang="en-US" altLang="zh-CN" sz="2400" dirty="0" smtClean="0"/>
              <a:t>D.</a:t>
            </a:r>
            <a:r>
              <a:rPr lang="zh-CN" altLang="zh-CN" sz="2400" dirty="0" smtClean="0"/>
              <a:t>生产资料的社会主义集体所有制</a:t>
            </a:r>
          </a:p>
          <a:p>
            <a:pPr>
              <a:lnSpc>
                <a:spcPct val="160000"/>
              </a:lnSpc>
              <a:spcBef>
                <a:spcPts val="0"/>
              </a:spcBef>
            </a:pPr>
            <a:r>
              <a:rPr lang="en-US" altLang="zh-CN" sz="2400" dirty="0" smtClean="0"/>
              <a:t>44.</a:t>
            </a:r>
            <a:r>
              <a:rPr lang="zh-CN" altLang="zh-CN" sz="2400" dirty="0" smtClean="0"/>
              <a:t>人民行使国家权力的基本途径是</a:t>
            </a:r>
            <a:r>
              <a:rPr lang="en-US" altLang="zh-CN" sz="2400" dirty="0" smtClean="0"/>
              <a:t>:     </a:t>
            </a:r>
            <a:endParaRPr lang="zh-CN" altLang="zh-CN" sz="2400" dirty="0" smtClean="0"/>
          </a:p>
          <a:p>
            <a:pPr>
              <a:lnSpc>
                <a:spcPct val="160000"/>
              </a:lnSpc>
              <a:spcBef>
                <a:spcPts val="0"/>
              </a:spcBef>
            </a:pPr>
            <a:r>
              <a:rPr lang="en-US" altLang="zh-CN" sz="2400" dirty="0" smtClean="0"/>
              <a:t>A.</a:t>
            </a:r>
            <a:r>
              <a:rPr lang="zh-CN" altLang="zh-CN" sz="2400" dirty="0" smtClean="0"/>
              <a:t>全国人民代表大会</a:t>
            </a:r>
            <a:r>
              <a:rPr lang="en-US" altLang="zh-CN" sz="2400" dirty="0" smtClean="0"/>
              <a:t>             B.</a:t>
            </a:r>
            <a:r>
              <a:rPr lang="zh-CN" altLang="zh-CN" sz="2400" dirty="0" smtClean="0"/>
              <a:t>人民代表大会制度</a:t>
            </a:r>
          </a:p>
          <a:p>
            <a:pPr>
              <a:lnSpc>
                <a:spcPct val="160000"/>
              </a:lnSpc>
              <a:spcBef>
                <a:spcPts val="0"/>
              </a:spcBef>
            </a:pPr>
            <a:r>
              <a:rPr lang="en-US" altLang="zh-CN" sz="2400" dirty="0" smtClean="0"/>
              <a:t>C.</a:t>
            </a:r>
            <a:r>
              <a:rPr lang="zh-CN" altLang="zh-CN" sz="2400" dirty="0" smtClean="0"/>
              <a:t>人民代表大会</a:t>
            </a:r>
            <a:r>
              <a:rPr lang="en-US" altLang="zh-CN" sz="2400" dirty="0" smtClean="0"/>
              <a:t>                      D.</a:t>
            </a:r>
            <a:r>
              <a:rPr lang="zh-CN" altLang="zh-CN" sz="2400" dirty="0" smtClean="0"/>
              <a:t>人大代表</a:t>
            </a:r>
          </a:p>
          <a:p>
            <a:pPr>
              <a:lnSpc>
                <a:spcPct val="16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5" name="TextBox 4"/>
          <p:cNvSpPr txBox="1"/>
          <p:nvPr/>
        </p:nvSpPr>
        <p:spPr>
          <a:xfrm>
            <a:off x="5791200" y="38100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p:cNvSpPr>
            <a:spLocks noGrp="1"/>
          </p:cNvSpPr>
          <p:nvPr>
            <p:ph idx="1"/>
          </p:nvPr>
        </p:nvSpPr>
        <p:spPr>
          <a:xfrm>
            <a:off x="457200" y="762000"/>
            <a:ext cx="8229600" cy="5211763"/>
          </a:xfrm>
        </p:spPr>
        <p:txBody>
          <a:bodyPr vert="horz" lIns="91440" tIns="45720" rIns="91440" bIns="45720" rtlCol="0">
            <a:noAutofit/>
          </a:bodyPr>
          <a:lstStyle/>
          <a:p>
            <a:pPr>
              <a:lnSpc>
                <a:spcPct val="150000"/>
              </a:lnSpc>
              <a:spcBef>
                <a:spcPts val="0"/>
              </a:spcBef>
            </a:pPr>
            <a:r>
              <a:rPr lang="en-US" altLang="zh-CN" sz="2400" dirty="0" smtClean="0"/>
              <a:t>45.</a:t>
            </a:r>
            <a:r>
              <a:rPr lang="zh-CN" altLang="zh-CN" sz="2400" dirty="0" smtClean="0"/>
              <a:t>实现人权的最大障碍和中国人权事业进步的最显著标志分别是：</a:t>
            </a:r>
          </a:p>
          <a:p>
            <a:pPr>
              <a:lnSpc>
                <a:spcPct val="150000"/>
              </a:lnSpc>
              <a:spcBef>
                <a:spcPts val="0"/>
              </a:spcBef>
            </a:pPr>
            <a:r>
              <a:rPr lang="en-US" altLang="zh-CN" sz="2400" dirty="0" smtClean="0"/>
              <a:t>A.</a:t>
            </a:r>
            <a:r>
              <a:rPr lang="zh-CN" altLang="zh-CN" sz="2400" dirty="0" smtClean="0"/>
              <a:t>贫穷</a:t>
            </a:r>
            <a:r>
              <a:rPr lang="en-US" altLang="zh-CN" sz="2400" dirty="0" smtClean="0"/>
              <a:t>    </a:t>
            </a:r>
            <a:r>
              <a:rPr lang="zh-CN" altLang="zh-CN" sz="2400" dirty="0" smtClean="0"/>
              <a:t>中国的减贫行动</a:t>
            </a:r>
            <a:r>
              <a:rPr lang="en-US" altLang="zh-CN" sz="2400" dirty="0" smtClean="0"/>
              <a:t>    </a:t>
            </a:r>
          </a:p>
          <a:p>
            <a:pPr>
              <a:lnSpc>
                <a:spcPct val="150000"/>
              </a:lnSpc>
              <a:spcBef>
                <a:spcPts val="0"/>
              </a:spcBef>
            </a:pPr>
            <a:r>
              <a:rPr lang="en-US" altLang="zh-CN" sz="2400" dirty="0" smtClean="0"/>
              <a:t>B.</a:t>
            </a:r>
            <a:r>
              <a:rPr lang="zh-CN" altLang="zh-CN" sz="2400" dirty="0" smtClean="0"/>
              <a:t>犯罪</a:t>
            </a:r>
            <a:r>
              <a:rPr lang="en-US" altLang="zh-CN" sz="2400" dirty="0" smtClean="0"/>
              <a:t>     </a:t>
            </a:r>
            <a:r>
              <a:rPr lang="zh-CN" altLang="zh-CN" sz="2400" dirty="0" smtClean="0"/>
              <a:t>中国的扫黑除恶</a:t>
            </a:r>
          </a:p>
          <a:p>
            <a:pPr>
              <a:lnSpc>
                <a:spcPct val="150000"/>
              </a:lnSpc>
              <a:spcBef>
                <a:spcPts val="0"/>
              </a:spcBef>
            </a:pPr>
            <a:r>
              <a:rPr lang="en-US" altLang="zh-CN" sz="2400" dirty="0" smtClean="0"/>
              <a:t>C.</a:t>
            </a:r>
            <a:r>
              <a:rPr lang="zh-CN" altLang="zh-CN" sz="2400" dirty="0" smtClean="0"/>
              <a:t>疾病</a:t>
            </a:r>
            <a:r>
              <a:rPr lang="en-US" altLang="zh-CN" sz="2400" dirty="0" smtClean="0"/>
              <a:t>    </a:t>
            </a:r>
            <a:r>
              <a:rPr lang="zh-CN" altLang="zh-CN" sz="2400" dirty="0" smtClean="0"/>
              <a:t>中国的大病保险</a:t>
            </a:r>
            <a:r>
              <a:rPr lang="en-US" altLang="zh-CN" sz="2400" dirty="0" smtClean="0"/>
              <a:t>    </a:t>
            </a:r>
          </a:p>
          <a:p>
            <a:pPr>
              <a:lnSpc>
                <a:spcPct val="150000"/>
              </a:lnSpc>
              <a:spcBef>
                <a:spcPts val="0"/>
              </a:spcBef>
            </a:pPr>
            <a:r>
              <a:rPr lang="en-US" altLang="zh-CN" sz="2400" dirty="0" smtClean="0"/>
              <a:t>D.</a:t>
            </a:r>
            <a:r>
              <a:rPr lang="zh-CN" altLang="zh-CN" sz="2400" dirty="0" smtClean="0"/>
              <a:t>文盲</a:t>
            </a:r>
            <a:r>
              <a:rPr lang="en-US" altLang="zh-CN" sz="2400" dirty="0" smtClean="0"/>
              <a:t>     </a:t>
            </a:r>
            <a:r>
              <a:rPr lang="zh-CN" altLang="zh-CN" sz="2400" dirty="0" smtClean="0"/>
              <a:t>中国的义务教育</a:t>
            </a:r>
          </a:p>
          <a:p>
            <a:pPr>
              <a:lnSpc>
                <a:spcPct val="150000"/>
              </a:lnSpc>
              <a:spcBef>
                <a:spcPts val="0"/>
              </a:spcBef>
            </a:pPr>
            <a:r>
              <a:rPr lang="en-US" altLang="zh-CN" sz="2400" dirty="0" smtClean="0"/>
              <a:t>46.</a:t>
            </a:r>
            <a:r>
              <a:rPr lang="zh-CN" altLang="zh-CN" sz="2400" dirty="0" smtClean="0"/>
              <a:t>我国的国家机构实行什么原则？</a:t>
            </a:r>
          </a:p>
          <a:p>
            <a:pPr>
              <a:lnSpc>
                <a:spcPct val="150000"/>
              </a:lnSpc>
              <a:spcBef>
                <a:spcPts val="0"/>
              </a:spcBef>
            </a:pPr>
            <a:r>
              <a:rPr lang="en-US" altLang="zh-CN" sz="2400" dirty="0" smtClean="0"/>
              <a:t>A.</a:t>
            </a:r>
            <a:r>
              <a:rPr lang="zh-CN" altLang="zh-CN" sz="2400" dirty="0" smtClean="0"/>
              <a:t>少数服从多数</a:t>
            </a:r>
            <a:r>
              <a:rPr lang="en-US" altLang="zh-CN" sz="2400" dirty="0" smtClean="0"/>
              <a:t>    B.</a:t>
            </a:r>
            <a:r>
              <a:rPr lang="zh-CN" altLang="zh-CN" sz="2400" dirty="0" smtClean="0"/>
              <a:t>民主集中制</a:t>
            </a:r>
            <a:r>
              <a:rPr lang="en-US" altLang="zh-CN" sz="2400" dirty="0" smtClean="0"/>
              <a:t>    </a:t>
            </a:r>
          </a:p>
          <a:p>
            <a:pPr>
              <a:lnSpc>
                <a:spcPct val="150000"/>
              </a:lnSpc>
              <a:spcBef>
                <a:spcPts val="0"/>
              </a:spcBef>
            </a:pPr>
            <a:r>
              <a:rPr lang="en-US" altLang="zh-CN" sz="2400" dirty="0" smtClean="0"/>
              <a:t>C.</a:t>
            </a:r>
            <a:r>
              <a:rPr lang="zh-CN" altLang="zh-CN" sz="2400" dirty="0" smtClean="0"/>
              <a:t>公平正义</a:t>
            </a:r>
            <a:r>
              <a:rPr lang="en-US" altLang="zh-CN" sz="2400" dirty="0" smtClean="0"/>
              <a:t>             D.</a:t>
            </a:r>
            <a:r>
              <a:rPr lang="zh-CN" altLang="zh-CN" sz="2400" dirty="0" smtClean="0"/>
              <a:t>自由平等</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TextBox 4"/>
          <p:cNvSpPr txBox="1"/>
          <p:nvPr/>
        </p:nvSpPr>
        <p:spPr>
          <a:xfrm>
            <a:off x="6019800" y="4267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8200"/>
            <a:ext cx="8229600" cy="5287963"/>
          </a:xfrm>
        </p:spPr>
        <p:txBody>
          <a:bodyPr vert="horz" lIns="91440" tIns="45720" rIns="91440" bIns="45720" rtlCol="0">
            <a:noAutofit/>
          </a:bodyPr>
          <a:lstStyle/>
          <a:p>
            <a:pPr>
              <a:lnSpc>
                <a:spcPct val="150000"/>
              </a:lnSpc>
              <a:spcBef>
                <a:spcPts val="0"/>
              </a:spcBef>
            </a:pPr>
            <a:r>
              <a:rPr lang="en-US" altLang="zh-CN" sz="2400" dirty="0" smtClean="0"/>
              <a:t>47.</a:t>
            </a:r>
            <a:r>
              <a:rPr lang="zh-CN" altLang="zh-CN" sz="2400" dirty="0" smtClean="0"/>
              <a:t>党领导人民治理国家的基本方略和党治国理政的基本方式分别是：</a:t>
            </a:r>
          </a:p>
          <a:p>
            <a:pPr>
              <a:lnSpc>
                <a:spcPct val="150000"/>
              </a:lnSpc>
              <a:spcBef>
                <a:spcPts val="0"/>
              </a:spcBef>
            </a:pPr>
            <a:r>
              <a:rPr lang="en-US" altLang="zh-CN" sz="2400" dirty="0" smtClean="0"/>
              <a:t>A.</a:t>
            </a:r>
            <a:r>
              <a:rPr lang="zh-CN" altLang="zh-CN" sz="2400" dirty="0" smtClean="0"/>
              <a:t>依宪治国</a:t>
            </a:r>
            <a:r>
              <a:rPr lang="en-US" altLang="zh-CN" sz="2400" dirty="0" smtClean="0"/>
              <a:t>    </a:t>
            </a:r>
            <a:r>
              <a:rPr lang="zh-CN" altLang="zh-CN" sz="2400" dirty="0" smtClean="0"/>
              <a:t>法治</a:t>
            </a:r>
            <a:r>
              <a:rPr lang="en-US" altLang="zh-CN" sz="2400" dirty="0" smtClean="0"/>
              <a:t>          B.</a:t>
            </a:r>
            <a:r>
              <a:rPr lang="zh-CN" altLang="zh-CN" sz="2400" dirty="0" smtClean="0"/>
              <a:t>依法治国</a:t>
            </a:r>
            <a:r>
              <a:rPr lang="en-US" altLang="zh-CN" sz="2400" dirty="0" smtClean="0"/>
              <a:t>    </a:t>
            </a:r>
            <a:r>
              <a:rPr lang="zh-CN" altLang="zh-CN" sz="2400" dirty="0" smtClean="0"/>
              <a:t>法治</a:t>
            </a:r>
          </a:p>
          <a:p>
            <a:pPr>
              <a:lnSpc>
                <a:spcPct val="150000"/>
              </a:lnSpc>
              <a:spcBef>
                <a:spcPts val="0"/>
              </a:spcBef>
            </a:pPr>
            <a:r>
              <a:rPr lang="en-US" altLang="zh-CN" sz="2400" dirty="0" smtClean="0"/>
              <a:t>C.</a:t>
            </a:r>
            <a:r>
              <a:rPr lang="zh-CN" altLang="zh-CN" sz="2400" dirty="0" smtClean="0"/>
              <a:t>依宪治国</a:t>
            </a:r>
            <a:r>
              <a:rPr lang="en-US" altLang="zh-CN" sz="2400" dirty="0" smtClean="0"/>
              <a:t>    </a:t>
            </a:r>
            <a:r>
              <a:rPr lang="zh-CN" altLang="zh-CN" sz="2400" dirty="0" smtClean="0"/>
              <a:t>人治</a:t>
            </a:r>
            <a:r>
              <a:rPr lang="en-US" altLang="zh-CN" sz="2400" dirty="0" smtClean="0"/>
              <a:t>          D.</a:t>
            </a:r>
            <a:r>
              <a:rPr lang="zh-CN" altLang="zh-CN" sz="2400" dirty="0" smtClean="0"/>
              <a:t>依法治国</a:t>
            </a:r>
            <a:r>
              <a:rPr lang="en-US" altLang="zh-CN" sz="2400" dirty="0" smtClean="0"/>
              <a:t>    </a:t>
            </a:r>
            <a:r>
              <a:rPr lang="zh-CN" altLang="zh-CN" sz="2400" dirty="0" smtClean="0"/>
              <a:t>人治</a:t>
            </a:r>
          </a:p>
          <a:p>
            <a:pPr>
              <a:lnSpc>
                <a:spcPct val="150000"/>
              </a:lnSpc>
              <a:spcBef>
                <a:spcPts val="0"/>
              </a:spcBef>
            </a:pPr>
            <a:r>
              <a:rPr lang="en-US" altLang="zh-CN" sz="2400" dirty="0" smtClean="0"/>
              <a:t>48.</a:t>
            </a:r>
            <a:r>
              <a:rPr lang="zh-CN" altLang="zh-CN" sz="2400" dirty="0" smtClean="0"/>
              <a:t>国家法制统一的基础，中国特色社会主义法律体系的核心是：</a:t>
            </a:r>
          </a:p>
          <a:p>
            <a:pPr>
              <a:lnSpc>
                <a:spcPct val="150000"/>
              </a:lnSpc>
              <a:spcBef>
                <a:spcPts val="0"/>
              </a:spcBef>
            </a:pPr>
            <a:r>
              <a:rPr lang="en-US" altLang="zh-CN" sz="2400" dirty="0" smtClean="0"/>
              <a:t>A.</a:t>
            </a:r>
            <a:r>
              <a:rPr lang="zh-CN" altLang="zh-CN" sz="2400" dirty="0" smtClean="0"/>
              <a:t>宪法</a:t>
            </a:r>
            <a:r>
              <a:rPr lang="en-US" altLang="zh-CN" sz="2400" dirty="0" smtClean="0"/>
              <a:t>	                B.</a:t>
            </a:r>
            <a:r>
              <a:rPr lang="zh-CN" altLang="zh-CN" sz="2400" dirty="0" smtClean="0"/>
              <a:t>刑法</a:t>
            </a:r>
            <a:r>
              <a:rPr lang="en-US" altLang="zh-CN" sz="2400" dirty="0" smtClean="0"/>
              <a:t>	       </a:t>
            </a:r>
          </a:p>
          <a:p>
            <a:pPr>
              <a:lnSpc>
                <a:spcPct val="150000"/>
              </a:lnSpc>
              <a:spcBef>
                <a:spcPts val="0"/>
              </a:spcBef>
            </a:pPr>
            <a:r>
              <a:rPr lang="en-US" altLang="zh-CN" sz="2400" dirty="0" smtClean="0"/>
              <a:t>C.</a:t>
            </a:r>
            <a:r>
              <a:rPr lang="zh-CN" altLang="zh-CN" sz="2400" dirty="0" smtClean="0"/>
              <a:t>教育法</a:t>
            </a:r>
            <a:r>
              <a:rPr lang="en-US" altLang="zh-CN" sz="2400" dirty="0" smtClean="0"/>
              <a:t>	      D.</a:t>
            </a:r>
            <a:r>
              <a:rPr lang="zh-CN" altLang="zh-CN" sz="2400" dirty="0" smtClean="0"/>
              <a:t>民法总则</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5" name="TextBox 4"/>
          <p:cNvSpPr txBox="1"/>
          <p:nvPr/>
        </p:nvSpPr>
        <p:spPr>
          <a:xfrm>
            <a:off x="5105400" y="3886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
        <p:nvSpPr>
          <p:cNvPr id="3" name="内容占位符 2"/>
          <p:cNvSpPr>
            <a:spLocks noGrp="1"/>
          </p:cNvSpPr>
          <p:nvPr>
            <p:ph idx="1"/>
          </p:nvPr>
        </p:nvSpPr>
        <p:spPr>
          <a:xfrm>
            <a:off x="457200" y="838200"/>
            <a:ext cx="8229600" cy="5287963"/>
          </a:xfrm>
        </p:spPr>
        <p:txBody>
          <a:bodyPr vert="horz" lIns="91440" tIns="45720" rIns="91440" bIns="45720" rtlCol="0">
            <a:noAutofit/>
          </a:bodyPr>
          <a:lstStyle/>
          <a:p>
            <a:pPr>
              <a:lnSpc>
                <a:spcPct val="150000"/>
              </a:lnSpc>
              <a:spcBef>
                <a:spcPts val="0"/>
              </a:spcBef>
            </a:pPr>
            <a:r>
              <a:rPr lang="en-US" altLang="zh-CN" sz="2400" dirty="0" smtClean="0"/>
              <a:t>49.</a:t>
            </a:r>
            <a:r>
              <a:rPr lang="zh-CN" altLang="zh-CN" sz="2400" dirty="0" smtClean="0"/>
              <a:t>当事人之间自行解决一些常见的消费、劳动争议和交通事故等纠纷的方式是：</a:t>
            </a:r>
          </a:p>
          <a:p>
            <a:pPr>
              <a:lnSpc>
                <a:spcPct val="150000"/>
              </a:lnSpc>
              <a:spcBef>
                <a:spcPts val="0"/>
              </a:spcBef>
            </a:pPr>
            <a:r>
              <a:rPr lang="en-US" altLang="zh-CN" sz="2400" dirty="0" smtClean="0"/>
              <a:t>A.</a:t>
            </a:r>
            <a:r>
              <a:rPr lang="zh-CN" altLang="zh-CN" sz="2400" dirty="0" smtClean="0"/>
              <a:t>协商</a:t>
            </a:r>
            <a:r>
              <a:rPr lang="en-US" altLang="zh-CN" sz="2400" dirty="0" smtClean="0"/>
              <a:t>         B.</a:t>
            </a:r>
            <a:r>
              <a:rPr lang="zh-CN" altLang="zh-CN" sz="2400" dirty="0" smtClean="0"/>
              <a:t>调解</a:t>
            </a:r>
            <a:r>
              <a:rPr lang="en-US" altLang="zh-CN" sz="2400" dirty="0" smtClean="0"/>
              <a:t>           C.</a:t>
            </a:r>
            <a:r>
              <a:rPr lang="zh-CN" altLang="zh-CN" sz="2400" dirty="0" smtClean="0"/>
              <a:t>仲裁</a:t>
            </a:r>
            <a:r>
              <a:rPr lang="en-US" altLang="zh-CN" sz="2400" dirty="0" smtClean="0"/>
              <a:t>            D.</a:t>
            </a:r>
            <a:r>
              <a:rPr lang="zh-CN" altLang="zh-CN" sz="2400" dirty="0" smtClean="0"/>
              <a:t>诉讼</a:t>
            </a:r>
          </a:p>
          <a:p>
            <a:pPr>
              <a:lnSpc>
                <a:spcPct val="150000"/>
              </a:lnSpc>
              <a:spcBef>
                <a:spcPts val="0"/>
              </a:spcBef>
            </a:pPr>
            <a:r>
              <a:rPr lang="en-US" altLang="zh-CN" sz="2400" dirty="0" smtClean="0"/>
              <a:t>50.</a:t>
            </a:r>
            <a:r>
              <a:rPr lang="zh-CN" altLang="zh-CN" sz="2400" dirty="0" smtClean="0"/>
              <a:t>我国的根本制度是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基层群众自治制度</a:t>
            </a:r>
            <a:r>
              <a:rPr lang="en-US" altLang="zh-CN" sz="2400" dirty="0" smtClean="0"/>
              <a:t>             </a:t>
            </a:r>
          </a:p>
          <a:p>
            <a:pPr>
              <a:lnSpc>
                <a:spcPct val="150000"/>
              </a:lnSpc>
              <a:spcBef>
                <a:spcPts val="0"/>
              </a:spcBef>
            </a:pPr>
            <a:r>
              <a:rPr lang="en-US" altLang="zh-CN" sz="2400" dirty="0" smtClean="0"/>
              <a:t>B.</a:t>
            </a:r>
            <a:r>
              <a:rPr lang="zh-CN" altLang="zh-CN" sz="2400" dirty="0" smtClean="0"/>
              <a:t>社会主义制度</a:t>
            </a:r>
            <a:r>
              <a:rPr lang="en-US" altLang="zh-CN" sz="2400" dirty="0" smtClean="0"/>
              <a:t>  </a:t>
            </a:r>
            <a:endParaRPr lang="zh-CN" altLang="zh-CN" sz="2400" dirty="0" smtClean="0"/>
          </a:p>
          <a:p>
            <a:pPr>
              <a:lnSpc>
                <a:spcPct val="150000"/>
              </a:lnSpc>
              <a:spcBef>
                <a:spcPts val="0"/>
              </a:spcBef>
            </a:pPr>
            <a:r>
              <a:rPr lang="en-US" altLang="zh-CN" sz="2400" dirty="0" smtClean="0"/>
              <a:t>C.</a:t>
            </a:r>
            <a:r>
              <a:rPr lang="zh-CN" altLang="zh-CN" sz="2400" dirty="0" smtClean="0"/>
              <a:t>人民代表大会制度 </a:t>
            </a:r>
            <a:r>
              <a:rPr lang="en-US" altLang="zh-CN" sz="2400" dirty="0" smtClean="0"/>
              <a:t>            </a:t>
            </a:r>
          </a:p>
          <a:p>
            <a:pPr>
              <a:lnSpc>
                <a:spcPct val="150000"/>
              </a:lnSpc>
              <a:spcBef>
                <a:spcPts val="0"/>
              </a:spcBef>
            </a:pPr>
            <a:r>
              <a:rPr lang="en-US" altLang="zh-CN" sz="2400" dirty="0" smtClean="0"/>
              <a:t>D.</a:t>
            </a:r>
            <a:r>
              <a:rPr lang="zh-CN" altLang="zh-CN" sz="2400" dirty="0" smtClean="0"/>
              <a:t>民族区域自治制度</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TextBox 4"/>
          <p:cNvSpPr txBox="1"/>
          <p:nvPr/>
        </p:nvSpPr>
        <p:spPr>
          <a:xfrm>
            <a:off x="4267200" y="32004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6" name="矩形标注 5"/>
          <p:cNvSpPr/>
          <p:nvPr/>
        </p:nvSpPr>
        <p:spPr>
          <a:xfrm>
            <a:off x="1066800" y="304800"/>
            <a:ext cx="1524000" cy="533400"/>
          </a:xfrm>
          <a:prstGeom prst="wedgeRectCallout">
            <a:avLst>
              <a:gd name="adj1" fmla="val -37285"/>
              <a:gd name="adj2" fmla="val 28093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当事人</a:t>
            </a:r>
            <a:endParaRPr lang="zh-CN" altLang="en-US" sz="2400" b="1" dirty="0"/>
          </a:p>
        </p:txBody>
      </p:sp>
      <p:sp>
        <p:nvSpPr>
          <p:cNvPr id="7" name="矩形标注 6"/>
          <p:cNvSpPr/>
          <p:nvPr/>
        </p:nvSpPr>
        <p:spPr>
          <a:xfrm>
            <a:off x="2819400" y="381000"/>
            <a:ext cx="1524000" cy="533400"/>
          </a:xfrm>
          <a:prstGeom prst="wedgeRectCallout">
            <a:avLst>
              <a:gd name="adj1" fmla="val -37285"/>
              <a:gd name="adj2" fmla="val 28093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当事人和调解组织</a:t>
            </a:r>
            <a:endParaRPr lang="zh-CN" altLang="en-US" sz="2000" b="1" dirty="0"/>
          </a:p>
        </p:txBody>
      </p:sp>
      <p:sp>
        <p:nvSpPr>
          <p:cNvPr id="8" name="矩形标注 7"/>
          <p:cNvSpPr/>
          <p:nvPr/>
        </p:nvSpPr>
        <p:spPr>
          <a:xfrm>
            <a:off x="4572000" y="381000"/>
            <a:ext cx="1524000" cy="533400"/>
          </a:xfrm>
          <a:prstGeom prst="wedgeRectCallout">
            <a:avLst>
              <a:gd name="adj1" fmla="val -37285"/>
              <a:gd name="adj2" fmla="val 28093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当事人和仲裁机构</a:t>
            </a:r>
            <a:endParaRPr lang="zh-CN" altLang="en-US" sz="2000" b="1" dirty="0"/>
          </a:p>
        </p:txBody>
      </p:sp>
      <p:sp>
        <p:nvSpPr>
          <p:cNvPr id="9" name="矩形标注 8"/>
          <p:cNvSpPr/>
          <p:nvPr/>
        </p:nvSpPr>
        <p:spPr>
          <a:xfrm>
            <a:off x="7315200" y="1600200"/>
            <a:ext cx="1524000" cy="533400"/>
          </a:xfrm>
          <a:prstGeom prst="wedgeRectCallout">
            <a:avLst>
              <a:gd name="adj1" fmla="val -105027"/>
              <a:gd name="adj2" fmla="val 8462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当事人和人民法院</a:t>
            </a:r>
            <a:endParaRPr lang="zh-CN" altLang="en-US" sz="2000" b="1" dirty="0"/>
          </a:p>
        </p:txBody>
      </p:sp>
      <p:sp>
        <p:nvSpPr>
          <p:cNvPr id="10"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1219200"/>
            <a:ext cx="8229600" cy="4525963"/>
          </a:xfrm>
        </p:spPr>
        <p:txBody>
          <a:bodyPr>
            <a:normAutofit/>
          </a:bodyPr>
          <a:lstStyle/>
          <a:p>
            <a:pPr>
              <a:lnSpc>
                <a:spcPct val="120000"/>
              </a:lnSpc>
              <a:buNone/>
              <a:tabLst>
                <a:tab pos="1028700" algn="l"/>
                <a:tab pos="1849438" algn="l"/>
                <a:tab pos="2536825" algn="l"/>
                <a:tab pos="3221038" algn="l"/>
              </a:tabLst>
            </a:pPr>
            <a:r>
              <a:rPr lang="en-US" altLang="zh-CN" sz="2800" dirty="0" smtClean="0">
                <a:solidFill>
                  <a:srgbClr val="000000"/>
                </a:solidFill>
                <a:ea typeface="宋体" pitchFamily="2" charset="-122"/>
              </a:rPr>
              <a:t>51.(2015</a:t>
            </a:r>
            <a:r>
              <a:rPr lang="zh-CN" altLang="zh-CN" sz="2800" dirty="0" smtClean="0">
                <a:solidFill>
                  <a:srgbClr val="000000"/>
                </a:solidFill>
                <a:ea typeface="楷体" pitchFamily="49" charset="-122"/>
              </a:rPr>
              <a:t>年</a:t>
            </a:r>
            <a:r>
              <a:rPr lang="en-US" altLang="zh-CN" sz="2800" dirty="0" smtClean="0">
                <a:solidFill>
                  <a:srgbClr val="000000"/>
                </a:solidFill>
                <a:ea typeface="宋体" pitchFamily="2" charset="-122"/>
              </a:rPr>
              <a:t>)</a:t>
            </a:r>
            <a:r>
              <a:rPr lang="zh-CN" altLang="zh-CN" sz="2800" dirty="0" smtClean="0">
                <a:solidFill>
                  <a:srgbClr val="000000"/>
                </a:solidFill>
                <a:ea typeface="宋体" pitchFamily="2" charset="-122"/>
              </a:rPr>
              <a:t>吴某以</a:t>
            </a:r>
            <a:r>
              <a:rPr lang="en-US" altLang="zh-CN" sz="2800" dirty="0" smtClean="0">
                <a:solidFill>
                  <a:srgbClr val="000000"/>
                </a:solidFill>
                <a:ea typeface="宋体" pitchFamily="2" charset="-122"/>
              </a:rPr>
              <a:t>“</a:t>
            </a:r>
            <a:r>
              <a:rPr lang="zh-CN" altLang="zh-CN" sz="2800" dirty="0" smtClean="0">
                <a:solidFill>
                  <a:srgbClr val="000000"/>
                </a:solidFill>
                <a:ea typeface="宋体" pitchFamily="2" charset="-122"/>
              </a:rPr>
              <a:t>声援</a:t>
            </a:r>
            <a:r>
              <a:rPr lang="en-US" altLang="zh-CN" sz="2800" dirty="0" smtClean="0">
                <a:solidFill>
                  <a:srgbClr val="000000"/>
                </a:solidFill>
                <a:ea typeface="宋体" pitchFamily="2" charset="-122"/>
              </a:rPr>
              <a:t>”</a:t>
            </a:r>
            <a:r>
              <a:rPr lang="zh-CN" altLang="zh-CN" sz="2800" dirty="0" smtClean="0">
                <a:solidFill>
                  <a:srgbClr val="000000"/>
                </a:solidFill>
                <a:ea typeface="宋体" pitchFamily="2" charset="-122"/>
              </a:rPr>
              <a:t>一起案件为由</a:t>
            </a:r>
            <a:r>
              <a:rPr lang="en-US" altLang="zh-CN" sz="2800" dirty="0" smtClean="0">
                <a:solidFill>
                  <a:srgbClr val="000000"/>
                </a:solidFill>
                <a:ea typeface="宋体" pitchFamily="2" charset="-122"/>
              </a:rPr>
              <a:t>,</a:t>
            </a:r>
            <a:r>
              <a:rPr lang="zh-CN" altLang="zh-CN" sz="2800" dirty="0" smtClean="0">
                <a:solidFill>
                  <a:srgbClr val="000000"/>
                </a:solidFill>
                <a:ea typeface="宋体" pitchFamily="2" charset="-122"/>
              </a:rPr>
              <a:t>在法院高声辱骂工作人员</a:t>
            </a:r>
            <a:r>
              <a:rPr lang="en-US" altLang="zh-CN" sz="2800" dirty="0" smtClean="0">
                <a:solidFill>
                  <a:srgbClr val="000000"/>
                </a:solidFill>
                <a:ea typeface="宋体" pitchFamily="2" charset="-122"/>
              </a:rPr>
              <a:t>,</a:t>
            </a:r>
            <a:r>
              <a:rPr lang="zh-CN" altLang="zh-CN" sz="2800" dirty="0" smtClean="0">
                <a:solidFill>
                  <a:srgbClr val="000000"/>
                </a:solidFill>
                <a:ea typeface="宋体" pitchFamily="2" charset="-122"/>
              </a:rPr>
              <a:t>摆放侮辱性的牌子。吴某因此被公安机关治安拘留</a:t>
            </a:r>
            <a:r>
              <a:rPr lang="en-US" altLang="zh-CN" sz="2800" dirty="0" smtClean="0">
                <a:solidFill>
                  <a:srgbClr val="000000"/>
                </a:solidFill>
                <a:ea typeface="宋体" pitchFamily="2" charset="-122"/>
              </a:rPr>
              <a:t>10</a:t>
            </a:r>
            <a:r>
              <a:rPr lang="zh-CN" altLang="zh-CN" sz="2800" dirty="0" smtClean="0">
                <a:solidFill>
                  <a:srgbClr val="000000"/>
                </a:solidFill>
                <a:ea typeface="宋体" pitchFamily="2" charset="-122"/>
              </a:rPr>
              <a:t>天。吴某的行为属于</a:t>
            </a:r>
            <a:r>
              <a:rPr lang="en-US" altLang="zh-CN" sz="2800" dirty="0" smtClean="0">
                <a:solidFill>
                  <a:srgbClr val="000000"/>
                </a:solidFill>
                <a:ea typeface="宋体" pitchFamily="2" charset="-122"/>
              </a:rPr>
              <a:t>(</a:t>
            </a:r>
            <a:r>
              <a:rPr lang="zh-CN" altLang="zh-CN" sz="2800" dirty="0" smtClean="0">
                <a:ea typeface="宋体" pitchFamily="2" charset="-122"/>
              </a:rPr>
              <a:t>　　</a:t>
            </a:r>
            <a:r>
              <a:rPr lang="en-US" altLang="zh-CN" sz="2800" dirty="0" smtClean="0">
                <a:solidFill>
                  <a:srgbClr val="000000"/>
                </a:solidFill>
                <a:ea typeface="宋体" pitchFamily="2" charset="-122"/>
              </a:rPr>
              <a:t>)</a:t>
            </a:r>
            <a:endParaRPr lang="zh-CN" altLang="zh-CN" sz="2800" dirty="0" smtClean="0">
              <a:solidFill>
                <a:srgbClr val="000000"/>
              </a:solidFill>
              <a:latin typeface="NEU-BZ-S92" pitchFamily="2" charset="-122"/>
              <a:ea typeface="NEU-BZ-S92" pitchFamily="2" charset="-122"/>
            </a:endParaRPr>
          </a:p>
          <a:p>
            <a:pPr>
              <a:lnSpc>
                <a:spcPct val="120000"/>
              </a:lnSpc>
              <a:buNone/>
              <a:tabLst>
                <a:tab pos="1028700" algn="l"/>
                <a:tab pos="1849438" algn="l"/>
                <a:tab pos="2536825" algn="l"/>
                <a:tab pos="3221038" algn="l"/>
              </a:tabLst>
            </a:pPr>
            <a:r>
              <a:rPr lang="en-US" altLang="zh-CN" sz="2800" dirty="0" smtClean="0">
                <a:solidFill>
                  <a:srgbClr val="000000"/>
                </a:solidFill>
                <a:ea typeface="宋体" pitchFamily="2" charset="-122"/>
              </a:rPr>
              <a:t>A.</a:t>
            </a:r>
            <a:r>
              <a:rPr lang="zh-CN" altLang="zh-CN" sz="2800" dirty="0" smtClean="0">
                <a:solidFill>
                  <a:srgbClr val="000000"/>
                </a:solidFill>
                <a:ea typeface="宋体" pitchFamily="2" charset="-122"/>
              </a:rPr>
              <a:t>刑事违法行为</a:t>
            </a:r>
            <a:r>
              <a:rPr lang="en-US" altLang="zh-CN" sz="2800" dirty="0" smtClean="0">
                <a:solidFill>
                  <a:srgbClr val="000000"/>
                </a:solidFill>
                <a:ea typeface="宋体" pitchFamily="2" charset="-122"/>
              </a:rPr>
              <a:t>	B.</a:t>
            </a:r>
            <a:r>
              <a:rPr lang="zh-CN" altLang="zh-CN" sz="2800" dirty="0" smtClean="0">
                <a:solidFill>
                  <a:srgbClr val="000000"/>
                </a:solidFill>
                <a:ea typeface="宋体" pitchFamily="2" charset="-122"/>
              </a:rPr>
              <a:t>行政违法行为</a:t>
            </a:r>
            <a:r>
              <a:rPr lang="en-US" altLang="zh-CN" sz="2800" dirty="0" smtClean="0">
                <a:solidFill>
                  <a:srgbClr val="000000"/>
                </a:solidFill>
                <a:ea typeface="宋体" pitchFamily="2" charset="-122"/>
              </a:rPr>
              <a:t>	</a:t>
            </a:r>
          </a:p>
          <a:p>
            <a:pPr>
              <a:lnSpc>
                <a:spcPct val="120000"/>
              </a:lnSpc>
              <a:buNone/>
              <a:tabLst>
                <a:tab pos="1028700" algn="l"/>
                <a:tab pos="1849438" algn="l"/>
                <a:tab pos="2536825" algn="l"/>
                <a:tab pos="3221038" algn="l"/>
              </a:tabLst>
            </a:pPr>
            <a:r>
              <a:rPr lang="en-US" altLang="zh-CN" sz="2800" dirty="0" smtClean="0">
                <a:solidFill>
                  <a:srgbClr val="000000"/>
                </a:solidFill>
                <a:ea typeface="宋体" pitchFamily="2" charset="-122"/>
              </a:rPr>
              <a:t>C.</a:t>
            </a:r>
            <a:r>
              <a:rPr lang="zh-CN" altLang="zh-CN" sz="2800" dirty="0" smtClean="0">
                <a:solidFill>
                  <a:srgbClr val="000000"/>
                </a:solidFill>
                <a:ea typeface="宋体" pitchFamily="2" charset="-122"/>
              </a:rPr>
              <a:t>严重违法行为</a:t>
            </a:r>
            <a:r>
              <a:rPr lang="en-US" altLang="zh-CN" sz="2800" dirty="0" smtClean="0">
                <a:solidFill>
                  <a:srgbClr val="000000"/>
                </a:solidFill>
                <a:ea typeface="宋体" pitchFamily="2" charset="-122"/>
              </a:rPr>
              <a:t>	D.</a:t>
            </a:r>
            <a:r>
              <a:rPr lang="zh-CN" altLang="zh-CN" sz="2800" dirty="0" smtClean="0">
                <a:solidFill>
                  <a:srgbClr val="000000"/>
                </a:solidFill>
                <a:ea typeface="宋体" pitchFamily="2" charset="-122"/>
              </a:rPr>
              <a:t>民事违法行为</a:t>
            </a:r>
            <a:endParaRPr lang="zh-CN" altLang="en-US" sz="2800" dirty="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cxnSp>
        <p:nvCxnSpPr>
          <p:cNvPr id="5" name="直接连接符 4"/>
          <p:cNvCxnSpPr/>
          <p:nvPr/>
        </p:nvCxnSpPr>
        <p:spPr>
          <a:xfrm>
            <a:off x="2743200" y="2819400"/>
            <a:ext cx="11430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8200"/>
            <a:ext cx="8229600" cy="5287963"/>
          </a:xfrm>
        </p:spPr>
        <p:txBody>
          <a:bodyPr vert="horz" lIns="91440" tIns="45720" rIns="91440" bIns="45720" rtlCol="0">
            <a:noAutofit/>
          </a:bodyPr>
          <a:lstStyle/>
          <a:p>
            <a:pPr>
              <a:lnSpc>
                <a:spcPct val="160000"/>
              </a:lnSpc>
              <a:spcBef>
                <a:spcPts val="0"/>
              </a:spcBef>
            </a:pPr>
            <a:r>
              <a:rPr lang="en-US" altLang="zh-CN" sz="2400" dirty="0" smtClean="0"/>
              <a:t>52.</a:t>
            </a:r>
            <a:r>
              <a:rPr lang="zh-CN" altLang="zh-CN" sz="2400" dirty="0" smtClean="0"/>
              <a:t>对于广泛吸纳社会资金、缓解就业压力、增加公共积累和实现共同富裕等具有重要作用的是：</a:t>
            </a:r>
          </a:p>
          <a:p>
            <a:pPr>
              <a:lnSpc>
                <a:spcPct val="160000"/>
              </a:lnSpc>
              <a:spcBef>
                <a:spcPts val="0"/>
              </a:spcBef>
            </a:pPr>
            <a:r>
              <a:rPr lang="en-US" altLang="zh-CN" sz="2400" dirty="0" smtClean="0"/>
              <a:t>A.</a:t>
            </a:r>
            <a:r>
              <a:rPr lang="zh-CN" altLang="zh-CN" sz="2400" dirty="0" smtClean="0"/>
              <a:t>个体经济</a:t>
            </a:r>
            <a:r>
              <a:rPr lang="en-US" altLang="zh-CN" sz="2400" dirty="0" smtClean="0"/>
              <a:t>       B.</a:t>
            </a:r>
            <a:r>
              <a:rPr lang="zh-CN" altLang="zh-CN" sz="2400" dirty="0" smtClean="0"/>
              <a:t>国有经济</a:t>
            </a:r>
            <a:r>
              <a:rPr lang="en-US" altLang="zh-CN" sz="2400" dirty="0" smtClean="0"/>
              <a:t>        </a:t>
            </a:r>
          </a:p>
          <a:p>
            <a:pPr>
              <a:lnSpc>
                <a:spcPct val="160000"/>
              </a:lnSpc>
              <a:spcBef>
                <a:spcPts val="0"/>
              </a:spcBef>
            </a:pPr>
            <a:r>
              <a:rPr lang="en-US" altLang="zh-CN" sz="2400" dirty="0" smtClean="0"/>
              <a:t>C.</a:t>
            </a:r>
            <a:r>
              <a:rPr lang="zh-CN" altLang="zh-CN" sz="2400" dirty="0" smtClean="0"/>
              <a:t>私营经济</a:t>
            </a:r>
            <a:r>
              <a:rPr lang="en-US" altLang="zh-CN" sz="2400" dirty="0" smtClean="0"/>
              <a:t>        D.</a:t>
            </a:r>
            <a:r>
              <a:rPr lang="zh-CN" altLang="zh-CN" sz="2400" dirty="0" smtClean="0"/>
              <a:t>集体经济</a:t>
            </a:r>
          </a:p>
          <a:p>
            <a:pPr>
              <a:lnSpc>
                <a:spcPct val="160000"/>
              </a:lnSpc>
              <a:spcBef>
                <a:spcPts val="0"/>
              </a:spcBef>
            </a:pPr>
            <a:r>
              <a:rPr lang="en-US" altLang="zh-CN" sz="2400" dirty="0" smtClean="0"/>
              <a:t>53.</a:t>
            </a:r>
            <a:r>
              <a:rPr lang="zh-CN" altLang="zh-CN" sz="2400" dirty="0" smtClean="0"/>
              <a:t>在支撑经济增长、增强税收、扩大就业、促进大众创业和万众创新等方面发挥着重要作用的是：</a:t>
            </a:r>
          </a:p>
          <a:p>
            <a:pPr>
              <a:lnSpc>
                <a:spcPct val="160000"/>
              </a:lnSpc>
              <a:spcBef>
                <a:spcPts val="0"/>
              </a:spcBef>
            </a:pPr>
            <a:r>
              <a:rPr lang="en-US" altLang="zh-CN" sz="2400" dirty="0" smtClean="0"/>
              <a:t>A.</a:t>
            </a:r>
            <a:r>
              <a:rPr lang="zh-CN" altLang="zh-CN" sz="2400" dirty="0" smtClean="0"/>
              <a:t>公有制经济</a:t>
            </a:r>
            <a:r>
              <a:rPr lang="en-US" altLang="zh-CN" sz="2400" dirty="0" smtClean="0"/>
              <a:t>      B.</a:t>
            </a:r>
            <a:r>
              <a:rPr lang="zh-CN" altLang="zh-CN" sz="2400" dirty="0" smtClean="0"/>
              <a:t>非公有制经济</a:t>
            </a:r>
            <a:r>
              <a:rPr lang="en-US" altLang="zh-CN" sz="2400" dirty="0" smtClean="0"/>
              <a:t>       </a:t>
            </a:r>
          </a:p>
          <a:p>
            <a:pPr>
              <a:lnSpc>
                <a:spcPct val="160000"/>
              </a:lnSpc>
              <a:spcBef>
                <a:spcPts val="0"/>
              </a:spcBef>
            </a:pPr>
            <a:r>
              <a:rPr lang="en-US" altLang="zh-CN" sz="2400" dirty="0" smtClean="0"/>
              <a:t>C.</a:t>
            </a:r>
            <a:r>
              <a:rPr lang="zh-CN" altLang="zh-CN" sz="2400" dirty="0" smtClean="0"/>
              <a:t>私营经济</a:t>
            </a:r>
            <a:r>
              <a:rPr lang="en-US" altLang="zh-CN" sz="2400" dirty="0" smtClean="0"/>
              <a:t>           D.</a:t>
            </a:r>
            <a:r>
              <a:rPr lang="zh-CN" altLang="zh-CN" sz="2400" dirty="0" smtClean="0"/>
              <a:t>集体经济</a:t>
            </a:r>
          </a:p>
          <a:p>
            <a:pPr>
              <a:lnSpc>
                <a:spcPct val="16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5" name="TextBox 4"/>
          <p:cNvSpPr txBox="1"/>
          <p:nvPr/>
        </p:nvSpPr>
        <p:spPr>
          <a:xfrm>
            <a:off x="6324600" y="38100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cxnSp>
        <p:nvCxnSpPr>
          <p:cNvPr id="7" name="直接连接符 6"/>
          <p:cNvCxnSpPr/>
          <p:nvPr/>
        </p:nvCxnSpPr>
        <p:spPr>
          <a:xfrm>
            <a:off x="1828800" y="2057400"/>
            <a:ext cx="11430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391400" y="3886200"/>
            <a:ext cx="12192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219200" y="4419600"/>
            <a:ext cx="11430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圆角矩形 9"/>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4400"/>
            <a:ext cx="8229600" cy="5211763"/>
          </a:xfrm>
        </p:spPr>
        <p:txBody>
          <a:bodyPr vert="horz" lIns="91440" tIns="45720" rIns="91440" bIns="45720" rtlCol="0">
            <a:noAutofit/>
          </a:bodyPr>
          <a:lstStyle/>
          <a:p>
            <a:pPr>
              <a:lnSpc>
                <a:spcPct val="160000"/>
              </a:lnSpc>
              <a:spcBef>
                <a:spcPts val="0"/>
              </a:spcBef>
            </a:pPr>
            <a:r>
              <a:rPr lang="en-US" altLang="zh-CN" sz="2400" dirty="0" smtClean="0"/>
              <a:t>54.</a:t>
            </a:r>
            <a:r>
              <a:rPr lang="zh-CN" altLang="zh-CN" sz="2400" dirty="0" smtClean="0"/>
              <a:t>中国共产党的根本宗旨是</a:t>
            </a:r>
            <a:r>
              <a:rPr lang="en-US" altLang="zh-CN" sz="2400" dirty="0" smtClean="0"/>
              <a:t>:</a:t>
            </a:r>
            <a:endParaRPr lang="zh-CN" altLang="zh-CN" sz="2400" dirty="0" smtClean="0"/>
          </a:p>
          <a:p>
            <a:pPr>
              <a:lnSpc>
                <a:spcPct val="160000"/>
              </a:lnSpc>
              <a:spcBef>
                <a:spcPts val="0"/>
              </a:spcBef>
            </a:pPr>
            <a:r>
              <a:rPr lang="en-US" altLang="zh-CN" sz="2400" dirty="0" smtClean="0"/>
              <a:t>A.</a:t>
            </a:r>
            <a:r>
              <a:rPr lang="zh-CN" altLang="zh-CN" sz="2400" dirty="0" smtClean="0"/>
              <a:t>全心全意为人民服务</a:t>
            </a:r>
            <a:r>
              <a:rPr lang="en-US" altLang="zh-CN" sz="2400" dirty="0" smtClean="0"/>
              <a:t>            B.</a:t>
            </a:r>
            <a:r>
              <a:rPr lang="zh-CN" altLang="zh-CN" sz="2400" dirty="0" smtClean="0"/>
              <a:t>实现共产主义</a:t>
            </a:r>
          </a:p>
          <a:p>
            <a:pPr>
              <a:lnSpc>
                <a:spcPct val="160000"/>
              </a:lnSpc>
              <a:spcBef>
                <a:spcPts val="0"/>
              </a:spcBef>
            </a:pPr>
            <a:r>
              <a:rPr lang="en-US" altLang="zh-CN" sz="2400" dirty="0" smtClean="0"/>
              <a:t>C.</a:t>
            </a:r>
            <a:r>
              <a:rPr lang="zh-CN" altLang="zh-CN" sz="2400" dirty="0" smtClean="0"/>
              <a:t>全面建成小康社会</a:t>
            </a:r>
            <a:r>
              <a:rPr lang="en-US" altLang="zh-CN" sz="2400" dirty="0" smtClean="0"/>
              <a:t>                 D.</a:t>
            </a:r>
            <a:r>
              <a:rPr lang="zh-CN" altLang="zh-CN" sz="2400" dirty="0" smtClean="0"/>
              <a:t>实现中华民族伟大复兴</a:t>
            </a:r>
          </a:p>
          <a:p>
            <a:pPr>
              <a:lnSpc>
                <a:spcPct val="160000"/>
              </a:lnSpc>
              <a:spcBef>
                <a:spcPts val="0"/>
              </a:spcBef>
            </a:pPr>
            <a:r>
              <a:rPr lang="en-US" altLang="zh-CN" sz="2400" dirty="0" smtClean="0"/>
              <a:t>55.</a:t>
            </a:r>
            <a:r>
              <a:rPr lang="zh-CN" altLang="zh-CN" sz="2400" dirty="0" smtClean="0"/>
              <a:t>中国共产党的最高理想和最终目标是</a:t>
            </a:r>
            <a:r>
              <a:rPr lang="en-US" altLang="zh-CN" sz="2400" dirty="0" smtClean="0"/>
              <a:t>:</a:t>
            </a:r>
            <a:endParaRPr lang="zh-CN" altLang="zh-CN" sz="2400" dirty="0" smtClean="0"/>
          </a:p>
          <a:p>
            <a:pPr>
              <a:lnSpc>
                <a:spcPct val="160000"/>
              </a:lnSpc>
              <a:spcBef>
                <a:spcPts val="0"/>
              </a:spcBef>
            </a:pPr>
            <a:r>
              <a:rPr lang="en-US" altLang="zh-CN" sz="2400" dirty="0" smtClean="0"/>
              <a:t>A.</a:t>
            </a:r>
            <a:r>
              <a:rPr lang="zh-CN" altLang="zh-CN" sz="2400" dirty="0" smtClean="0"/>
              <a:t>构建社会主义和谐社会</a:t>
            </a:r>
            <a:r>
              <a:rPr lang="en-US" altLang="zh-CN" sz="2400" dirty="0" smtClean="0"/>
              <a:t>       B.</a:t>
            </a:r>
            <a:r>
              <a:rPr lang="zh-CN" altLang="zh-CN" sz="2400" dirty="0" smtClean="0"/>
              <a:t>实现共产主义</a:t>
            </a:r>
          </a:p>
          <a:p>
            <a:pPr>
              <a:lnSpc>
                <a:spcPct val="160000"/>
              </a:lnSpc>
              <a:spcBef>
                <a:spcPts val="0"/>
              </a:spcBef>
            </a:pPr>
            <a:r>
              <a:rPr lang="en-US" altLang="zh-CN" sz="2400" dirty="0" smtClean="0"/>
              <a:t>C.</a:t>
            </a:r>
            <a:r>
              <a:rPr lang="zh-CN" altLang="zh-CN" sz="2400" dirty="0" smtClean="0"/>
              <a:t>全面建成小康社会</a:t>
            </a:r>
            <a:r>
              <a:rPr lang="en-US" altLang="zh-CN" sz="2400" dirty="0" smtClean="0"/>
              <a:t>                D.</a:t>
            </a:r>
            <a:r>
              <a:rPr lang="zh-CN" altLang="zh-CN" sz="2400" dirty="0" smtClean="0"/>
              <a:t>实现中华民族伟大复兴</a:t>
            </a:r>
          </a:p>
          <a:p>
            <a:pPr>
              <a:lnSpc>
                <a:spcPct val="16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5" name="TextBox 4"/>
          <p:cNvSpPr txBox="1"/>
          <p:nvPr/>
        </p:nvSpPr>
        <p:spPr>
          <a:xfrm>
            <a:off x="5943600" y="34290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p:cNvSpPr>
            <a:spLocks noGrp="1"/>
          </p:cNvSpPr>
          <p:nvPr>
            <p:ph idx="1"/>
          </p:nvPr>
        </p:nvSpPr>
        <p:spPr>
          <a:xfrm>
            <a:off x="457200" y="685800"/>
            <a:ext cx="8229600" cy="5287963"/>
          </a:xfrm>
        </p:spPr>
        <p:txBody>
          <a:bodyPr vert="horz" lIns="91440" tIns="45720" rIns="91440" bIns="45720" rtlCol="0">
            <a:noAutofit/>
          </a:bodyPr>
          <a:lstStyle/>
          <a:p>
            <a:pPr>
              <a:lnSpc>
                <a:spcPct val="160000"/>
              </a:lnSpc>
              <a:spcBef>
                <a:spcPts val="0"/>
              </a:spcBef>
            </a:pPr>
            <a:r>
              <a:rPr lang="en-US" altLang="zh-CN" sz="2400" dirty="0" smtClean="0"/>
              <a:t>56.</a:t>
            </a:r>
            <a:r>
              <a:rPr lang="zh-CN" altLang="zh-CN" sz="2400" dirty="0" smtClean="0"/>
              <a:t>中国特色社会主义事业的领导核心是：</a:t>
            </a:r>
          </a:p>
          <a:p>
            <a:pPr>
              <a:lnSpc>
                <a:spcPct val="160000"/>
              </a:lnSpc>
              <a:spcBef>
                <a:spcPts val="0"/>
              </a:spcBef>
            </a:pPr>
            <a:r>
              <a:rPr lang="en-US" altLang="zh-CN" sz="2400" dirty="0" smtClean="0"/>
              <a:t>A.</a:t>
            </a:r>
            <a:r>
              <a:rPr lang="zh-CN" altLang="zh-CN" sz="2400" dirty="0" smtClean="0"/>
              <a:t>国家主席</a:t>
            </a:r>
            <a:r>
              <a:rPr lang="en-US" altLang="zh-CN" sz="2400" dirty="0" smtClean="0"/>
              <a:t>         B.</a:t>
            </a:r>
            <a:r>
              <a:rPr lang="zh-CN" altLang="zh-CN" sz="2400" dirty="0" smtClean="0"/>
              <a:t>全国人大</a:t>
            </a:r>
            <a:r>
              <a:rPr lang="en-US" altLang="zh-CN" sz="2400" dirty="0" smtClean="0"/>
              <a:t>      </a:t>
            </a:r>
          </a:p>
          <a:p>
            <a:pPr>
              <a:lnSpc>
                <a:spcPct val="160000"/>
              </a:lnSpc>
              <a:spcBef>
                <a:spcPts val="0"/>
              </a:spcBef>
            </a:pPr>
            <a:r>
              <a:rPr lang="en-US" altLang="zh-CN" sz="2400" dirty="0" smtClean="0"/>
              <a:t>C.</a:t>
            </a:r>
            <a:r>
              <a:rPr lang="zh-CN" altLang="zh-CN" sz="2400" dirty="0" smtClean="0"/>
              <a:t>中国共产党</a:t>
            </a:r>
            <a:r>
              <a:rPr lang="en-US" altLang="zh-CN" sz="2400" dirty="0" smtClean="0"/>
              <a:t>     D.</a:t>
            </a:r>
            <a:r>
              <a:rPr lang="zh-CN" altLang="zh-CN" sz="2400" dirty="0" smtClean="0"/>
              <a:t>人民政协</a:t>
            </a:r>
          </a:p>
          <a:p>
            <a:pPr>
              <a:lnSpc>
                <a:spcPct val="160000"/>
              </a:lnSpc>
              <a:spcBef>
                <a:spcPts val="0"/>
              </a:spcBef>
            </a:pPr>
            <a:r>
              <a:rPr lang="en-US" altLang="zh-CN" sz="2400" dirty="0" smtClean="0"/>
              <a:t>57.</a:t>
            </a:r>
            <a:r>
              <a:rPr lang="zh-CN" altLang="zh-CN" sz="2400" dirty="0" smtClean="0"/>
              <a:t>中国特色社会主义最本质的特征，中国特色社会主义制度的最大优势是</a:t>
            </a:r>
            <a:r>
              <a:rPr lang="en-US" altLang="zh-CN" sz="2400" dirty="0" smtClean="0"/>
              <a:t>:</a:t>
            </a:r>
            <a:endParaRPr lang="zh-CN" altLang="zh-CN" sz="2400" dirty="0" smtClean="0"/>
          </a:p>
          <a:p>
            <a:pPr>
              <a:lnSpc>
                <a:spcPct val="160000"/>
              </a:lnSpc>
              <a:spcBef>
                <a:spcPts val="0"/>
              </a:spcBef>
            </a:pPr>
            <a:r>
              <a:rPr lang="en-US" altLang="zh-CN" sz="2400" dirty="0" smtClean="0"/>
              <a:t>A.</a:t>
            </a:r>
            <a:r>
              <a:rPr lang="zh-CN" altLang="zh-CN" sz="2400" dirty="0" smtClean="0"/>
              <a:t>民族区域自治制度</a:t>
            </a:r>
            <a:r>
              <a:rPr lang="en-US" altLang="zh-CN" sz="2400" dirty="0" smtClean="0"/>
              <a:t>        </a:t>
            </a:r>
          </a:p>
          <a:p>
            <a:pPr>
              <a:lnSpc>
                <a:spcPct val="160000"/>
              </a:lnSpc>
              <a:spcBef>
                <a:spcPts val="0"/>
              </a:spcBef>
            </a:pPr>
            <a:r>
              <a:rPr lang="en-US" altLang="zh-CN" sz="2400" dirty="0" smtClean="0"/>
              <a:t>B.</a:t>
            </a:r>
            <a:r>
              <a:rPr lang="zh-CN" altLang="zh-CN" sz="2400" dirty="0" smtClean="0"/>
              <a:t>中国共产党领导的多党合作和政治协商制度</a:t>
            </a:r>
          </a:p>
          <a:p>
            <a:pPr>
              <a:lnSpc>
                <a:spcPct val="160000"/>
              </a:lnSpc>
              <a:spcBef>
                <a:spcPts val="0"/>
              </a:spcBef>
            </a:pPr>
            <a:r>
              <a:rPr lang="en-US" altLang="zh-CN" sz="2400" dirty="0" smtClean="0"/>
              <a:t>C.</a:t>
            </a:r>
            <a:r>
              <a:rPr lang="zh-CN" altLang="zh-CN" sz="2400" dirty="0" smtClean="0"/>
              <a:t>中国共产党的领导</a:t>
            </a:r>
            <a:r>
              <a:rPr lang="en-US" altLang="zh-CN" sz="2400" dirty="0" smtClean="0"/>
              <a:t>        </a:t>
            </a:r>
          </a:p>
          <a:p>
            <a:pPr>
              <a:lnSpc>
                <a:spcPct val="160000"/>
              </a:lnSpc>
              <a:spcBef>
                <a:spcPts val="0"/>
              </a:spcBef>
            </a:pPr>
            <a:r>
              <a:rPr lang="en-US" altLang="zh-CN" sz="2400" dirty="0" smtClean="0"/>
              <a:t>D.</a:t>
            </a:r>
            <a:r>
              <a:rPr lang="zh-CN" altLang="zh-CN" sz="2400" dirty="0" smtClean="0"/>
              <a:t>能集中力量办大事</a:t>
            </a:r>
          </a:p>
          <a:p>
            <a:pPr>
              <a:lnSpc>
                <a:spcPct val="16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5" name="TextBox 4"/>
          <p:cNvSpPr txBox="1"/>
          <p:nvPr/>
        </p:nvSpPr>
        <p:spPr>
          <a:xfrm>
            <a:off x="4191000" y="3733800"/>
            <a:ext cx="1295400" cy="1862048"/>
          </a:xfrm>
          <a:prstGeom prst="rect">
            <a:avLst/>
          </a:prstGeom>
          <a:noFill/>
        </p:spPr>
        <p:txBody>
          <a:bodyPr wrap="square" rtlCol="0">
            <a:spAutoFit/>
          </a:bodyPr>
          <a:lstStyle/>
          <a:p>
            <a:r>
              <a:rPr lang="en-US" altLang="zh-CN" sz="11500" dirty="0" smtClean="0">
                <a:solidFill>
                  <a:srgbClr val="FF0000"/>
                </a:solidFill>
              </a:rPr>
              <a:t>C</a:t>
            </a:r>
            <a:endParaRPr lang="zh-CN" altLang="en-US" sz="11500" dirty="0">
              <a:solidFill>
                <a:srgbClr val="FF0000"/>
              </a:solidFill>
            </a:endParaRPr>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57200" y="609600"/>
            <a:ext cx="8229600" cy="5486399"/>
          </a:xfrm>
          <a:ln w="38100">
            <a:solidFill>
              <a:srgbClr val="0000FF"/>
            </a:solidFill>
          </a:ln>
        </p:spPr>
        <p:txBody>
          <a:bodyPr>
            <a:normAutofit fontScale="47500" lnSpcReduction="20000"/>
          </a:bodyPr>
          <a:lstStyle/>
          <a:p>
            <a:endParaRPr lang="en-US" altLang="zh-CN" b="1" dirty="0" smtClean="0">
              <a:solidFill>
                <a:srgbClr val="FF0000"/>
              </a:solidFill>
            </a:endParaRPr>
          </a:p>
          <a:p>
            <a:r>
              <a:rPr lang="zh-CN" altLang="en-US" sz="5900" b="1" dirty="0" smtClean="0">
                <a:solidFill>
                  <a:srgbClr val="FF0000"/>
                </a:solidFill>
              </a:rPr>
              <a:t>二</a:t>
            </a:r>
            <a:r>
              <a:rPr lang="en-US" altLang="zh-CN" sz="5900" b="1" dirty="0" smtClean="0">
                <a:solidFill>
                  <a:srgbClr val="FF0000"/>
                </a:solidFill>
              </a:rPr>
              <a:t>.</a:t>
            </a:r>
            <a:r>
              <a:rPr lang="zh-CN" altLang="en-US" sz="5900" b="1" dirty="0" smtClean="0">
                <a:solidFill>
                  <a:srgbClr val="FF0000"/>
                </a:solidFill>
              </a:rPr>
              <a:t>常考知识点总结：</a:t>
            </a:r>
            <a:endParaRPr lang="en-US" altLang="zh-CN" sz="5900" b="1" dirty="0" smtClean="0">
              <a:solidFill>
                <a:srgbClr val="FF0000"/>
              </a:solidFill>
            </a:endParaRPr>
          </a:p>
          <a:p>
            <a:pPr>
              <a:lnSpc>
                <a:spcPct val="120000"/>
              </a:lnSpc>
              <a:spcBef>
                <a:spcPts val="0"/>
              </a:spcBef>
            </a:pPr>
            <a:r>
              <a:rPr lang="en-US" altLang="zh-CN" b="1" dirty="0" smtClean="0">
                <a:solidFill>
                  <a:srgbClr val="FF00FF"/>
                </a:solidFill>
              </a:rPr>
              <a:t>                                                                      </a:t>
            </a:r>
            <a:r>
              <a:rPr lang="en-US" altLang="zh-CN" sz="3800" b="1" dirty="0" smtClean="0">
                <a:solidFill>
                  <a:srgbClr val="0000FF"/>
                </a:solidFill>
              </a:rPr>
              <a:t> </a:t>
            </a:r>
            <a:r>
              <a:rPr lang="zh-CN" altLang="zh-CN" sz="3800" b="1" dirty="0" smtClean="0">
                <a:solidFill>
                  <a:srgbClr val="0000FF"/>
                </a:solidFill>
              </a:rPr>
              <a:t>核心类：</a:t>
            </a:r>
            <a:endParaRPr lang="zh-CN" altLang="zh-CN" dirty="0" smtClean="0">
              <a:solidFill>
                <a:srgbClr val="0000FF"/>
              </a:solidFill>
            </a:endParaRPr>
          </a:p>
          <a:p>
            <a:pPr>
              <a:lnSpc>
                <a:spcPct val="120000"/>
              </a:lnSpc>
              <a:spcBef>
                <a:spcPts val="0"/>
              </a:spcBef>
            </a:pPr>
            <a:r>
              <a:rPr lang="en-US" altLang="zh-CN" dirty="0" smtClean="0">
                <a:solidFill>
                  <a:srgbClr val="FF00FF"/>
                </a:solidFill>
              </a:rPr>
              <a:t>1.</a:t>
            </a:r>
            <a:r>
              <a:rPr lang="zh-CN" altLang="zh-CN" u="sng" dirty="0" smtClean="0">
                <a:solidFill>
                  <a:srgbClr val="FF00FF"/>
                </a:solidFill>
              </a:rPr>
              <a:t>公平正义</a:t>
            </a:r>
            <a:r>
              <a:rPr lang="zh-CN" altLang="zh-CN" dirty="0" smtClean="0">
                <a:solidFill>
                  <a:srgbClr val="FF00FF"/>
                </a:solidFill>
              </a:rPr>
              <a:t>是人类追求的永恒目标，是法治社会的</a:t>
            </a:r>
            <a:r>
              <a:rPr lang="zh-CN" altLang="zh-CN" u="sng" dirty="0" smtClean="0">
                <a:solidFill>
                  <a:srgbClr val="FF00FF"/>
                </a:solidFill>
              </a:rPr>
              <a:t>核心价值</a:t>
            </a:r>
            <a:r>
              <a:rPr lang="zh-CN" altLang="zh-CN" dirty="0" smtClean="0">
                <a:solidFill>
                  <a:srgbClr val="FF00FF"/>
                </a:solidFill>
              </a:rPr>
              <a:t>。</a:t>
            </a:r>
          </a:p>
          <a:p>
            <a:pPr>
              <a:lnSpc>
                <a:spcPct val="120000"/>
              </a:lnSpc>
              <a:spcBef>
                <a:spcPts val="0"/>
              </a:spcBef>
            </a:pPr>
            <a:r>
              <a:rPr lang="en-US" altLang="zh-CN" dirty="0" smtClean="0">
                <a:solidFill>
                  <a:srgbClr val="FF00FF"/>
                </a:solidFill>
              </a:rPr>
              <a:t>2.</a:t>
            </a:r>
            <a:r>
              <a:rPr lang="zh-CN" altLang="zh-CN" dirty="0" smtClean="0">
                <a:solidFill>
                  <a:srgbClr val="FF00FF"/>
                </a:solidFill>
              </a:rPr>
              <a:t>宪法的</a:t>
            </a:r>
            <a:r>
              <a:rPr lang="zh-CN" altLang="zh-CN" u="sng" dirty="0" smtClean="0">
                <a:solidFill>
                  <a:srgbClr val="FF00FF"/>
                </a:solidFill>
              </a:rPr>
              <a:t>核心价值追求</a:t>
            </a:r>
            <a:r>
              <a:rPr lang="zh-CN" altLang="zh-CN" dirty="0" smtClean="0">
                <a:solidFill>
                  <a:srgbClr val="FF00FF"/>
                </a:solidFill>
              </a:rPr>
              <a:t>：</a:t>
            </a:r>
            <a:r>
              <a:rPr lang="zh-CN" altLang="zh-CN" u="sng" dirty="0" smtClean="0">
                <a:solidFill>
                  <a:srgbClr val="FF00FF"/>
                </a:solidFill>
              </a:rPr>
              <a:t>规范国家权力运行以保障公民权利</a:t>
            </a:r>
            <a:r>
              <a:rPr lang="zh-CN" altLang="zh-CN" dirty="0" smtClean="0">
                <a:solidFill>
                  <a:srgbClr val="FF00FF"/>
                </a:solidFill>
              </a:rPr>
              <a:t>。</a:t>
            </a:r>
          </a:p>
          <a:p>
            <a:pPr>
              <a:lnSpc>
                <a:spcPct val="120000"/>
              </a:lnSpc>
              <a:spcBef>
                <a:spcPts val="0"/>
              </a:spcBef>
            </a:pPr>
            <a:r>
              <a:rPr lang="en-US" altLang="zh-CN" dirty="0" smtClean="0">
                <a:solidFill>
                  <a:srgbClr val="FF00FF"/>
                </a:solidFill>
              </a:rPr>
              <a:t>3.</a:t>
            </a:r>
            <a:r>
              <a:rPr lang="zh-CN" altLang="zh-CN" dirty="0" smtClean="0">
                <a:solidFill>
                  <a:srgbClr val="FF00FF"/>
                </a:solidFill>
              </a:rPr>
              <a:t>中国特色社会主义法律体系的</a:t>
            </a:r>
            <a:r>
              <a:rPr lang="zh-CN" altLang="zh-CN" u="sng" dirty="0" smtClean="0">
                <a:solidFill>
                  <a:srgbClr val="FF00FF"/>
                </a:solidFill>
              </a:rPr>
              <a:t>核心</a:t>
            </a:r>
            <a:r>
              <a:rPr lang="zh-CN" altLang="zh-CN" dirty="0" smtClean="0">
                <a:solidFill>
                  <a:srgbClr val="FF00FF"/>
                </a:solidFill>
              </a:rPr>
              <a:t>是：</a:t>
            </a:r>
            <a:r>
              <a:rPr lang="zh-CN" altLang="zh-CN" u="sng" dirty="0" smtClean="0">
                <a:solidFill>
                  <a:srgbClr val="FF00FF"/>
                </a:solidFill>
              </a:rPr>
              <a:t>宪法</a:t>
            </a:r>
            <a:r>
              <a:rPr lang="zh-CN" altLang="zh-CN" dirty="0" smtClean="0">
                <a:solidFill>
                  <a:srgbClr val="FF00FF"/>
                </a:solidFill>
              </a:rPr>
              <a:t>。</a:t>
            </a:r>
          </a:p>
          <a:p>
            <a:pPr>
              <a:lnSpc>
                <a:spcPct val="120000"/>
              </a:lnSpc>
              <a:spcBef>
                <a:spcPts val="0"/>
              </a:spcBef>
            </a:pPr>
            <a:r>
              <a:rPr lang="en-US" altLang="zh-CN" dirty="0" smtClean="0">
                <a:solidFill>
                  <a:srgbClr val="FF00FF"/>
                </a:solidFill>
              </a:rPr>
              <a:t>4.</a:t>
            </a:r>
            <a:r>
              <a:rPr lang="zh-CN" altLang="zh-CN" u="sng" dirty="0" smtClean="0">
                <a:solidFill>
                  <a:srgbClr val="FF00FF"/>
                </a:solidFill>
              </a:rPr>
              <a:t>公民的基本权利和义务</a:t>
            </a:r>
            <a:r>
              <a:rPr lang="zh-CN" altLang="zh-CN" dirty="0" smtClean="0">
                <a:solidFill>
                  <a:srgbClr val="FF00FF"/>
                </a:solidFill>
              </a:rPr>
              <a:t>是宪法的</a:t>
            </a:r>
            <a:r>
              <a:rPr lang="zh-CN" altLang="zh-CN" u="sng" dirty="0" smtClean="0">
                <a:solidFill>
                  <a:srgbClr val="FF00FF"/>
                </a:solidFill>
              </a:rPr>
              <a:t>核心内容</a:t>
            </a:r>
            <a:r>
              <a:rPr lang="zh-CN" altLang="zh-CN" dirty="0" smtClean="0">
                <a:solidFill>
                  <a:srgbClr val="FF00FF"/>
                </a:solidFill>
              </a:rPr>
              <a:t>。</a:t>
            </a:r>
          </a:p>
          <a:p>
            <a:pPr>
              <a:lnSpc>
                <a:spcPct val="120000"/>
              </a:lnSpc>
              <a:spcBef>
                <a:spcPts val="0"/>
              </a:spcBef>
            </a:pPr>
            <a:r>
              <a:rPr lang="en-US" altLang="zh-CN" dirty="0" smtClean="0">
                <a:solidFill>
                  <a:srgbClr val="FF00FF"/>
                </a:solidFill>
              </a:rPr>
              <a:t>5.</a:t>
            </a:r>
            <a:r>
              <a:rPr lang="zh-CN" altLang="zh-CN" u="sng" dirty="0" smtClean="0">
                <a:solidFill>
                  <a:srgbClr val="FF00FF"/>
                </a:solidFill>
              </a:rPr>
              <a:t>中国共产党</a:t>
            </a:r>
            <a:r>
              <a:rPr lang="zh-CN" altLang="zh-CN" dirty="0" smtClean="0">
                <a:solidFill>
                  <a:srgbClr val="FF00FF"/>
                </a:solidFill>
              </a:rPr>
              <a:t>是中国特色社会主义事业的</a:t>
            </a:r>
            <a:r>
              <a:rPr lang="zh-CN" altLang="zh-CN" u="sng" dirty="0" smtClean="0">
                <a:solidFill>
                  <a:srgbClr val="FF00FF"/>
                </a:solidFill>
              </a:rPr>
              <a:t>领导核心</a:t>
            </a:r>
            <a:r>
              <a:rPr lang="zh-CN" altLang="zh-CN" dirty="0" smtClean="0">
                <a:solidFill>
                  <a:srgbClr val="FF00FF"/>
                </a:solidFill>
              </a:rPr>
              <a:t>。</a:t>
            </a:r>
          </a:p>
          <a:p>
            <a:pPr>
              <a:lnSpc>
                <a:spcPct val="120000"/>
              </a:lnSpc>
              <a:spcBef>
                <a:spcPts val="0"/>
              </a:spcBef>
            </a:pPr>
            <a:r>
              <a:rPr lang="en-US" altLang="zh-CN" dirty="0" smtClean="0">
                <a:solidFill>
                  <a:srgbClr val="FF00FF"/>
                </a:solidFill>
              </a:rPr>
              <a:t>6.</a:t>
            </a:r>
            <a:r>
              <a:rPr lang="zh-CN" altLang="zh-CN" dirty="0" smtClean="0">
                <a:solidFill>
                  <a:srgbClr val="FF00FF"/>
                </a:solidFill>
              </a:rPr>
              <a:t>实施</a:t>
            </a:r>
            <a:r>
              <a:rPr lang="zh-CN" altLang="zh-CN" u="sng" dirty="0" smtClean="0">
                <a:solidFill>
                  <a:srgbClr val="FF00FF"/>
                </a:solidFill>
              </a:rPr>
              <a:t>创新驱动发展战略</a:t>
            </a:r>
            <a:r>
              <a:rPr lang="en-US" altLang="zh-CN" dirty="0" smtClean="0">
                <a:solidFill>
                  <a:srgbClr val="FF00FF"/>
                </a:solidFill>
              </a:rPr>
              <a:t>,</a:t>
            </a:r>
            <a:r>
              <a:rPr lang="zh-CN" altLang="zh-CN" dirty="0" smtClean="0">
                <a:solidFill>
                  <a:srgbClr val="FF00FF"/>
                </a:solidFill>
              </a:rPr>
              <a:t>推进以</a:t>
            </a:r>
            <a:r>
              <a:rPr lang="zh-CN" altLang="zh-CN" u="sng" dirty="0" smtClean="0">
                <a:solidFill>
                  <a:srgbClr val="FF00FF"/>
                </a:solidFill>
              </a:rPr>
              <a:t>科技创新</a:t>
            </a:r>
            <a:r>
              <a:rPr lang="zh-CN" altLang="zh-CN" dirty="0" smtClean="0">
                <a:solidFill>
                  <a:srgbClr val="FF00FF"/>
                </a:solidFill>
              </a:rPr>
              <a:t>为</a:t>
            </a:r>
            <a:r>
              <a:rPr lang="zh-CN" altLang="zh-CN" b="1" u="sng" dirty="0" smtClean="0">
                <a:solidFill>
                  <a:srgbClr val="FF00FF"/>
                </a:solidFill>
              </a:rPr>
              <a:t>核心</a:t>
            </a:r>
            <a:r>
              <a:rPr lang="zh-CN" altLang="zh-CN" dirty="0" smtClean="0">
                <a:solidFill>
                  <a:srgbClr val="FF00FF"/>
                </a:solidFill>
              </a:rPr>
              <a:t>的全面创新</a:t>
            </a:r>
            <a:r>
              <a:rPr lang="en-US" altLang="zh-CN" dirty="0" smtClean="0">
                <a:solidFill>
                  <a:srgbClr val="FF00FF"/>
                </a:solidFill>
              </a:rPr>
              <a:t>,</a:t>
            </a:r>
            <a:r>
              <a:rPr lang="zh-CN" altLang="zh-CN" dirty="0" smtClean="0">
                <a:solidFill>
                  <a:srgbClr val="FF00FF"/>
                </a:solidFill>
              </a:rPr>
              <a:t>让创新成为推动发展的</a:t>
            </a:r>
            <a:r>
              <a:rPr lang="zh-CN" altLang="zh-CN" u="sng" dirty="0" smtClean="0">
                <a:solidFill>
                  <a:srgbClr val="FF00FF"/>
                </a:solidFill>
              </a:rPr>
              <a:t>第一动力</a:t>
            </a:r>
            <a:r>
              <a:rPr lang="zh-CN" altLang="zh-CN" dirty="0" smtClean="0">
                <a:solidFill>
                  <a:srgbClr val="FF00FF"/>
                </a:solidFill>
              </a:rPr>
              <a:t>。</a:t>
            </a:r>
          </a:p>
          <a:p>
            <a:pPr>
              <a:lnSpc>
                <a:spcPct val="120000"/>
              </a:lnSpc>
              <a:spcBef>
                <a:spcPts val="0"/>
              </a:spcBef>
            </a:pPr>
            <a:r>
              <a:rPr lang="en-US" altLang="zh-CN" dirty="0" smtClean="0">
                <a:solidFill>
                  <a:srgbClr val="FF00FF"/>
                </a:solidFill>
              </a:rPr>
              <a:t>7.</a:t>
            </a:r>
            <a:r>
              <a:rPr lang="zh-CN" altLang="zh-CN" dirty="0" smtClean="0">
                <a:solidFill>
                  <a:srgbClr val="FF00FF"/>
                </a:solidFill>
              </a:rPr>
              <a:t>必须把</a:t>
            </a:r>
            <a:r>
              <a:rPr lang="zh-CN" altLang="zh-CN" u="sng" dirty="0" smtClean="0">
                <a:solidFill>
                  <a:srgbClr val="FF00FF"/>
                </a:solidFill>
              </a:rPr>
              <a:t>创新</a:t>
            </a:r>
            <a:r>
              <a:rPr lang="zh-CN" altLang="zh-CN" dirty="0" smtClean="0">
                <a:solidFill>
                  <a:srgbClr val="FF00FF"/>
                </a:solidFill>
              </a:rPr>
              <a:t>摆在国家发展全局的</a:t>
            </a:r>
            <a:r>
              <a:rPr lang="zh-CN" altLang="zh-CN" u="sng" dirty="0" smtClean="0">
                <a:solidFill>
                  <a:srgbClr val="FF00FF"/>
                </a:solidFill>
              </a:rPr>
              <a:t>核心位置</a:t>
            </a:r>
            <a:r>
              <a:rPr lang="zh-CN" altLang="zh-CN" dirty="0" smtClean="0">
                <a:solidFill>
                  <a:srgbClr val="FF00FF"/>
                </a:solidFill>
              </a:rPr>
              <a:t>。</a:t>
            </a:r>
          </a:p>
          <a:p>
            <a:pPr>
              <a:lnSpc>
                <a:spcPct val="120000"/>
              </a:lnSpc>
              <a:spcBef>
                <a:spcPts val="0"/>
              </a:spcBef>
            </a:pPr>
            <a:r>
              <a:rPr lang="en-US" altLang="zh-CN" dirty="0" smtClean="0">
                <a:solidFill>
                  <a:srgbClr val="FF00FF"/>
                </a:solidFill>
              </a:rPr>
              <a:t>8.</a:t>
            </a:r>
            <a:r>
              <a:rPr lang="zh-CN" altLang="zh-CN" dirty="0" smtClean="0">
                <a:solidFill>
                  <a:srgbClr val="FF00FF"/>
                </a:solidFill>
              </a:rPr>
              <a:t>依法行政的</a:t>
            </a:r>
            <a:r>
              <a:rPr lang="zh-CN" altLang="zh-CN" u="sng" dirty="0" smtClean="0">
                <a:solidFill>
                  <a:srgbClr val="FF00FF"/>
                </a:solidFill>
              </a:rPr>
              <a:t>核心</a:t>
            </a:r>
            <a:r>
              <a:rPr lang="zh-CN" altLang="zh-CN" dirty="0" smtClean="0">
                <a:solidFill>
                  <a:srgbClr val="FF00FF"/>
                </a:solidFill>
              </a:rPr>
              <a:t>：</a:t>
            </a:r>
            <a:r>
              <a:rPr lang="zh-CN" altLang="zh-CN" u="sng" dirty="0" smtClean="0">
                <a:solidFill>
                  <a:srgbClr val="FF00FF"/>
                </a:solidFill>
              </a:rPr>
              <a:t>规范政府的行政权</a:t>
            </a:r>
            <a:r>
              <a:rPr lang="zh-CN" altLang="zh-CN" dirty="0" smtClean="0">
                <a:solidFill>
                  <a:srgbClr val="FF00FF"/>
                </a:solidFill>
              </a:rPr>
              <a:t>。  </a:t>
            </a:r>
          </a:p>
          <a:p>
            <a:pPr>
              <a:lnSpc>
                <a:spcPct val="120000"/>
              </a:lnSpc>
              <a:spcBef>
                <a:spcPts val="0"/>
              </a:spcBef>
            </a:pPr>
            <a:r>
              <a:rPr lang="en-US" altLang="zh-CN" dirty="0" smtClean="0">
                <a:solidFill>
                  <a:srgbClr val="FF00FF"/>
                </a:solidFill>
              </a:rPr>
              <a:t>9.</a:t>
            </a:r>
            <a:r>
              <a:rPr lang="zh-CN" altLang="zh-CN" dirty="0" smtClean="0">
                <a:solidFill>
                  <a:srgbClr val="FF00FF"/>
                </a:solidFill>
              </a:rPr>
              <a:t>现代政治文明的</a:t>
            </a:r>
            <a:r>
              <a:rPr lang="zh-CN" altLang="zh-CN" u="sng" dirty="0" smtClean="0">
                <a:solidFill>
                  <a:srgbClr val="FF00FF"/>
                </a:solidFill>
              </a:rPr>
              <a:t>核心</a:t>
            </a:r>
            <a:r>
              <a:rPr lang="zh-CN" altLang="zh-CN" dirty="0" smtClean="0">
                <a:solidFill>
                  <a:srgbClr val="FF00FF"/>
                </a:solidFill>
              </a:rPr>
              <a:t>：</a:t>
            </a:r>
            <a:r>
              <a:rPr lang="zh-CN" altLang="zh-CN" u="sng" dirty="0" smtClean="0">
                <a:solidFill>
                  <a:srgbClr val="FF00FF"/>
                </a:solidFill>
              </a:rPr>
              <a:t>法治</a:t>
            </a:r>
            <a:r>
              <a:rPr lang="zh-CN" altLang="zh-CN" dirty="0" smtClean="0">
                <a:solidFill>
                  <a:srgbClr val="FF00FF"/>
                </a:solidFill>
              </a:rPr>
              <a:t>。</a:t>
            </a:r>
          </a:p>
          <a:p>
            <a:pPr>
              <a:lnSpc>
                <a:spcPct val="120000"/>
              </a:lnSpc>
              <a:spcBef>
                <a:spcPts val="0"/>
              </a:spcBef>
            </a:pPr>
            <a:r>
              <a:rPr lang="en-US" altLang="zh-CN" dirty="0" smtClean="0">
                <a:solidFill>
                  <a:srgbClr val="FF00FF"/>
                </a:solidFill>
              </a:rPr>
              <a:t>10.</a:t>
            </a:r>
            <a:r>
              <a:rPr lang="zh-CN" altLang="zh-CN" dirty="0" smtClean="0">
                <a:solidFill>
                  <a:srgbClr val="FF00FF"/>
                </a:solidFill>
              </a:rPr>
              <a:t>民族精神的</a:t>
            </a:r>
            <a:r>
              <a:rPr lang="zh-CN" altLang="zh-CN" u="sng" dirty="0" smtClean="0">
                <a:solidFill>
                  <a:srgbClr val="FF00FF"/>
                </a:solidFill>
              </a:rPr>
              <a:t>核心</a:t>
            </a:r>
            <a:r>
              <a:rPr lang="zh-CN" altLang="zh-CN" dirty="0" smtClean="0">
                <a:solidFill>
                  <a:srgbClr val="FF00FF"/>
                </a:solidFill>
              </a:rPr>
              <a:t>：</a:t>
            </a:r>
            <a:r>
              <a:rPr lang="zh-CN" altLang="zh-CN" u="sng" dirty="0" smtClean="0">
                <a:solidFill>
                  <a:srgbClr val="FF00FF"/>
                </a:solidFill>
              </a:rPr>
              <a:t>爱国主义</a:t>
            </a:r>
            <a:r>
              <a:rPr lang="zh-CN" altLang="zh-CN" dirty="0" smtClean="0">
                <a:solidFill>
                  <a:srgbClr val="FF00FF"/>
                </a:solidFill>
              </a:rPr>
              <a:t>；时代精神的</a:t>
            </a:r>
            <a:r>
              <a:rPr lang="zh-CN" altLang="zh-CN" u="sng" dirty="0" smtClean="0">
                <a:solidFill>
                  <a:srgbClr val="FF00FF"/>
                </a:solidFill>
              </a:rPr>
              <a:t>核心</a:t>
            </a:r>
            <a:r>
              <a:rPr lang="zh-CN" altLang="zh-CN" dirty="0" smtClean="0">
                <a:solidFill>
                  <a:srgbClr val="FF00FF"/>
                </a:solidFill>
              </a:rPr>
              <a:t>：</a:t>
            </a:r>
            <a:r>
              <a:rPr lang="zh-CN" altLang="zh-CN" u="sng" dirty="0" smtClean="0">
                <a:solidFill>
                  <a:srgbClr val="FF00FF"/>
                </a:solidFill>
              </a:rPr>
              <a:t>改革全新</a:t>
            </a:r>
            <a:r>
              <a:rPr lang="zh-CN" altLang="zh-CN" dirty="0" smtClean="0">
                <a:solidFill>
                  <a:srgbClr val="FF00FF"/>
                </a:solidFill>
              </a:rPr>
              <a:t>。</a:t>
            </a:r>
          </a:p>
          <a:p>
            <a:pPr>
              <a:lnSpc>
                <a:spcPct val="120000"/>
              </a:lnSpc>
              <a:spcBef>
                <a:spcPts val="0"/>
              </a:spcBef>
            </a:pPr>
            <a:r>
              <a:rPr lang="en-US" altLang="zh-CN" dirty="0" smtClean="0">
                <a:solidFill>
                  <a:srgbClr val="FF00FF"/>
                </a:solidFill>
              </a:rPr>
              <a:t>11.</a:t>
            </a:r>
            <a:r>
              <a:rPr lang="zh-CN" altLang="zh-CN" dirty="0" smtClean="0">
                <a:solidFill>
                  <a:srgbClr val="FF00FF"/>
                </a:solidFill>
              </a:rPr>
              <a:t>基本路线的核心内容：以经济建设为中心，坚持四项基本原则，坚持改革开放。</a:t>
            </a:r>
          </a:p>
          <a:p>
            <a:pPr>
              <a:lnSpc>
                <a:spcPct val="120000"/>
              </a:lnSpc>
              <a:spcBef>
                <a:spcPts val="0"/>
              </a:spcBef>
            </a:pPr>
            <a:r>
              <a:rPr lang="en-US" altLang="zh-CN" dirty="0" smtClean="0">
                <a:solidFill>
                  <a:srgbClr val="FF00FF"/>
                </a:solidFill>
              </a:rPr>
              <a:t>12.</a:t>
            </a:r>
            <a:r>
              <a:rPr lang="zh-CN" altLang="zh-CN" dirty="0" smtClean="0">
                <a:solidFill>
                  <a:srgbClr val="FF00FF"/>
                </a:solidFill>
              </a:rPr>
              <a:t>法治是现代政治文明的核心，是发展市场经济、实现强国富民的基本保障，是解决社会矛盾、维护社会稳定、实现社会正义的有效方式。走法治道路是实现中华民族伟大复兴的必然选择。</a:t>
            </a:r>
          </a:p>
          <a:p>
            <a:pPr>
              <a:lnSpc>
                <a:spcPct val="120000"/>
              </a:lnSpc>
              <a:spcBef>
                <a:spcPts val="0"/>
              </a:spcBef>
            </a:pPr>
            <a:r>
              <a:rPr lang="en-US" altLang="zh-CN" dirty="0" smtClean="0">
                <a:solidFill>
                  <a:srgbClr val="FF00FF"/>
                </a:solidFill>
              </a:rPr>
              <a:t>13.</a:t>
            </a:r>
            <a:r>
              <a:rPr lang="zh-CN" altLang="zh-CN" dirty="0" smtClean="0">
                <a:solidFill>
                  <a:srgbClr val="FF00FF"/>
                </a:solidFill>
              </a:rPr>
              <a:t>依法行政的核心是规范政府的行政权。</a:t>
            </a:r>
          </a:p>
          <a:p>
            <a:pPr>
              <a:lnSpc>
                <a:spcPct val="120000"/>
              </a:lnSpc>
              <a:spcBef>
                <a:spcPts val="0"/>
              </a:spcBef>
            </a:pPr>
            <a:r>
              <a:rPr lang="en-US" altLang="zh-CN" dirty="0" smtClean="0">
                <a:solidFill>
                  <a:srgbClr val="FF00FF"/>
                </a:solidFill>
              </a:rPr>
              <a:t>14.</a:t>
            </a:r>
            <a:r>
              <a:rPr lang="zh-CN" altLang="zh-CN" dirty="0" smtClean="0">
                <a:solidFill>
                  <a:srgbClr val="FF00FF"/>
                </a:solidFill>
              </a:rPr>
              <a:t>社会主义核心价值观的内涵：国家层面：富强、民主、文明、和谐 ——“建设什么样的国家”；社会层面：自由、平等、公正、法治 ——“建设什么样的社会”；公民个人层面：爱国、敬业、诚信、友善 ——“培育什么样的公民”</a:t>
            </a:r>
            <a:r>
              <a:rPr lang="zh-CN" altLang="en-US" dirty="0" smtClean="0">
                <a:solidFill>
                  <a:srgbClr val="FF00FF"/>
                </a:solidFill>
              </a:rPr>
              <a:t>。</a:t>
            </a:r>
            <a:endParaRPr lang="zh-CN" altLang="zh-CN" dirty="0" smtClean="0">
              <a:solidFill>
                <a:srgbClr val="FF00FF"/>
              </a:solidFill>
            </a:endParaRPr>
          </a:p>
          <a:p>
            <a:pPr>
              <a:lnSpc>
                <a:spcPct val="120000"/>
              </a:lnSpc>
              <a:spcBef>
                <a:spcPts val="0"/>
              </a:spcBef>
            </a:pPr>
            <a:r>
              <a:rPr lang="en-US" altLang="zh-CN" dirty="0" smtClean="0">
                <a:solidFill>
                  <a:srgbClr val="FF00FF"/>
                </a:solidFill>
              </a:rPr>
              <a:t>15.“</a:t>
            </a:r>
            <a:r>
              <a:rPr lang="zh-CN" altLang="zh-CN" dirty="0" smtClean="0">
                <a:solidFill>
                  <a:srgbClr val="FF00FF"/>
                </a:solidFill>
              </a:rPr>
              <a:t>九二共识</a:t>
            </a:r>
            <a:r>
              <a:rPr lang="en-US" altLang="zh-CN" dirty="0" smtClean="0">
                <a:solidFill>
                  <a:srgbClr val="FF00FF"/>
                </a:solidFill>
              </a:rPr>
              <a:t>”</a:t>
            </a:r>
            <a:r>
              <a:rPr lang="zh-CN" altLang="zh-CN" dirty="0" smtClean="0">
                <a:solidFill>
                  <a:srgbClr val="FF00FF"/>
                </a:solidFill>
              </a:rPr>
              <a:t>的核心是坚持一个中国原则。</a:t>
            </a:r>
            <a:endParaRPr lang="zh-CN" altLang="zh-CN" dirty="0">
              <a:solidFill>
                <a:srgbClr val="FF00FF"/>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66800"/>
            <a:ext cx="8229600" cy="5059363"/>
          </a:xfrm>
        </p:spPr>
        <p:txBody>
          <a:bodyPr vert="horz" lIns="91440" tIns="45720" rIns="91440" bIns="45720" rtlCol="0">
            <a:noAutofit/>
          </a:bodyPr>
          <a:lstStyle/>
          <a:p>
            <a:pPr>
              <a:lnSpc>
                <a:spcPct val="150000"/>
              </a:lnSpc>
              <a:spcBef>
                <a:spcPts val="0"/>
              </a:spcBef>
            </a:pPr>
            <a:r>
              <a:rPr lang="en-US" altLang="zh-CN" sz="2400" dirty="0" smtClean="0"/>
              <a:t>58.</a:t>
            </a:r>
            <a:r>
              <a:rPr lang="zh-CN" altLang="zh-CN" sz="2400" dirty="0" smtClean="0"/>
              <a:t>人民政协的两大主题是：</a:t>
            </a:r>
          </a:p>
          <a:p>
            <a:pPr>
              <a:lnSpc>
                <a:spcPct val="150000"/>
              </a:lnSpc>
              <a:spcBef>
                <a:spcPts val="0"/>
              </a:spcBef>
            </a:pPr>
            <a:r>
              <a:rPr lang="en-US" altLang="zh-CN" sz="2400" dirty="0" smtClean="0"/>
              <a:t>A.</a:t>
            </a:r>
            <a:r>
              <a:rPr lang="zh-CN" altLang="zh-CN" sz="2400" dirty="0" smtClean="0"/>
              <a:t>和平与发展</a:t>
            </a:r>
            <a:r>
              <a:rPr lang="en-US" altLang="zh-CN" sz="2400" dirty="0" smtClean="0"/>
              <a:t>     B.</a:t>
            </a:r>
            <a:r>
              <a:rPr lang="zh-CN" altLang="zh-CN" sz="2400" dirty="0" smtClean="0"/>
              <a:t>团结和民主</a:t>
            </a:r>
            <a:r>
              <a:rPr lang="en-US" altLang="zh-CN" sz="2400" dirty="0" smtClean="0"/>
              <a:t>     </a:t>
            </a:r>
          </a:p>
          <a:p>
            <a:pPr>
              <a:lnSpc>
                <a:spcPct val="150000"/>
              </a:lnSpc>
              <a:spcBef>
                <a:spcPts val="0"/>
              </a:spcBef>
            </a:pPr>
            <a:r>
              <a:rPr lang="en-US" altLang="zh-CN" sz="2400" dirty="0" smtClean="0"/>
              <a:t>C.</a:t>
            </a:r>
            <a:r>
              <a:rPr lang="zh-CN" altLang="zh-CN" sz="2400" dirty="0" smtClean="0"/>
              <a:t>富强和文明</a:t>
            </a:r>
            <a:r>
              <a:rPr lang="en-US" altLang="zh-CN" sz="2400" dirty="0" smtClean="0"/>
              <a:t>      D.</a:t>
            </a:r>
            <a:r>
              <a:rPr lang="zh-CN" altLang="zh-CN" sz="2400" dirty="0" smtClean="0"/>
              <a:t>自由和平等</a:t>
            </a:r>
          </a:p>
          <a:p>
            <a:pPr>
              <a:lnSpc>
                <a:spcPct val="150000"/>
              </a:lnSpc>
              <a:spcBef>
                <a:spcPts val="0"/>
              </a:spcBef>
            </a:pPr>
            <a:r>
              <a:rPr lang="en-US" altLang="zh-CN" sz="2400" dirty="0" smtClean="0"/>
              <a:t>59.</a:t>
            </a:r>
            <a:r>
              <a:rPr lang="zh-CN" altLang="zh-CN" sz="2400" dirty="0" smtClean="0"/>
              <a:t>我国的最高行政机关是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国务院</a:t>
            </a:r>
            <a:r>
              <a:rPr lang="en-US" altLang="zh-CN" sz="2400" dirty="0" smtClean="0"/>
              <a:t>                           B.</a:t>
            </a:r>
            <a:r>
              <a:rPr lang="zh-CN" altLang="zh-CN" sz="2400" dirty="0" smtClean="0"/>
              <a:t>人民政府</a:t>
            </a:r>
            <a:r>
              <a:rPr lang="en-US" altLang="zh-CN" sz="2400" dirty="0" smtClean="0"/>
              <a:t>     </a:t>
            </a:r>
          </a:p>
          <a:p>
            <a:pPr>
              <a:lnSpc>
                <a:spcPct val="150000"/>
              </a:lnSpc>
              <a:spcBef>
                <a:spcPts val="0"/>
              </a:spcBef>
            </a:pPr>
            <a:r>
              <a:rPr lang="en-US" altLang="zh-CN" sz="2400" dirty="0" smtClean="0"/>
              <a:t>C.</a:t>
            </a:r>
            <a:r>
              <a:rPr lang="zh-CN" altLang="zh-CN" sz="2400" dirty="0" smtClean="0"/>
              <a:t>全国人民代表大会</a:t>
            </a:r>
            <a:r>
              <a:rPr lang="en-US" altLang="zh-CN" sz="2400" dirty="0" smtClean="0"/>
              <a:t>      D.</a:t>
            </a:r>
            <a:r>
              <a:rPr lang="zh-CN" altLang="zh-CN" sz="2400" dirty="0" smtClean="0"/>
              <a:t>国家主席</a:t>
            </a:r>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B</a:t>
            </a:r>
            <a:endParaRPr lang="zh-CN" altLang="en-US" sz="11500" dirty="0">
              <a:solidFill>
                <a:srgbClr val="FF0000"/>
              </a:solidFill>
            </a:endParaRPr>
          </a:p>
        </p:txBody>
      </p:sp>
      <p:sp>
        <p:nvSpPr>
          <p:cNvPr id="5" name="TextBox 4"/>
          <p:cNvSpPr txBox="1"/>
          <p:nvPr/>
        </p:nvSpPr>
        <p:spPr>
          <a:xfrm>
            <a:off x="5562600" y="34290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43000"/>
            <a:ext cx="8229600" cy="4876799"/>
          </a:xfrm>
        </p:spPr>
        <p:txBody>
          <a:bodyPr vert="horz" lIns="91440" tIns="45720" rIns="91440" bIns="45720" rtlCol="0">
            <a:noAutofit/>
          </a:bodyPr>
          <a:lstStyle/>
          <a:p>
            <a:pPr>
              <a:lnSpc>
                <a:spcPct val="150000"/>
              </a:lnSpc>
              <a:spcBef>
                <a:spcPts val="0"/>
              </a:spcBef>
            </a:pPr>
            <a:r>
              <a:rPr lang="en-US" altLang="zh-CN" sz="2400" dirty="0" smtClean="0"/>
              <a:t>60.</a:t>
            </a:r>
            <a:r>
              <a:rPr lang="zh-CN" altLang="zh-CN" sz="2400" dirty="0" smtClean="0"/>
              <a:t>在我国，法律监督的专门机关是</a:t>
            </a:r>
            <a:r>
              <a:rPr lang="en-US" altLang="zh-CN" sz="2400" dirty="0" smtClean="0"/>
              <a:t>:     </a:t>
            </a:r>
            <a:endParaRPr lang="zh-CN" altLang="zh-CN" sz="2400" dirty="0" smtClean="0"/>
          </a:p>
          <a:p>
            <a:pPr>
              <a:lnSpc>
                <a:spcPct val="150000"/>
              </a:lnSpc>
              <a:spcBef>
                <a:spcPts val="0"/>
              </a:spcBef>
            </a:pPr>
            <a:r>
              <a:rPr lang="en-US" altLang="zh-CN" sz="2400" dirty="0" smtClean="0"/>
              <a:t>A.</a:t>
            </a:r>
            <a:r>
              <a:rPr lang="zh-CN" altLang="zh-CN" sz="2400" dirty="0" smtClean="0"/>
              <a:t>人民代表大会</a:t>
            </a:r>
            <a:r>
              <a:rPr lang="en-US" altLang="zh-CN" sz="2400" dirty="0" smtClean="0"/>
              <a:t>     B.</a:t>
            </a:r>
            <a:r>
              <a:rPr lang="zh-CN" altLang="zh-CN" sz="2400" dirty="0" smtClean="0"/>
              <a:t>国务院</a:t>
            </a:r>
            <a:r>
              <a:rPr lang="en-US" altLang="zh-CN" sz="2400" dirty="0" smtClean="0"/>
              <a:t>     </a:t>
            </a:r>
          </a:p>
          <a:p>
            <a:pPr>
              <a:lnSpc>
                <a:spcPct val="150000"/>
              </a:lnSpc>
              <a:spcBef>
                <a:spcPts val="0"/>
              </a:spcBef>
            </a:pPr>
            <a:r>
              <a:rPr lang="en-US" altLang="zh-CN" sz="2400" dirty="0" smtClean="0"/>
              <a:t>C.</a:t>
            </a:r>
            <a:r>
              <a:rPr lang="zh-CN" altLang="zh-CN" sz="2400" dirty="0" smtClean="0"/>
              <a:t>人民法院</a:t>
            </a:r>
            <a:r>
              <a:rPr lang="en-US" altLang="zh-CN" sz="2400" dirty="0" smtClean="0"/>
              <a:t>              D.</a:t>
            </a:r>
            <a:r>
              <a:rPr lang="zh-CN" altLang="zh-CN" sz="2400" dirty="0" smtClean="0"/>
              <a:t>人民检察院</a:t>
            </a:r>
            <a:endParaRPr lang="en-US" altLang="zh-CN" sz="2400" dirty="0" smtClean="0"/>
          </a:p>
          <a:p>
            <a:pPr>
              <a:lnSpc>
                <a:spcPct val="120000"/>
              </a:lnSpc>
              <a:buNone/>
              <a:tabLst>
                <a:tab pos="1028700" algn="l"/>
                <a:tab pos="1849438" algn="l"/>
                <a:tab pos="2536825" algn="l"/>
                <a:tab pos="3221038" algn="l"/>
              </a:tabLst>
            </a:pPr>
            <a:r>
              <a:rPr lang="en-US" altLang="zh-CN" sz="2400" dirty="0" smtClean="0">
                <a:solidFill>
                  <a:srgbClr val="000000"/>
                </a:solidFill>
                <a:ea typeface="宋体" pitchFamily="2" charset="-122"/>
              </a:rPr>
              <a:t>61.(2013</a:t>
            </a:r>
            <a:r>
              <a:rPr lang="zh-CN" altLang="zh-CN" sz="2400" dirty="0" smtClean="0">
                <a:solidFill>
                  <a:srgbClr val="000000"/>
                </a:solidFill>
                <a:ea typeface="楷体" pitchFamily="49" charset="-122"/>
              </a:rPr>
              <a:t>年</a:t>
            </a:r>
            <a:r>
              <a:rPr lang="en-US" altLang="zh-CN" sz="2400" dirty="0" smtClean="0">
                <a:solidFill>
                  <a:srgbClr val="000000"/>
                </a:solidFill>
                <a:ea typeface="宋体" pitchFamily="2" charset="-122"/>
              </a:rPr>
              <a:t>)2013</a:t>
            </a:r>
            <a:r>
              <a:rPr lang="zh-CN" altLang="zh-CN" sz="2400" dirty="0" smtClean="0">
                <a:solidFill>
                  <a:srgbClr val="000000"/>
                </a:solidFill>
                <a:ea typeface="宋体" pitchFamily="2" charset="-122"/>
              </a:rPr>
              <a:t>年</a:t>
            </a:r>
            <a:r>
              <a:rPr lang="en-US" altLang="zh-CN" sz="2400" dirty="0" smtClean="0">
                <a:solidFill>
                  <a:srgbClr val="000000"/>
                </a:solidFill>
                <a:ea typeface="宋体" pitchFamily="2" charset="-122"/>
              </a:rPr>
              <a:t>4</a:t>
            </a:r>
            <a:r>
              <a:rPr lang="zh-CN" altLang="zh-CN" sz="2400" dirty="0" smtClean="0">
                <a:solidFill>
                  <a:srgbClr val="000000"/>
                </a:solidFill>
                <a:ea typeface="宋体" pitchFamily="2" charset="-122"/>
              </a:rPr>
              <a:t>月</a:t>
            </a:r>
            <a:r>
              <a:rPr lang="en-US" altLang="zh-CN" sz="2400" dirty="0" smtClean="0">
                <a:solidFill>
                  <a:srgbClr val="000000"/>
                </a:solidFill>
                <a:ea typeface="宋体" pitchFamily="2" charset="-122"/>
              </a:rPr>
              <a:t>8</a:t>
            </a:r>
            <a:r>
              <a:rPr lang="zh-CN" altLang="zh-CN" sz="2400" dirty="0" smtClean="0">
                <a:solidFill>
                  <a:srgbClr val="000000"/>
                </a:solidFill>
                <a:ea typeface="宋体" pitchFamily="2" charset="-122"/>
              </a:rPr>
              <a:t>日</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浙江警方根据《中华人民共和国治安管理处罚法》第二十五条的规定</a:t>
            </a:r>
            <a:r>
              <a:rPr lang="en-US" altLang="zh-CN" sz="2400" dirty="0" smtClean="0">
                <a:solidFill>
                  <a:srgbClr val="000000"/>
                </a:solidFill>
                <a:ea typeface="宋体" pitchFamily="2" charset="-122"/>
              </a:rPr>
              <a:t>,</a:t>
            </a:r>
            <a:r>
              <a:rPr lang="zh-CN" altLang="zh-CN" sz="2400" dirty="0" smtClean="0">
                <a:solidFill>
                  <a:srgbClr val="000000"/>
                </a:solidFill>
                <a:ea typeface="宋体" pitchFamily="2" charset="-122"/>
              </a:rPr>
              <a:t>对散布</a:t>
            </a:r>
            <a:r>
              <a:rPr lang="en-US" altLang="zh-CN" sz="2400" dirty="0" smtClean="0">
                <a:solidFill>
                  <a:srgbClr val="000000"/>
                </a:solidFill>
                <a:ea typeface="宋体" pitchFamily="2" charset="-122"/>
              </a:rPr>
              <a:t>H7N9</a:t>
            </a:r>
            <a:r>
              <a:rPr lang="zh-CN" altLang="zh-CN" sz="2400" dirty="0" smtClean="0">
                <a:solidFill>
                  <a:srgbClr val="000000"/>
                </a:solidFill>
                <a:ea typeface="宋体" pitchFamily="2" charset="-122"/>
              </a:rPr>
              <a:t>疫情谣言的柳某等三人给予拘留的处罚。柳某等三人的行为属于</a:t>
            </a:r>
            <a:r>
              <a:rPr lang="en-US" altLang="zh-CN" sz="2400" dirty="0" smtClean="0">
                <a:solidFill>
                  <a:srgbClr val="000000"/>
                </a:solidFill>
                <a:ea typeface="宋体" pitchFamily="2" charset="-122"/>
              </a:rPr>
              <a:t>(</a:t>
            </a:r>
            <a:r>
              <a:rPr lang="zh-CN" altLang="zh-CN" sz="2400" dirty="0" smtClean="0">
                <a:ea typeface="宋体" pitchFamily="2" charset="-122"/>
              </a:rPr>
              <a:t>　　</a:t>
            </a:r>
            <a:r>
              <a:rPr lang="en-US" altLang="zh-CN" sz="2400" dirty="0" smtClean="0">
                <a:solidFill>
                  <a:srgbClr val="000000"/>
                </a:solidFill>
                <a:ea typeface="宋体" pitchFamily="2" charset="-122"/>
              </a:rPr>
              <a:t>)</a:t>
            </a:r>
            <a:endParaRPr lang="zh-CN" altLang="zh-CN" sz="2400" dirty="0" smtClean="0">
              <a:solidFill>
                <a:srgbClr val="000000"/>
              </a:solidFill>
              <a:latin typeface="NEU-BZ-S92" pitchFamily="2" charset="-122"/>
              <a:ea typeface="NEU-BZ-S92" pitchFamily="2" charset="-122"/>
            </a:endParaRPr>
          </a:p>
          <a:p>
            <a:pPr>
              <a:lnSpc>
                <a:spcPct val="120000"/>
              </a:lnSpc>
              <a:buNone/>
              <a:tabLst>
                <a:tab pos="1028700" algn="l"/>
                <a:tab pos="1849438" algn="l"/>
                <a:tab pos="2536825" algn="l"/>
                <a:tab pos="3221038" algn="l"/>
              </a:tabLst>
            </a:pPr>
            <a:r>
              <a:rPr lang="en-US" altLang="zh-CN" sz="2400" dirty="0" smtClean="0">
                <a:solidFill>
                  <a:srgbClr val="000000"/>
                </a:solidFill>
                <a:ea typeface="宋体" pitchFamily="2" charset="-122"/>
              </a:rPr>
              <a:t>A.</a:t>
            </a:r>
            <a:r>
              <a:rPr lang="zh-CN" altLang="zh-CN" sz="2400" dirty="0" smtClean="0">
                <a:solidFill>
                  <a:srgbClr val="000000"/>
                </a:solidFill>
                <a:ea typeface="宋体" pitchFamily="2" charset="-122"/>
              </a:rPr>
              <a:t>行政违法行为</a:t>
            </a:r>
            <a:r>
              <a:rPr lang="en-US" altLang="zh-CN" sz="2400" dirty="0" smtClean="0">
                <a:solidFill>
                  <a:srgbClr val="000000"/>
                </a:solidFill>
                <a:ea typeface="宋体" pitchFamily="2" charset="-122"/>
              </a:rPr>
              <a:t>	B.</a:t>
            </a:r>
            <a:r>
              <a:rPr lang="zh-CN" altLang="zh-CN" sz="2400" dirty="0" smtClean="0">
                <a:solidFill>
                  <a:srgbClr val="000000"/>
                </a:solidFill>
                <a:ea typeface="宋体" pitchFamily="2" charset="-122"/>
              </a:rPr>
              <a:t>刑事违法行为</a:t>
            </a:r>
            <a:r>
              <a:rPr lang="en-US" altLang="zh-CN" sz="2400" dirty="0" smtClean="0">
                <a:solidFill>
                  <a:srgbClr val="000000"/>
                </a:solidFill>
                <a:ea typeface="宋体" pitchFamily="2" charset="-122"/>
              </a:rPr>
              <a:t>	</a:t>
            </a:r>
          </a:p>
          <a:p>
            <a:pPr>
              <a:lnSpc>
                <a:spcPct val="120000"/>
              </a:lnSpc>
              <a:buNone/>
              <a:tabLst>
                <a:tab pos="1028700" algn="l"/>
                <a:tab pos="1849438" algn="l"/>
                <a:tab pos="2536825" algn="l"/>
                <a:tab pos="3221038" algn="l"/>
              </a:tabLst>
            </a:pPr>
            <a:r>
              <a:rPr lang="en-US" altLang="zh-CN" sz="2400" dirty="0" smtClean="0">
                <a:solidFill>
                  <a:srgbClr val="000000"/>
                </a:solidFill>
                <a:ea typeface="宋体" pitchFamily="2" charset="-122"/>
              </a:rPr>
              <a:t>C.</a:t>
            </a:r>
            <a:r>
              <a:rPr lang="zh-CN" altLang="zh-CN" sz="2400" dirty="0" smtClean="0">
                <a:solidFill>
                  <a:srgbClr val="000000"/>
                </a:solidFill>
                <a:ea typeface="宋体" pitchFamily="2" charset="-122"/>
              </a:rPr>
              <a:t>民事违法行为</a:t>
            </a:r>
            <a:r>
              <a:rPr lang="en-US" altLang="zh-CN" sz="2400" dirty="0" smtClean="0">
                <a:solidFill>
                  <a:srgbClr val="000000"/>
                </a:solidFill>
                <a:ea typeface="宋体" pitchFamily="2" charset="-122"/>
              </a:rPr>
              <a:t>	D.</a:t>
            </a:r>
            <a:r>
              <a:rPr lang="zh-CN" altLang="zh-CN" sz="2400" dirty="0" smtClean="0">
                <a:solidFill>
                  <a:srgbClr val="000000"/>
                </a:solidFill>
                <a:ea typeface="宋体" pitchFamily="2" charset="-122"/>
              </a:rPr>
              <a:t>违宪行为</a:t>
            </a:r>
            <a:endParaRPr lang="zh-CN" altLang="zh-CN" sz="2400" dirty="0" smtClean="0">
              <a:solidFill>
                <a:srgbClr val="000000"/>
              </a:solidFill>
              <a:latin typeface="NEU-BZ-S92" pitchFamily="2" charset="-122"/>
              <a:ea typeface="NEU-BZ-S92" pitchFamily="2" charset="-122"/>
            </a:endParaRPr>
          </a:p>
          <a:p>
            <a:pPr>
              <a:lnSpc>
                <a:spcPct val="150000"/>
              </a:lnSpc>
              <a:spcBef>
                <a:spcPts val="0"/>
              </a:spcBef>
            </a:pPr>
            <a:endParaRPr lang="zh-CN" altLang="zh-CN" sz="2400" dirty="0" smtClean="0"/>
          </a:p>
          <a:p>
            <a:pPr>
              <a:lnSpc>
                <a:spcPct val="150000"/>
              </a:lnSpc>
              <a:spcBef>
                <a:spcPts val="0"/>
              </a:spcBef>
            </a:pPr>
            <a:endParaRPr lang="zh-CN" altLang="en-US" sz="2400" dirty="0" smtClean="0"/>
          </a:p>
        </p:txBody>
      </p:sp>
      <p:sp>
        <p:nvSpPr>
          <p:cNvPr id="4" name="TextBox 3"/>
          <p:cNvSpPr txBox="1"/>
          <p:nvPr/>
        </p:nvSpPr>
        <p:spPr>
          <a:xfrm>
            <a:off x="6019800" y="838200"/>
            <a:ext cx="1295400" cy="1862048"/>
          </a:xfrm>
          <a:prstGeom prst="rect">
            <a:avLst/>
          </a:prstGeom>
          <a:noFill/>
        </p:spPr>
        <p:txBody>
          <a:bodyPr wrap="square" rtlCol="0">
            <a:spAutoFit/>
          </a:bodyPr>
          <a:lstStyle/>
          <a:p>
            <a:r>
              <a:rPr lang="en-US" altLang="zh-CN" sz="11500" dirty="0" smtClean="0">
                <a:solidFill>
                  <a:srgbClr val="FF0000"/>
                </a:solidFill>
              </a:rPr>
              <a:t>D</a:t>
            </a:r>
            <a:endParaRPr lang="zh-CN" altLang="en-US" sz="11500" dirty="0">
              <a:solidFill>
                <a:srgbClr val="FF0000"/>
              </a:solidFill>
            </a:endParaRPr>
          </a:p>
        </p:txBody>
      </p:sp>
      <p:sp>
        <p:nvSpPr>
          <p:cNvPr id="5" name="TextBox 4"/>
          <p:cNvSpPr txBox="1"/>
          <p:nvPr/>
        </p:nvSpPr>
        <p:spPr>
          <a:xfrm>
            <a:off x="6019800" y="4419600"/>
            <a:ext cx="1295400" cy="1862048"/>
          </a:xfrm>
          <a:prstGeom prst="rect">
            <a:avLst/>
          </a:prstGeom>
          <a:noFill/>
        </p:spPr>
        <p:txBody>
          <a:bodyPr wrap="square" rtlCol="0">
            <a:spAutoFit/>
          </a:bodyPr>
          <a:lstStyle/>
          <a:p>
            <a:r>
              <a:rPr lang="en-US" altLang="zh-CN" sz="11500" dirty="0" smtClean="0">
                <a:solidFill>
                  <a:srgbClr val="FF0000"/>
                </a:solidFill>
              </a:rPr>
              <a:t>A</a:t>
            </a:r>
            <a:endParaRPr lang="zh-CN" altLang="en-US" sz="11500" dirty="0">
              <a:solidFill>
                <a:srgbClr val="FF0000"/>
              </a:solidFill>
            </a:endParaRPr>
          </a:p>
        </p:txBody>
      </p:sp>
      <p:cxnSp>
        <p:nvCxnSpPr>
          <p:cNvPr id="6" name="直接连接符 5"/>
          <p:cNvCxnSpPr/>
          <p:nvPr/>
        </p:nvCxnSpPr>
        <p:spPr>
          <a:xfrm>
            <a:off x="3352800" y="4343400"/>
            <a:ext cx="5334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7"/>
          <p:cNvSpPr/>
          <p:nvPr/>
        </p:nvSpPr>
        <p:spPr>
          <a:xfrm>
            <a:off x="0" y="0"/>
            <a:ext cx="1752600" cy="533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练习精选</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70" decel="100000"/>
                                        <p:tgtEl>
                                          <p:spTgt spid="5"/>
                                        </p:tgtEl>
                                      </p:cBhvr>
                                    </p:animEffect>
                                    <p:animScale>
                                      <p:cBhvr>
                                        <p:cTn id="19" dur="770" decel="100000"/>
                                        <p:tgtEl>
                                          <p:spTgt spid="5"/>
                                        </p:tgtEl>
                                      </p:cBhvr>
                                      <p:from x="10000" y="10000"/>
                                      <p:to x="200000" y="450000"/>
                                    </p:animScale>
                                    <p:animScale>
                                      <p:cBhvr>
                                        <p:cTn id="20" dur="1230" accel="100000" fill="hold">
                                          <p:stCondLst>
                                            <p:cond delay="770"/>
                                          </p:stCondLst>
                                        </p:cTn>
                                        <p:tgtEl>
                                          <p:spTgt spid="5"/>
                                        </p:tgtEl>
                                      </p:cBhvr>
                                      <p:from x="200000" y="450000"/>
                                      <p:to x="100000" y="100000"/>
                                    </p:animScale>
                                    <p:set>
                                      <p:cBhvr>
                                        <p:cTn id="21" dur="770" fill="hold"/>
                                        <p:tgtEl>
                                          <p:spTgt spid="5"/>
                                        </p:tgtEl>
                                        <p:attrNameLst>
                                          <p:attrName>ppt_x</p:attrName>
                                        </p:attrNameLst>
                                      </p:cBhvr>
                                      <p:to>
                                        <p:strVal val="(0.5)"/>
                                      </p:to>
                                    </p:set>
                                    <p:anim from="(0.5)" to="(#ppt_x)" calcmode="lin" valueType="num">
                                      <p:cBhvr>
                                        <p:cTn id="22" dur="1230" accel="100000" fill="hold">
                                          <p:stCondLst>
                                            <p:cond delay="770"/>
                                          </p:stCondLst>
                                        </p:cTn>
                                        <p:tgtEl>
                                          <p:spTgt spid="5"/>
                                        </p:tgtEl>
                                        <p:attrNameLst>
                                          <p:attrName>ppt_x</p:attrName>
                                        </p:attrNameLst>
                                      </p:cBhvr>
                                    </p:anim>
                                    <p:set>
                                      <p:cBhvr>
                                        <p:cTn id="23" dur="770" fill="hold"/>
                                        <p:tgtEl>
                                          <p:spTgt spid="5"/>
                                        </p:tgtEl>
                                        <p:attrNameLst>
                                          <p:attrName>ppt_y</p:attrName>
                                        </p:attrNameLst>
                                      </p:cBhvr>
                                      <p:to>
                                        <p:strVal val="(#ppt_y+0.4)"/>
                                      </p:to>
                                    </p:set>
                                    <p:anim from="(#ppt_y+0.4)" to="(#ppt_y)" calcmode="lin" valueType="num">
                                      <p:cBhvr>
                                        <p:cTn id="24" dur="1230" accel="100000" fill="hold">
                                          <p:stCondLst>
                                            <p:cond delay="770"/>
                                          </p:stCondLst>
                                        </p:cTn>
                                        <p:tgtEl>
                                          <p:spTgt spid="5"/>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57200" y="838200"/>
            <a:ext cx="8229600" cy="5287963"/>
          </a:xfrm>
        </p:spPr>
        <p:txBody>
          <a:bodyPr>
            <a:normAutofit fontScale="65000" lnSpcReduction="20000"/>
          </a:bodyPr>
          <a:lstStyle/>
          <a:p>
            <a:pPr fontAlgn="auto">
              <a:lnSpc>
                <a:spcPct val="150000"/>
              </a:lnSpc>
              <a:spcBef>
                <a:spcPts val="0"/>
              </a:spcBef>
            </a:pPr>
            <a:r>
              <a:rPr lang="en-US" altLang="zh-CN" b="1" dirty="0" smtClean="0">
                <a:solidFill>
                  <a:srgbClr val="FF0000"/>
                </a:solidFill>
              </a:rPr>
              <a:t>62.</a:t>
            </a:r>
            <a:r>
              <a:rPr lang="zh-CN" altLang="en-US" b="1" dirty="0">
                <a:solidFill>
                  <a:srgbClr val="FF0000"/>
                </a:solidFill>
              </a:rPr>
              <a:t>（2019·黄冈）</a:t>
            </a:r>
            <a:r>
              <a:rPr lang="zh-CN" altLang="en-US" dirty="0"/>
              <a:t>因向未成年人售卖烟草制品，深圳一商家吃了全国首张此类罚单。2018年7月16日，坪山万众百货的店主朱女士向坪山市场监督管理局上缴了一笔3万元的罚款，全国首宗向未成年人非法售烟案结案。该案商家的行为属于（　　）</a:t>
            </a:r>
          </a:p>
          <a:p>
            <a:pPr fontAlgn="auto">
              <a:lnSpc>
                <a:spcPct val="150000"/>
              </a:lnSpc>
              <a:spcBef>
                <a:spcPts val="0"/>
              </a:spcBef>
            </a:pPr>
            <a:r>
              <a:rPr lang="zh-CN" altLang="en-US" dirty="0"/>
              <a:t>①一般违法行为　②严重违法行为　</a:t>
            </a:r>
          </a:p>
          <a:p>
            <a:pPr fontAlgn="auto">
              <a:lnSpc>
                <a:spcPct val="150000"/>
              </a:lnSpc>
              <a:spcBef>
                <a:spcPts val="0"/>
              </a:spcBef>
            </a:pPr>
            <a:r>
              <a:rPr lang="zh-CN" altLang="en-US" dirty="0"/>
              <a:t>③行政违法行为　④民事违法行为</a:t>
            </a:r>
          </a:p>
          <a:p>
            <a:pPr fontAlgn="auto">
              <a:lnSpc>
                <a:spcPct val="150000"/>
              </a:lnSpc>
              <a:spcBef>
                <a:spcPts val="0"/>
              </a:spcBef>
            </a:pPr>
            <a:r>
              <a:rPr lang="zh-CN" altLang="en-US" dirty="0"/>
              <a:t>A．①②    B．③④       C．①③    D．①④</a:t>
            </a:r>
          </a:p>
          <a:p>
            <a:pPr fontAlgn="auto">
              <a:lnSpc>
                <a:spcPct val="150000"/>
              </a:lnSpc>
              <a:spcBef>
                <a:spcPts val="0"/>
              </a:spcBef>
            </a:pPr>
            <a:endParaRPr lang="zh-CN" altLang="en-US" sz="2000" dirty="0"/>
          </a:p>
          <a:p>
            <a:pPr fontAlgn="auto">
              <a:lnSpc>
                <a:spcPct val="150000"/>
              </a:lnSpc>
              <a:spcBef>
                <a:spcPts val="0"/>
              </a:spcBef>
            </a:pPr>
            <a:r>
              <a:rPr lang="zh-CN" altLang="en-US" sz="2000" dirty="0"/>
              <a:t>【点拨】　本题考查违法行为。因向未成年人售卖烟草制品，深圳坪山万众百货的店主朱女士向坪山市场监督管理局上缴了一笔3万元的罚款，这属于行政违法行为；行政违法行为、民事违法行为都是一般违法行为，一般违法行为情节轻微、尚未触犯刑法，①③符合题意；由题干朱女士向坪山市场监督管理局上缴了一笔3万元的罚款得知，该女士还没有构成犯罪，也不是民事违法行为，②④与题干无关，排除。故答案选C。</a:t>
            </a:r>
          </a:p>
        </p:txBody>
      </p:sp>
      <p:sp>
        <p:nvSpPr>
          <p:cNvPr id="5" name="文本框 5"/>
          <p:cNvSpPr txBox="1"/>
          <p:nvPr/>
        </p:nvSpPr>
        <p:spPr>
          <a:xfrm>
            <a:off x="5791200" y="1676400"/>
            <a:ext cx="829945" cy="1198880"/>
          </a:xfrm>
          <a:prstGeom prst="rect">
            <a:avLst/>
          </a:prstGeom>
          <a:noFill/>
        </p:spPr>
        <p:txBody>
          <a:bodyPr wrap="square" rtlCol="0">
            <a:spAutoFit/>
          </a:bodyPr>
          <a:lstStyle/>
          <a:p>
            <a:r>
              <a:rPr lang="en-US" altLang="zh-CN" sz="7200" b="1" dirty="0">
                <a:solidFill>
                  <a:srgbClr val="FF0000"/>
                </a:solidFill>
              </a:rPr>
              <a:t>C</a:t>
            </a: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933734" y="856634"/>
            <a:ext cx="7448266" cy="4351338"/>
          </a:xfrm>
          <a:prstGeom prst="rect">
            <a:avLst/>
          </a:prstGeom>
        </p:spPr>
        <p:txBody>
          <a:bodyPr vert="horz" lIns="91440" tIns="45720" rIns="91440" bIns="45720" rtlCol="0">
            <a:normAutofit fontScale="77500" lnSpcReduction="20000"/>
          </a:bodyPr>
          <a:lstStyle/>
          <a:p>
            <a:pPr marL="342900" marR="0" lvl="0" indent="-342900" algn="l" defTabSz="914400" rtl="0" eaLnBrk="1" fontAlgn="auto" latinLnBrk="0" hangingPunct="1">
              <a:lnSpc>
                <a:spcPct val="150000"/>
              </a:lnSpc>
              <a:spcBef>
                <a:spcPts val="0"/>
              </a:spcBef>
              <a:spcAft>
                <a:spcPts val="0"/>
              </a:spcAft>
              <a:buClrTx/>
              <a:buSzTx/>
              <a:buFont typeface="Arial" pitchFamily="34" charset="0"/>
              <a:buChar char="•"/>
              <a:tabLst/>
              <a:defRPr/>
            </a:pPr>
            <a:r>
              <a:rPr kumimoji="0" lang="en-US" altLang="zh-CN" sz="3200" b="0" i="0" u="none" strike="noStrike" kern="1200" cap="none" spc="0" normalizeH="0" baseline="0" noProof="0" dirty="0" smtClean="0">
                <a:ln>
                  <a:noFill/>
                </a:ln>
                <a:solidFill>
                  <a:srgbClr val="FF0000"/>
                </a:solidFill>
                <a:effectLst/>
                <a:uLnTx/>
                <a:uFillTx/>
                <a:latin typeface="+mn-lt"/>
                <a:ea typeface="+mn-ea"/>
                <a:cs typeface="+mn-cs"/>
              </a:rPr>
              <a:t>63.</a:t>
            </a:r>
            <a:r>
              <a:rPr kumimoji="0" lang="zh-CN" altLang="zh-CN" sz="3200" b="0" i="0" u="none" strike="noStrike" kern="1200" cap="none" spc="0" normalizeH="0" baseline="0" noProof="0" dirty="0" smtClean="0">
                <a:ln>
                  <a:noFill/>
                </a:ln>
                <a:solidFill>
                  <a:srgbClr val="FF0000"/>
                </a:solidFill>
                <a:effectLst/>
                <a:uLnTx/>
                <a:uFillTx/>
                <a:latin typeface="+mn-lt"/>
                <a:ea typeface="+mn-ea"/>
                <a:cs typeface="+mn-cs"/>
              </a:rPr>
              <a:t>（</a:t>
            </a:r>
            <a:r>
              <a:rPr kumimoji="0" lang="en-US" altLang="zh-CN" sz="3200" b="0" i="0" u="none" strike="noStrike" kern="1200" cap="none" spc="0" normalizeH="0" baseline="0" noProof="0" dirty="0" smtClean="0">
                <a:ln>
                  <a:noFill/>
                </a:ln>
                <a:solidFill>
                  <a:srgbClr val="FF0000"/>
                </a:solidFill>
                <a:effectLst/>
                <a:uLnTx/>
                <a:uFillTx/>
                <a:latin typeface="+mn-lt"/>
                <a:ea typeface="+mn-ea"/>
                <a:cs typeface="+mn-cs"/>
              </a:rPr>
              <a:t>2019</a:t>
            </a:r>
            <a:r>
              <a:rPr kumimoji="0" lang="zh-CN" altLang="zh-CN" sz="3200" b="0" i="0" u="none" strike="noStrike" kern="1200" cap="none" spc="0" normalizeH="0" baseline="0" noProof="0" dirty="0" smtClean="0">
                <a:ln>
                  <a:noFill/>
                </a:ln>
                <a:solidFill>
                  <a:srgbClr val="FF0000"/>
                </a:solidFill>
                <a:effectLst/>
                <a:uLnTx/>
                <a:uFillTx/>
                <a:latin typeface="+mn-lt"/>
                <a:ea typeface="+mn-ea"/>
                <a:cs typeface="+mn-cs"/>
              </a:rPr>
              <a:t>成都</a:t>
            </a:r>
            <a:r>
              <a:rPr kumimoji="0" lang="en-US" altLang="zh-CN" sz="3200" b="0" i="0" u="none" strike="noStrike" kern="1200" cap="none" spc="0" normalizeH="0" baseline="0" noProof="0" dirty="0" smtClean="0">
                <a:ln>
                  <a:noFill/>
                </a:ln>
                <a:solidFill>
                  <a:srgbClr val="FF0000"/>
                </a:solidFill>
                <a:effectLst/>
                <a:uLnTx/>
                <a:uFillTx/>
                <a:latin typeface="+mn-lt"/>
                <a:ea typeface="+mn-ea"/>
                <a:cs typeface="+mn-cs"/>
              </a:rPr>
              <a:t>9</a:t>
            </a:r>
            <a:r>
              <a:rPr kumimoji="0" lang="zh-CN" altLang="zh-CN" sz="3200" b="0"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章某等</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 6</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人因组织考试作弊罪分别被判处有期徒刑</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8</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个月至</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年不等刑罚，并处</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万元到</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万元不等罚金；杨某因在微博中散布不实谣言，被丽江市公安局古城分局拘留</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5</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天。章某和杨某承担的法律责任分别属于（</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50000"/>
              </a:lnSpc>
              <a:spcBef>
                <a:spcPts val="0"/>
              </a:spcBef>
              <a:spcAft>
                <a:spcPts val="0"/>
              </a:spcAft>
              <a:buClrTx/>
              <a:buSzTx/>
              <a:buFont typeface="Arial" pitchFamily="34" charset="0"/>
              <a:buChar char="•"/>
              <a:tabLst/>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A. </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刑事责任民事责任</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  B. </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刑事责任行政责任</a:t>
            </a:r>
          </a:p>
          <a:p>
            <a:pPr marL="342900" marR="0" lvl="0" indent="-342900" algn="l" defTabSz="914400" rtl="0" eaLnBrk="1" fontAlgn="auto" latinLnBrk="0" hangingPunct="1">
              <a:lnSpc>
                <a:spcPct val="150000"/>
              </a:lnSpc>
              <a:spcBef>
                <a:spcPts val="0"/>
              </a:spcBef>
              <a:spcAft>
                <a:spcPts val="0"/>
              </a:spcAft>
              <a:buClrTx/>
              <a:buSzTx/>
              <a:buFont typeface="Arial" pitchFamily="34" charset="0"/>
              <a:buChar char="•"/>
              <a:tabLst/>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C. </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民事责任行政责任</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  D. </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行政责任民事责任</a:t>
            </a:r>
          </a:p>
          <a:p>
            <a:pPr marL="342900" marR="0" lvl="0" indent="-342900" algn="l" defTabSz="914400" rtl="0" eaLnBrk="1" fontAlgn="auto" latinLnBrk="0" hangingPunct="1">
              <a:lnSpc>
                <a:spcPct val="150000"/>
              </a:lnSpc>
              <a:spcBef>
                <a:spcPts val="0"/>
              </a:spcBef>
              <a:spcAft>
                <a:spcPts val="0"/>
              </a:spcAft>
              <a:buClrTx/>
              <a:buSzTx/>
              <a:buFont typeface="Arial" pitchFamily="34" charset="0"/>
              <a:buChar char="•"/>
              <a:tabLst/>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文本框 5"/>
          <p:cNvSpPr txBox="1"/>
          <p:nvPr/>
        </p:nvSpPr>
        <p:spPr>
          <a:xfrm>
            <a:off x="7543800" y="3429000"/>
            <a:ext cx="829945" cy="1198880"/>
          </a:xfrm>
          <a:prstGeom prst="rect">
            <a:avLst/>
          </a:prstGeom>
          <a:noFill/>
        </p:spPr>
        <p:txBody>
          <a:bodyPr wrap="square" rtlCol="0">
            <a:spAutoFit/>
          </a:bodyPr>
          <a:lstStyle/>
          <a:p>
            <a:r>
              <a:rPr lang="en-US" altLang="zh-CN" sz="7200" b="1" dirty="0">
                <a:solidFill>
                  <a:srgbClr val="FF0000"/>
                </a:solidFill>
              </a:rPr>
              <a:t>B</a:t>
            </a:r>
          </a:p>
        </p:txBody>
      </p:sp>
      <p:sp>
        <p:nvSpPr>
          <p:cNvPr id="6"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4400"/>
            <a:ext cx="8229600" cy="5211763"/>
          </a:xfrm>
        </p:spPr>
        <p:txBody>
          <a:bodyPr>
            <a:normAutofit fontScale="70000" lnSpcReduction="20000"/>
          </a:bodyPr>
          <a:lstStyle/>
          <a:p>
            <a:pPr>
              <a:lnSpc>
                <a:spcPct val="150000"/>
              </a:lnSpc>
              <a:spcBef>
                <a:spcPts val="0"/>
              </a:spcBef>
            </a:pPr>
            <a:r>
              <a:rPr lang="en-US" altLang="zh-CN" dirty="0" smtClean="0"/>
              <a:t>2019</a:t>
            </a:r>
            <a:r>
              <a:rPr lang="zh-CN" altLang="zh-CN" dirty="0" smtClean="0"/>
              <a:t>年</a:t>
            </a:r>
            <a:r>
              <a:rPr lang="en-US" altLang="zh-CN" dirty="0" smtClean="0"/>
              <a:t>4</a:t>
            </a:r>
            <a:r>
              <a:rPr lang="zh-CN" altLang="zh-CN" dirty="0" smtClean="0"/>
              <a:t>月</a:t>
            </a:r>
            <a:r>
              <a:rPr lang="en-US" altLang="zh-CN" dirty="0" smtClean="0"/>
              <a:t>24</a:t>
            </a:r>
            <a:r>
              <a:rPr lang="zh-CN" altLang="zh-CN" dirty="0" smtClean="0"/>
              <a:t>日，四川省高级人民法院对一起贩卖、运输毒品案进行了二审公开宣判，判处刘某恩、余某勇死刑，剥夺政治权利终身，并处没收个人全部财产；席某熊、卢某等</a:t>
            </a:r>
            <a:r>
              <a:rPr lang="en-US" altLang="zh-CN" dirty="0" smtClean="0"/>
              <a:t>6</a:t>
            </a:r>
            <a:r>
              <a:rPr lang="zh-CN" altLang="zh-CN" dirty="0" smtClean="0"/>
              <a:t>人被判处无期徒刑，剥夺政治权利终身，并处没收个人全部财产；其余</a:t>
            </a:r>
            <a:r>
              <a:rPr lang="en-US" altLang="zh-CN" dirty="0" smtClean="0"/>
              <a:t>5</a:t>
            </a:r>
            <a:r>
              <a:rPr lang="zh-CN" altLang="zh-CN" dirty="0" smtClean="0"/>
              <a:t>人被判处有期徒刑二年至十五年不等刑罚。回答</a:t>
            </a:r>
            <a:r>
              <a:rPr lang="en-US" altLang="zh-CN" dirty="0" smtClean="0"/>
              <a:t>2</a:t>
            </a:r>
            <a:r>
              <a:rPr lang="zh-CN" altLang="zh-CN" dirty="0" smtClean="0"/>
              <a:t>～</a:t>
            </a:r>
            <a:r>
              <a:rPr lang="en-US" altLang="zh-CN" dirty="0" smtClean="0"/>
              <a:t>3</a:t>
            </a:r>
            <a:r>
              <a:rPr lang="zh-CN" altLang="zh-CN" dirty="0" smtClean="0"/>
              <a:t>题。</a:t>
            </a:r>
          </a:p>
          <a:p>
            <a:pPr>
              <a:lnSpc>
                <a:spcPct val="150000"/>
              </a:lnSpc>
              <a:spcBef>
                <a:spcPts val="0"/>
              </a:spcBef>
            </a:pPr>
            <a:r>
              <a:rPr lang="en-US" altLang="zh-CN" dirty="0" smtClean="0"/>
              <a:t>64. </a:t>
            </a:r>
            <a:r>
              <a:rPr lang="zh-CN" altLang="zh-CN" dirty="0" smtClean="0"/>
              <a:t>（</a:t>
            </a:r>
            <a:r>
              <a:rPr lang="en-US" altLang="zh-CN" dirty="0" smtClean="0"/>
              <a:t>2019</a:t>
            </a:r>
            <a:r>
              <a:rPr lang="zh-CN" altLang="zh-CN" dirty="0" smtClean="0"/>
              <a:t>成都</a:t>
            </a:r>
            <a:r>
              <a:rPr lang="en-US" altLang="zh-CN" dirty="0" smtClean="0"/>
              <a:t>11</a:t>
            </a:r>
            <a:r>
              <a:rPr lang="zh-CN" altLang="zh-CN" dirty="0" smtClean="0"/>
              <a:t>）上述判罚中属于《中华人民共和国刑法》规定的附加刑的是（</a:t>
            </a:r>
            <a:r>
              <a:rPr lang="en-US" altLang="zh-CN" dirty="0" smtClean="0"/>
              <a:t>  </a:t>
            </a:r>
            <a:r>
              <a:rPr lang="zh-CN" altLang="zh-CN" dirty="0" smtClean="0"/>
              <a:t>）</a:t>
            </a:r>
          </a:p>
          <a:p>
            <a:pPr>
              <a:lnSpc>
                <a:spcPct val="150000"/>
              </a:lnSpc>
              <a:spcBef>
                <a:spcPts val="0"/>
              </a:spcBef>
            </a:pPr>
            <a:r>
              <a:rPr lang="zh-CN" altLang="zh-CN" dirty="0" smtClean="0"/>
              <a:t>①剥夺政治权利终身</a:t>
            </a:r>
            <a:r>
              <a:rPr lang="en-US" altLang="zh-CN" dirty="0" smtClean="0"/>
              <a:t>  </a:t>
            </a:r>
            <a:r>
              <a:rPr lang="zh-CN" altLang="zh-CN" dirty="0" smtClean="0"/>
              <a:t>②有期、无期徒刑，死刑</a:t>
            </a:r>
          </a:p>
          <a:p>
            <a:pPr>
              <a:lnSpc>
                <a:spcPct val="150000"/>
              </a:lnSpc>
              <a:spcBef>
                <a:spcPts val="0"/>
              </a:spcBef>
            </a:pPr>
            <a:r>
              <a:rPr lang="zh-CN" altLang="zh-CN" dirty="0" smtClean="0"/>
              <a:t>③没收个人全部财产</a:t>
            </a:r>
            <a:r>
              <a:rPr lang="en-US" altLang="zh-CN" dirty="0" smtClean="0"/>
              <a:t>  </a:t>
            </a:r>
            <a:r>
              <a:rPr lang="zh-CN" altLang="zh-CN" dirty="0" smtClean="0"/>
              <a:t>④剥夺政治权利，有期徒刑</a:t>
            </a:r>
          </a:p>
          <a:p>
            <a:pPr>
              <a:lnSpc>
                <a:spcPct val="150000"/>
              </a:lnSpc>
              <a:spcBef>
                <a:spcPts val="0"/>
              </a:spcBef>
            </a:pPr>
            <a:r>
              <a:rPr lang="en-US" altLang="zh-CN" dirty="0" smtClean="0"/>
              <a:t>A. </a:t>
            </a:r>
            <a:r>
              <a:rPr lang="zh-CN" altLang="zh-CN" dirty="0" smtClean="0"/>
              <a:t>①③</a:t>
            </a:r>
            <a:r>
              <a:rPr lang="en-US" altLang="zh-CN" dirty="0" smtClean="0"/>
              <a:t>      B. </a:t>
            </a:r>
            <a:r>
              <a:rPr lang="zh-CN" altLang="zh-CN" dirty="0" smtClean="0"/>
              <a:t>①④</a:t>
            </a:r>
            <a:r>
              <a:rPr lang="en-US" altLang="zh-CN" dirty="0" smtClean="0"/>
              <a:t>      C. </a:t>
            </a:r>
            <a:r>
              <a:rPr lang="zh-CN" altLang="zh-CN" dirty="0" smtClean="0"/>
              <a:t>②③</a:t>
            </a:r>
            <a:r>
              <a:rPr lang="en-US" altLang="zh-CN" dirty="0" smtClean="0"/>
              <a:t>      D. </a:t>
            </a:r>
            <a:r>
              <a:rPr lang="zh-CN" altLang="zh-CN" dirty="0" smtClean="0"/>
              <a:t>③④</a:t>
            </a:r>
            <a:endParaRPr lang="zh-CN" altLang="en-US" dirty="0"/>
          </a:p>
        </p:txBody>
      </p:sp>
      <p:sp>
        <p:nvSpPr>
          <p:cNvPr id="4" name="文本框 5"/>
          <p:cNvSpPr txBox="1"/>
          <p:nvPr/>
        </p:nvSpPr>
        <p:spPr>
          <a:xfrm>
            <a:off x="6324600" y="1676400"/>
            <a:ext cx="829945" cy="1198880"/>
          </a:xfrm>
          <a:prstGeom prst="rect">
            <a:avLst/>
          </a:prstGeom>
          <a:noFill/>
        </p:spPr>
        <p:txBody>
          <a:bodyPr wrap="square" rtlCol="0">
            <a:spAutoFit/>
          </a:bodyPr>
          <a:lstStyle/>
          <a:p>
            <a:r>
              <a:rPr lang="en-US" altLang="zh-CN" sz="7200" b="1" dirty="0" smtClean="0">
                <a:solidFill>
                  <a:srgbClr val="FF0000"/>
                </a:solidFill>
              </a:rPr>
              <a:t>A</a:t>
            </a:r>
            <a:endParaRPr lang="en-US" altLang="zh-CN" sz="7200" b="1" dirty="0">
              <a:solidFill>
                <a:srgbClr val="FF0000"/>
              </a:solidFill>
            </a:endParaRPr>
          </a:p>
        </p:txBody>
      </p:sp>
      <p:sp>
        <p:nvSpPr>
          <p:cNvPr id="5"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4400"/>
            <a:ext cx="8229600" cy="4525963"/>
          </a:xfrm>
        </p:spPr>
        <p:txBody>
          <a:bodyPr>
            <a:normAutofit fontScale="92500"/>
          </a:bodyPr>
          <a:lstStyle/>
          <a:p>
            <a:pPr>
              <a:lnSpc>
                <a:spcPct val="150000"/>
              </a:lnSpc>
              <a:spcBef>
                <a:spcPts val="0"/>
              </a:spcBef>
            </a:pPr>
            <a:r>
              <a:rPr lang="en-US" altLang="zh-CN" dirty="0" smtClean="0">
                <a:solidFill>
                  <a:srgbClr val="FF0000"/>
                </a:solidFill>
              </a:rPr>
              <a:t>65</a:t>
            </a:r>
            <a:r>
              <a:rPr lang="zh-CN" altLang="zh-CN" dirty="0" smtClean="0">
                <a:solidFill>
                  <a:srgbClr val="FF0000"/>
                </a:solidFill>
              </a:rPr>
              <a:t>（</a:t>
            </a:r>
            <a:r>
              <a:rPr lang="en-US" altLang="zh-CN" dirty="0" smtClean="0">
                <a:solidFill>
                  <a:srgbClr val="FF0000"/>
                </a:solidFill>
              </a:rPr>
              <a:t>2019</a:t>
            </a:r>
            <a:r>
              <a:rPr lang="zh-CN" altLang="zh-CN" dirty="0" smtClean="0">
                <a:solidFill>
                  <a:srgbClr val="FF0000"/>
                </a:solidFill>
              </a:rPr>
              <a:t>成都</a:t>
            </a:r>
            <a:r>
              <a:rPr lang="en-US" altLang="zh-CN" dirty="0" smtClean="0">
                <a:solidFill>
                  <a:srgbClr val="FF0000"/>
                </a:solidFill>
              </a:rPr>
              <a:t>12</a:t>
            </a:r>
            <a:r>
              <a:rPr lang="zh-CN" altLang="zh-CN" dirty="0" smtClean="0">
                <a:solidFill>
                  <a:srgbClr val="FF0000"/>
                </a:solidFill>
              </a:rPr>
              <a:t>改编）</a:t>
            </a:r>
            <a:r>
              <a:rPr lang="zh-CN" altLang="zh-CN" dirty="0" smtClean="0"/>
              <a:t>禁毒工作事关国家安危、民族兴衰、人民福祉。公开审理这起案件，表达了人民法院依法严厉打击毒品违法犯罪的态度。毒品犯罪的本质特征是（</a:t>
            </a:r>
            <a:r>
              <a:rPr lang="en-US" altLang="zh-CN" dirty="0" smtClean="0"/>
              <a:t>  </a:t>
            </a:r>
            <a:r>
              <a:rPr lang="zh-CN" altLang="zh-CN" dirty="0" smtClean="0"/>
              <a:t>）</a:t>
            </a:r>
          </a:p>
          <a:p>
            <a:pPr>
              <a:lnSpc>
                <a:spcPct val="150000"/>
              </a:lnSpc>
              <a:spcBef>
                <a:spcPts val="0"/>
              </a:spcBef>
            </a:pPr>
            <a:r>
              <a:rPr lang="en-US" altLang="zh-CN" dirty="0" smtClean="0"/>
              <a:t>A. </a:t>
            </a:r>
            <a:r>
              <a:rPr lang="zh-CN" altLang="zh-CN" dirty="0" smtClean="0"/>
              <a:t>主观恶意性</a:t>
            </a:r>
            <a:r>
              <a:rPr lang="en-US" altLang="zh-CN" dirty="0" smtClean="0"/>
              <a:t>               B. </a:t>
            </a:r>
            <a:r>
              <a:rPr lang="zh-CN" altLang="zh-CN" dirty="0" smtClean="0"/>
              <a:t>刑事违法性</a:t>
            </a:r>
            <a:r>
              <a:rPr lang="en-US" altLang="zh-CN" dirty="0" smtClean="0"/>
              <a:t>  </a:t>
            </a:r>
          </a:p>
          <a:p>
            <a:pPr>
              <a:lnSpc>
                <a:spcPct val="150000"/>
              </a:lnSpc>
              <a:spcBef>
                <a:spcPts val="0"/>
              </a:spcBef>
            </a:pPr>
            <a:r>
              <a:rPr lang="en-US" altLang="zh-CN" dirty="0" smtClean="0"/>
              <a:t>C. </a:t>
            </a:r>
            <a:r>
              <a:rPr lang="zh-CN" altLang="zh-CN" dirty="0" smtClean="0"/>
              <a:t>严重社会危害性</a:t>
            </a:r>
            <a:r>
              <a:rPr lang="en-US" altLang="zh-CN" dirty="0" smtClean="0"/>
              <a:t>       D. </a:t>
            </a:r>
            <a:r>
              <a:rPr lang="zh-CN" altLang="zh-CN" dirty="0" smtClean="0"/>
              <a:t>刑罚当罚性</a:t>
            </a:r>
          </a:p>
          <a:p>
            <a:endParaRPr lang="zh-CN" altLang="en-US" dirty="0"/>
          </a:p>
        </p:txBody>
      </p:sp>
      <p:sp>
        <p:nvSpPr>
          <p:cNvPr id="4" name="文本框 5"/>
          <p:cNvSpPr txBox="1"/>
          <p:nvPr/>
        </p:nvSpPr>
        <p:spPr>
          <a:xfrm>
            <a:off x="6934200" y="3124200"/>
            <a:ext cx="829945" cy="1198880"/>
          </a:xfrm>
          <a:prstGeom prst="rect">
            <a:avLst/>
          </a:prstGeom>
          <a:noFill/>
        </p:spPr>
        <p:txBody>
          <a:bodyPr wrap="square" rtlCol="0">
            <a:spAutoFit/>
          </a:bodyPr>
          <a:lstStyle/>
          <a:p>
            <a:r>
              <a:rPr lang="en-US" altLang="zh-CN" sz="7200" b="1" dirty="0">
                <a:solidFill>
                  <a:srgbClr val="FF0000"/>
                </a:solidFill>
              </a:rPr>
              <a:t>C</a:t>
            </a:r>
          </a:p>
        </p:txBody>
      </p:sp>
      <p:sp>
        <p:nvSpPr>
          <p:cNvPr id="5"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66800"/>
            <a:ext cx="8229600" cy="4525963"/>
          </a:xfrm>
        </p:spPr>
        <p:txBody>
          <a:bodyPr>
            <a:normAutofit fontScale="70000" lnSpcReduction="20000"/>
          </a:bodyPr>
          <a:lstStyle/>
          <a:p>
            <a:pPr>
              <a:lnSpc>
                <a:spcPct val="150000"/>
              </a:lnSpc>
              <a:spcBef>
                <a:spcPts val="0"/>
              </a:spcBef>
            </a:pPr>
            <a:r>
              <a:rPr lang="en-US" altLang="zh-CN" dirty="0" smtClean="0"/>
              <a:t>66.</a:t>
            </a:r>
            <a:r>
              <a:rPr lang="zh-CN" altLang="zh-CN" dirty="0" smtClean="0"/>
              <a:t>在校学生何某冒用多位明星及其工作室名义，在互联网上发布“粉丝福利、充值返利”虚假信息，骗取多位被害人扫描微信二维码或微信转账向其支付钱款共计两万余元。法院经审理后以诈骗罪判处何某有期徒刑三年，并处罚金人民币一万元。对此认识正确的是（</a:t>
            </a:r>
            <a:r>
              <a:rPr lang="en-US" altLang="zh-CN" dirty="0" smtClean="0"/>
              <a:t>  </a:t>
            </a:r>
            <a:r>
              <a:rPr lang="zh-CN" altLang="zh-CN" dirty="0" smtClean="0"/>
              <a:t>）</a:t>
            </a:r>
          </a:p>
          <a:p>
            <a:pPr>
              <a:lnSpc>
                <a:spcPct val="150000"/>
              </a:lnSpc>
              <a:spcBef>
                <a:spcPts val="0"/>
              </a:spcBef>
            </a:pPr>
            <a:r>
              <a:rPr lang="zh-CN" altLang="zh-CN" dirty="0" smtClean="0"/>
              <a:t>①判处何某有期徒刑属于主刑，罚金属于附加刑</a:t>
            </a:r>
            <a:r>
              <a:rPr lang="en-US" altLang="zh-CN" dirty="0" smtClean="0"/>
              <a:t>  </a:t>
            </a:r>
          </a:p>
          <a:p>
            <a:pPr>
              <a:lnSpc>
                <a:spcPct val="150000"/>
              </a:lnSpc>
              <a:spcBef>
                <a:spcPts val="0"/>
              </a:spcBef>
            </a:pPr>
            <a:r>
              <a:rPr lang="zh-CN" altLang="zh-CN" dirty="0" smtClean="0"/>
              <a:t>②何某的行为具有严重的社会危害性</a:t>
            </a:r>
            <a:r>
              <a:rPr lang="en-US" altLang="zh-CN" dirty="0" smtClean="0"/>
              <a:t>  </a:t>
            </a:r>
          </a:p>
          <a:p>
            <a:pPr>
              <a:lnSpc>
                <a:spcPct val="150000"/>
              </a:lnSpc>
              <a:spcBef>
                <a:spcPts val="0"/>
              </a:spcBef>
            </a:pPr>
            <a:r>
              <a:rPr lang="zh-CN" altLang="zh-CN" dirty="0" smtClean="0"/>
              <a:t>③何某的行为属于行政违法行为</a:t>
            </a:r>
            <a:r>
              <a:rPr lang="en-US" altLang="zh-CN" dirty="0" smtClean="0"/>
              <a:t>  </a:t>
            </a:r>
          </a:p>
          <a:p>
            <a:pPr>
              <a:lnSpc>
                <a:spcPct val="150000"/>
              </a:lnSpc>
              <a:spcBef>
                <a:spcPts val="0"/>
              </a:spcBef>
            </a:pPr>
            <a:r>
              <a:rPr lang="zh-CN" altLang="zh-CN" dirty="0" smtClean="0"/>
              <a:t>④何某的行为触犯了刑法，应承担民事责任</a:t>
            </a:r>
          </a:p>
          <a:p>
            <a:pPr>
              <a:lnSpc>
                <a:spcPct val="150000"/>
              </a:lnSpc>
              <a:spcBef>
                <a:spcPts val="0"/>
              </a:spcBef>
            </a:pPr>
            <a:r>
              <a:rPr lang="en-US" altLang="zh-CN" dirty="0" smtClean="0"/>
              <a:t>A. </a:t>
            </a:r>
            <a:r>
              <a:rPr lang="zh-CN" altLang="zh-CN" dirty="0" smtClean="0"/>
              <a:t>①②</a:t>
            </a:r>
            <a:r>
              <a:rPr lang="en-US" altLang="zh-CN" dirty="0" smtClean="0"/>
              <a:t>  B. </a:t>
            </a:r>
            <a:r>
              <a:rPr lang="zh-CN" altLang="zh-CN" dirty="0" smtClean="0"/>
              <a:t>①③</a:t>
            </a:r>
            <a:r>
              <a:rPr lang="en-US" altLang="zh-CN" dirty="0" smtClean="0"/>
              <a:t>  C. </a:t>
            </a:r>
            <a:r>
              <a:rPr lang="zh-CN" altLang="zh-CN" dirty="0" smtClean="0"/>
              <a:t>②④</a:t>
            </a:r>
            <a:r>
              <a:rPr lang="en-US" altLang="zh-CN" dirty="0" smtClean="0"/>
              <a:t>  D. </a:t>
            </a:r>
            <a:r>
              <a:rPr lang="zh-CN" altLang="zh-CN" dirty="0" smtClean="0"/>
              <a:t>③④</a:t>
            </a:r>
            <a:endParaRPr lang="zh-CN" altLang="en-US" dirty="0"/>
          </a:p>
        </p:txBody>
      </p:sp>
      <p:sp>
        <p:nvSpPr>
          <p:cNvPr id="4" name="文本框 5"/>
          <p:cNvSpPr txBox="1"/>
          <p:nvPr/>
        </p:nvSpPr>
        <p:spPr>
          <a:xfrm>
            <a:off x="7086600" y="3962400"/>
            <a:ext cx="829945" cy="1198880"/>
          </a:xfrm>
          <a:prstGeom prst="rect">
            <a:avLst/>
          </a:prstGeom>
          <a:noFill/>
        </p:spPr>
        <p:txBody>
          <a:bodyPr wrap="square" rtlCol="0">
            <a:spAutoFit/>
          </a:bodyPr>
          <a:lstStyle/>
          <a:p>
            <a:r>
              <a:rPr lang="en-US" altLang="zh-CN" sz="7200" b="1" dirty="0">
                <a:solidFill>
                  <a:srgbClr val="FF0000"/>
                </a:solidFill>
              </a:rPr>
              <a:t>A</a:t>
            </a:r>
          </a:p>
        </p:txBody>
      </p:sp>
      <p:sp>
        <p:nvSpPr>
          <p:cNvPr id="5"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90600"/>
            <a:ext cx="8229600" cy="4525963"/>
          </a:xfrm>
        </p:spPr>
        <p:txBody>
          <a:bodyPr>
            <a:normAutofit fontScale="85000" lnSpcReduction="20000"/>
          </a:bodyPr>
          <a:lstStyle/>
          <a:p>
            <a:pPr>
              <a:lnSpc>
                <a:spcPct val="150000"/>
              </a:lnSpc>
              <a:spcBef>
                <a:spcPts val="0"/>
              </a:spcBef>
            </a:pPr>
            <a:r>
              <a:rPr lang="en-US" altLang="zh-CN" dirty="0" smtClean="0"/>
              <a:t>67.</a:t>
            </a:r>
            <a:r>
              <a:rPr lang="zh-CN" altLang="zh-CN" dirty="0" smtClean="0"/>
              <a:t>下列属于民事诉讼和行政诉讼的是（）</a:t>
            </a:r>
          </a:p>
          <a:p>
            <a:pPr>
              <a:lnSpc>
                <a:spcPct val="150000"/>
              </a:lnSpc>
              <a:spcBef>
                <a:spcPts val="0"/>
              </a:spcBef>
            </a:pPr>
            <a:r>
              <a:rPr lang="zh-CN" altLang="zh-CN" dirty="0" smtClean="0"/>
              <a:t>①为挽回自己的经济损失，李某将不履行合同的林某告上法庭</a:t>
            </a:r>
            <a:r>
              <a:rPr lang="en-US" altLang="zh-CN" dirty="0" smtClean="0"/>
              <a:t>  </a:t>
            </a:r>
          </a:p>
          <a:p>
            <a:pPr>
              <a:lnSpc>
                <a:spcPct val="150000"/>
              </a:lnSpc>
              <a:spcBef>
                <a:spcPts val="0"/>
              </a:spcBef>
            </a:pPr>
            <a:r>
              <a:rPr lang="zh-CN" altLang="zh-CN" dirty="0" smtClean="0"/>
              <a:t>②明某因商品质量问题向消费者协会投诉</a:t>
            </a:r>
            <a:r>
              <a:rPr lang="en-US" altLang="zh-CN" dirty="0" smtClean="0"/>
              <a:t>  </a:t>
            </a:r>
          </a:p>
          <a:p>
            <a:pPr>
              <a:lnSpc>
                <a:spcPct val="150000"/>
              </a:lnSpc>
              <a:spcBef>
                <a:spcPts val="0"/>
              </a:spcBef>
            </a:pPr>
            <a:r>
              <a:rPr lang="zh-CN" altLang="zh-CN" dirty="0" smtClean="0"/>
              <a:t>③方某因涉嫌容留他人吸毒罪被检察院提起公诉</a:t>
            </a:r>
            <a:r>
              <a:rPr lang="en-US" altLang="zh-CN" dirty="0" smtClean="0"/>
              <a:t>  </a:t>
            </a:r>
          </a:p>
          <a:p>
            <a:pPr>
              <a:lnSpc>
                <a:spcPct val="150000"/>
              </a:lnSpc>
              <a:spcBef>
                <a:spcPts val="0"/>
              </a:spcBef>
            </a:pPr>
            <a:r>
              <a:rPr lang="zh-CN" altLang="zh-CN" dirty="0" smtClean="0"/>
              <a:t>④张某因不服工商管理所的处罚，向人民法院提起诉讼</a:t>
            </a:r>
          </a:p>
          <a:p>
            <a:pPr>
              <a:lnSpc>
                <a:spcPct val="150000"/>
              </a:lnSpc>
              <a:spcBef>
                <a:spcPts val="0"/>
              </a:spcBef>
            </a:pPr>
            <a:r>
              <a:rPr lang="en-US" altLang="zh-CN" dirty="0" smtClean="0"/>
              <a:t>A. </a:t>
            </a:r>
            <a:r>
              <a:rPr lang="zh-CN" altLang="zh-CN" dirty="0" smtClean="0"/>
              <a:t>①②</a:t>
            </a:r>
            <a:r>
              <a:rPr lang="en-US" altLang="zh-CN" dirty="0" smtClean="0"/>
              <a:t>  B. </a:t>
            </a:r>
            <a:r>
              <a:rPr lang="zh-CN" altLang="zh-CN" dirty="0" smtClean="0"/>
              <a:t>①④</a:t>
            </a:r>
            <a:r>
              <a:rPr lang="en-US" altLang="zh-CN" dirty="0" smtClean="0"/>
              <a:t>  C. </a:t>
            </a:r>
            <a:r>
              <a:rPr lang="zh-CN" altLang="zh-CN" dirty="0" smtClean="0"/>
              <a:t>②③</a:t>
            </a:r>
            <a:r>
              <a:rPr lang="en-US" altLang="zh-CN" dirty="0" smtClean="0"/>
              <a:t>  D. </a:t>
            </a:r>
            <a:r>
              <a:rPr lang="zh-CN" altLang="zh-CN" dirty="0" smtClean="0"/>
              <a:t>③④</a:t>
            </a:r>
          </a:p>
          <a:p>
            <a:endParaRPr lang="zh-CN" altLang="en-US" dirty="0"/>
          </a:p>
        </p:txBody>
      </p:sp>
      <p:sp>
        <p:nvSpPr>
          <p:cNvPr id="4" name="文本框 5"/>
          <p:cNvSpPr txBox="1"/>
          <p:nvPr/>
        </p:nvSpPr>
        <p:spPr>
          <a:xfrm>
            <a:off x="6553200" y="990600"/>
            <a:ext cx="829945" cy="1198880"/>
          </a:xfrm>
          <a:prstGeom prst="rect">
            <a:avLst/>
          </a:prstGeom>
          <a:noFill/>
        </p:spPr>
        <p:txBody>
          <a:bodyPr wrap="square" rtlCol="0">
            <a:spAutoFit/>
          </a:bodyPr>
          <a:lstStyle/>
          <a:p>
            <a:r>
              <a:rPr lang="en-US" altLang="zh-CN" sz="7200" b="1" dirty="0" smtClean="0">
                <a:solidFill>
                  <a:srgbClr val="FF0000"/>
                </a:solidFill>
              </a:rPr>
              <a:t>B</a:t>
            </a:r>
            <a:endParaRPr lang="en-US" altLang="zh-CN" sz="7200" b="1" dirty="0">
              <a:solidFill>
                <a:srgbClr val="FF0000"/>
              </a:solidFill>
            </a:endParaRPr>
          </a:p>
        </p:txBody>
      </p:sp>
      <p:sp>
        <p:nvSpPr>
          <p:cNvPr id="5"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90600"/>
            <a:ext cx="8229600" cy="4525963"/>
          </a:xfrm>
        </p:spPr>
        <p:txBody>
          <a:bodyPr>
            <a:normAutofit fontScale="85000" lnSpcReduction="20000"/>
          </a:bodyPr>
          <a:lstStyle/>
          <a:p>
            <a:pPr fontAlgn="ctr">
              <a:lnSpc>
                <a:spcPct val="150000"/>
              </a:lnSpc>
            </a:pPr>
            <a:r>
              <a:rPr lang="en-US" altLang="zh-CN" dirty="0" smtClean="0">
                <a:latin typeface="微软雅黑" panose="020B0503020204020204" pitchFamily="34" charset="-122"/>
                <a:ea typeface="微软雅黑" panose="020B0503020204020204" pitchFamily="34" charset="-122"/>
              </a:rPr>
              <a:t>68.</a:t>
            </a:r>
            <a:r>
              <a:rPr lang="zh-CN" altLang="zh-CN"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2019·</a:t>
            </a:r>
            <a:r>
              <a:rPr lang="zh-CN" altLang="zh-CN" dirty="0" smtClean="0">
                <a:latin typeface="微软雅黑" panose="020B0503020204020204" pitchFamily="34" charset="-122"/>
                <a:ea typeface="微软雅黑" panose="020B0503020204020204" pitchFamily="34" charset="-122"/>
              </a:rPr>
              <a:t>苏州中考）对右图我国宪法和其他法律的关系理解正确的是（</a:t>
            </a: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zh-CN" dirty="0" smtClean="0">
                <a:latin typeface="微软雅黑" panose="020B0503020204020204" pitchFamily="34" charset="-122"/>
                <a:ea typeface="微软雅黑" panose="020B0503020204020204" pitchFamily="34" charset="-122"/>
              </a:rPr>
              <a:t>①宪法是其他法律的立法基础和立法依据</a:t>
            </a:r>
          </a:p>
          <a:p>
            <a:pPr>
              <a:lnSpc>
                <a:spcPct val="130000"/>
              </a:lnSpc>
            </a:pPr>
            <a:r>
              <a:rPr lang="zh-CN" altLang="zh-CN" dirty="0" smtClean="0">
                <a:latin typeface="微软雅黑" panose="020B0503020204020204" pitchFamily="34" charset="-122"/>
                <a:ea typeface="微软雅黑" panose="020B0503020204020204" pitchFamily="34" charset="-122"/>
              </a:rPr>
              <a:t>②宪法在法律体系中具有最高的法律效力</a:t>
            </a:r>
          </a:p>
          <a:p>
            <a:pPr>
              <a:lnSpc>
                <a:spcPct val="130000"/>
              </a:lnSpc>
            </a:pPr>
            <a:r>
              <a:rPr lang="zh-CN" altLang="zh-CN" dirty="0" smtClean="0">
                <a:latin typeface="微软雅黑" panose="020B0503020204020204" pitchFamily="34" charset="-122"/>
                <a:ea typeface="微软雅黑" panose="020B0503020204020204" pitchFamily="34" charset="-122"/>
              </a:rPr>
              <a:t>③我国的国家机构实行民主集中制的原则</a:t>
            </a:r>
          </a:p>
          <a:p>
            <a:pPr>
              <a:lnSpc>
                <a:spcPct val="130000"/>
              </a:lnSpc>
            </a:pPr>
            <a:r>
              <a:rPr lang="zh-CN" altLang="zh-CN" dirty="0" smtClean="0">
                <a:latin typeface="微软雅黑" panose="020B0503020204020204" pitchFamily="34" charset="-122"/>
                <a:ea typeface="微软雅黑" panose="020B0503020204020204" pitchFamily="34" charset="-122"/>
              </a:rPr>
              <a:t>④宪法通常规定国家生活中的一般性问题</a:t>
            </a:r>
          </a:p>
          <a:p>
            <a:pPr>
              <a:lnSpc>
                <a:spcPct val="130000"/>
              </a:lnSpc>
            </a:pPr>
            <a:r>
              <a:rPr lang="en-US" altLang="zh-CN" dirty="0" smtClean="0">
                <a:latin typeface="微软雅黑" panose="020B0503020204020204" pitchFamily="34" charset="-122"/>
                <a:ea typeface="微软雅黑" panose="020B0503020204020204" pitchFamily="34" charset="-122"/>
              </a:rPr>
              <a:t>A.</a:t>
            </a:r>
            <a:r>
              <a:rPr lang="zh-CN" altLang="zh-CN" dirty="0" smtClean="0">
                <a:latin typeface="微软雅黑" panose="020B0503020204020204" pitchFamily="34" charset="-122"/>
                <a:ea typeface="微软雅黑" panose="020B0503020204020204" pitchFamily="34" charset="-122"/>
              </a:rPr>
              <a:t>①②</a:t>
            </a:r>
            <a:r>
              <a:rPr lang="en-US" altLang="zh-CN" dirty="0" smtClean="0">
                <a:latin typeface="微软雅黑" panose="020B0503020204020204" pitchFamily="34" charset="-122"/>
                <a:ea typeface="微软雅黑" panose="020B0503020204020204" pitchFamily="34" charset="-122"/>
              </a:rPr>
              <a:t>        B.</a:t>
            </a:r>
            <a:r>
              <a:rPr lang="zh-CN" altLang="zh-CN" dirty="0" smtClean="0">
                <a:latin typeface="微软雅黑" panose="020B0503020204020204" pitchFamily="34" charset="-122"/>
                <a:ea typeface="微软雅黑" panose="020B0503020204020204" pitchFamily="34" charset="-122"/>
              </a:rPr>
              <a:t>①④</a:t>
            </a:r>
            <a:r>
              <a:rPr lang="en-US" altLang="zh-CN" dirty="0" smtClean="0">
                <a:latin typeface="微软雅黑" panose="020B0503020204020204" pitchFamily="34" charset="-122"/>
                <a:ea typeface="微软雅黑" panose="020B0503020204020204" pitchFamily="34" charset="-122"/>
              </a:rPr>
              <a:t>   </a:t>
            </a:r>
            <a:endParaRPr lang="zh-CN" altLang="zh-CN" dirty="0" smtClean="0">
              <a:latin typeface="微软雅黑" panose="020B0503020204020204" pitchFamily="34" charset="-122"/>
              <a:ea typeface="微软雅黑" panose="020B0503020204020204" pitchFamily="34" charset="-122"/>
            </a:endParaRPr>
          </a:p>
          <a:p>
            <a:pPr>
              <a:lnSpc>
                <a:spcPct val="130000"/>
              </a:lnSpc>
            </a:pPr>
            <a:r>
              <a:rPr lang="en-US" altLang="zh-CN" dirty="0" smtClean="0">
                <a:latin typeface="微软雅黑" panose="020B0503020204020204" pitchFamily="34" charset="-122"/>
                <a:ea typeface="微软雅黑" panose="020B0503020204020204" pitchFamily="34" charset="-122"/>
              </a:rPr>
              <a:t>C.</a:t>
            </a:r>
            <a:r>
              <a:rPr lang="zh-CN" altLang="zh-CN" dirty="0" smtClean="0">
                <a:latin typeface="微软雅黑" panose="020B0503020204020204" pitchFamily="34" charset="-122"/>
                <a:ea typeface="微软雅黑" panose="020B0503020204020204" pitchFamily="34" charset="-122"/>
              </a:rPr>
              <a:t>②③</a:t>
            </a:r>
            <a:r>
              <a:rPr lang="en-US" altLang="zh-CN" dirty="0" smtClean="0">
                <a:latin typeface="微软雅黑" panose="020B0503020204020204" pitchFamily="34" charset="-122"/>
                <a:ea typeface="微软雅黑" panose="020B0503020204020204" pitchFamily="34" charset="-122"/>
              </a:rPr>
              <a:t>        D.</a:t>
            </a:r>
            <a:r>
              <a:rPr lang="zh-CN" altLang="zh-CN" dirty="0" smtClean="0">
                <a:latin typeface="微软雅黑" panose="020B0503020204020204" pitchFamily="34" charset="-122"/>
                <a:ea typeface="微软雅黑" panose="020B0503020204020204" pitchFamily="34" charset="-122"/>
              </a:rPr>
              <a:t>③④</a:t>
            </a:r>
            <a:endParaRPr lang="zh-CN" altLang="en-US" dirty="0" smtClean="0">
              <a:latin typeface="微软雅黑" panose="020B0503020204020204" pitchFamily="34" charset="-122"/>
              <a:ea typeface="微软雅黑" panose="020B0503020204020204" pitchFamily="34" charset="-122"/>
            </a:endParaRPr>
          </a:p>
          <a:p>
            <a:endParaRPr lang="zh-CN" altLang="en-US" dirty="0"/>
          </a:p>
        </p:txBody>
      </p:sp>
      <p:sp>
        <p:nvSpPr>
          <p:cNvPr id="4" name="文本框 5"/>
          <p:cNvSpPr txBox="1"/>
          <p:nvPr/>
        </p:nvSpPr>
        <p:spPr>
          <a:xfrm>
            <a:off x="7086600" y="3962400"/>
            <a:ext cx="829945" cy="1198880"/>
          </a:xfrm>
          <a:prstGeom prst="rect">
            <a:avLst/>
          </a:prstGeom>
          <a:noFill/>
        </p:spPr>
        <p:txBody>
          <a:bodyPr wrap="square" rtlCol="0">
            <a:spAutoFit/>
          </a:bodyPr>
          <a:lstStyle/>
          <a:p>
            <a:r>
              <a:rPr lang="en-US" altLang="zh-CN" sz="7200" b="1" dirty="0">
                <a:solidFill>
                  <a:srgbClr val="FF0000"/>
                </a:solidFill>
              </a:rPr>
              <a:t>A</a:t>
            </a:r>
          </a:p>
        </p:txBody>
      </p:sp>
      <p:sp>
        <p:nvSpPr>
          <p:cNvPr id="5"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838200"/>
            <a:ext cx="8229600" cy="4525963"/>
          </a:xfrm>
        </p:spPr>
        <p:txBody>
          <a:bodyPr>
            <a:normAutofit/>
          </a:bodyPr>
          <a:lstStyle/>
          <a:p>
            <a:pPr>
              <a:lnSpc>
                <a:spcPct val="200000"/>
              </a:lnSpc>
              <a:spcBef>
                <a:spcPts val="0"/>
              </a:spcBef>
            </a:pPr>
            <a:r>
              <a:rPr lang="en-US" altLang="zh-CN" sz="2800" dirty="0" smtClean="0">
                <a:solidFill>
                  <a:srgbClr val="FF0000"/>
                </a:solidFill>
              </a:rPr>
              <a:t>69. </a:t>
            </a:r>
            <a:r>
              <a:rPr lang="zh-CN" altLang="en-US" sz="2800" dirty="0" smtClean="0">
                <a:solidFill>
                  <a:srgbClr val="FF0000"/>
                </a:solidFill>
              </a:rPr>
              <a:t>（</a:t>
            </a:r>
            <a:r>
              <a:rPr lang="en-US" altLang="zh-CN" sz="2800" dirty="0" smtClean="0">
                <a:solidFill>
                  <a:srgbClr val="FF0000"/>
                </a:solidFill>
              </a:rPr>
              <a:t>2019</a:t>
            </a:r>
            <a:r>
              <a:rPr lang="zh-CN" altLang="en-US" sz="2800" dirty="0" smtClean="0">
                <a:solidFill>
                  <a:srgbClr val="FF0000"/>
                </a:solidFill>
              </a:rPr>
              <a:t>凉山州</a:t>
            </a:r>
            <a:r>
              <a:rPr lang="en-US" altLang="zh-CN" sz="2800" dirty="0" smtClean="0">
                <a:solidFill>
                  <a:srgbClr val="FF0000"/>
                </a:solidFill>
              </a:rPr>
              <a:t>18</a:t>
            </a:r>
            <a:r>
              <a:rPr lang="zh-CN" altLang="en-US" sz="2800" dirty="0" smtClean="0">
                <a:solidFill>
                  <a:srgbClr val="FF0000"/>
                </a:solidFill>
              </a:rPr>
              <a:t>）</a:t>
            </a:r>
            <a:r>
              <a:rPr lang="zh-CN" altLang="en-US" sz="2800" dirty="0" smtClean="0"/>
              <a:t>某公司安全科长怀疑工人余某偷盗公司财物，便用绳索将其捆绑，挂牌在公司大门口示众一个多小时。这侵犯了余某的（</a:t>
            </a:r>
            <a:r>
              <a:rPr lang="en-US" altLang="zh-CN" sz="2800" dirty="0" smtClean="0"/>
              <a:t>  </a:t>
            </a:r>
            <a:r>
              <a:rPr lang="zh-CN" altLang="en-US" sz="2800" dirty="0" smtClean="0"/>
              <a:t>）</a:t>
            </a:r>
          </a:p>
          <a:p>
            <a:pPr>
              <a:lnSpc>
                <a:spcPct val="200000"/>
              </a:lnSpc>
              <a:spcBef>
                <a:spcPts val="0"/>
              </a:spcBef>
            </a:pPr>
            <a:r>
              <a:rPr lang="en-US" altLang="zh-CN" sz="2800" dirty="0" smtClean="0"/>
              <a:t>A. </a:t>
            </a:r>
            <a:r>
              <a:rPr lang="zh-CN" altLang="en-US" sz="2800" dirty="0" smtClean="0"/>
              <a:t>财产权</a:t>
            </a:r>
            <a:r>
              <a:rPr lang="en-US" altLang="zh-CN" sz="2800" dirty="0" smtClean="0"/>
              <a:t>  B. </a:t>
            </a:r>
            <a:r>
              <a:rPr lang="zh-CN" altLang="en-US" sz="2800" dirty="0" smtClean="0"/>
              <a:t>姓名权</a:t>
            </a:r>
            <a:r>
              <a:rPr lang="en-US" altLang="zh-CN" sz="2800" dirty="0" smtClean="0"/>
              <a:t>  C. </a:t>
            </a:r>
            <a:r>
              <a:rPr lang="zh-CN" altLang="en-US" sz="2800" dirty="0" smtClean="0"/>
              <a:t>用益物权</a:t>
            </a:r>
            <a:r>
              <a:rPr lang="en-US" altLang="zh-CN" sz="2800" dirty="0" smtClean="0"/>
              <a:t>  D. </a:t>
            </a:r>
            <a:r>
              <a:rPr lang="zh-CN" altLang="en-US" sz="2800" dirty="0" smtClean="0"/>
              <a:t>名誉权</a:t>
            </a:r>
          </a:p>
          <a:p>
            <a:endParaRPr lang="zh-CN" altLang="en-US" sz="2800" dirty="0"/>
          </a:p>
        </p:txBody>
      </p:sp>
      <p:sp>
        <p:nvSpPr>
          <p:cNvPr id="4" name="TextBox 3"/>
          <p:cNvSpPr txBox="1"/>
          <p:nvPr/>
        </p:nvSpPr>
        <p:spPr>
          <a:xfrm>
            <a:off x="2438400" y="457200"/>
            <a:ext cx="832514" cy="1200329"/>
          </a:xfrm>
          <a:prstGeom prst="rect">
            <a:avLst/>
          </a:prstGeom>
          <a:noFill/>
        </p:spPr>
        <p:txBody>
          <a:bodyPr wrap="square" rtlCol="0">
            <a:spAutoFit/>
          </a:bodyPr>
          <a:lstStyle/>
          <a:p>
            <a:r>
              <a:rPr lang="en-US" altLang="zh-CN" sz="7200" b="1" dirty="0" smtClean="0">
                <a:solidFill>
                  <a:srgbClr val="FF0000"/>
                </a:solidFill>
              </a:rPr>
              <a:t>D</a:t>
            </a:r>
            <a:endParaRPr lang="zh-CN" altLang="en-US" sz="7200" b="1" dirty="0">
              <a:solidFill>
                <a:srgbClr val="FF0000"/>
              </a:solidFill>
            </a:endParaRPr>
          </a:p>
        </p:txBody>
      </p:sp>
      <p:sp>
        <p:nvSpPr>
          <p:cNvPr id="5"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57200" y="609600"/>
            <a:ext cx="8229600" cy="5486399"/>
          </a:xfrm>
          <a:ln w="38100">
            <a:solidFill>
              <a:srgbClr val="0000FF"/>
            </a:solidFill>
          </a:ln>
        </p:spPr>
        <p:txBody>
          <a:bodyPr>
            <a:normAutofit fontScale="47500" lnSpcReduction="20000"/>
          </a:bodyPr>
          <a:lstStyle/>
          <a:p>
            <a:endParaRPr lang="en-US" altLang="zh-CN" b="1" dirty="0" smtClean="0">
              <a:solidFill>
                <a:srgbClr val="FF0000"/>
              </a:solidFill>
            </a:endParaRPr>
          </a:p>
          <a:p>
            <a:r>
              <a:rPr lang="zh-CN" altLang="en-US" sz="5900" b="1" dirty="0" smtClean="0">
                <a:solidFill>
                  <a:srgbClr val="FF0000"/>
                </a:solidFill>
              </a:rPr>
              <a:t>二</a:t>
            </a:r>
            <a:r>
              <a:rPr lang="en-US" altLang="zh-CN" sz="5900" b="1" dirty="0" smtClean="0">
                <a:solidFill>
                  <a:srgbClr val="FF0000"/>
                </a:solidFill>
              </a:rPr>
              <a:t>.</a:t>
            </a:r>
            <a:r>
              <a:rPr lang="zh-CN" altLang="en-US" sz="5900" b="1" dirty="0" smtClean="0">
                <a:solidFill>
                  <a:srgbClr val="FF0000"/>
                </a:solidFill>
              </a:rPr>
              <a:t>常考知识点总结：</a:t>
            </a:r>
            <a:endParaRPr lang="en-US" altLang="zh-CN" sz="5900" b="1" dirty="0" smtClean="0">
              <a:solidFill>
                <a:srgbClr val="FF0000"/>
              </a:solidFill>
            </a:endParaRPr>
          </a:p>
          <a:p>
            <a:pPr>
              <a:lnSpc>
                <a:spcPct val="120000"/>
              </a:lnSpc>
              <a:spcBef>
                <a:spcPts val="0"/>
              </a:spcBef>
            </a:pPr>
            <a:r>
              <a:rPr lang="en-US" altLang="zh-CN" b="1" dirty="0" smtClean="0"/>
              <a:t>                                                                            </a:t>
            </a:r>
            <a:r>
              <a:rPr lang="zh-CN" altLang="zh-CN" sz="3800" b="1" dirty="0" smtClean="0">
                <a:solidFill>
                  <a:srgbClr val="0000FF"/>
                </a:solidFill>
              </a:rPr>
              <a:t>目的</a:t>
            </a:r>
            <a:r>
              <a:rPr lang="en-US" altLang="zh-CN" sz="3800" b="1" dirty="0" smtClean="0">
                <a:solidFill>
                  <a:srgbClr val="0000FF"/>
                </a:solidFill>
              </a:rPr>
              <a:t>(</a:t>
            </a:r>
            <a:r>
              <a:rPr lang="zh-CN" altLang="zh-CN" sz="3800" b="1" dirty="0" smtClean="0">
                <a:solidFill>
                  <a:srgbClr val="0000FF"/>
                </a:solidFill>
              </a:rPr>
              <a:t>目标</a:t>
            </a:r>
            <a:r>
              <a:rPr lang="en-US" altLang="zh-CN" sz="3800" b="1" dirty="0" smtClean="0">
                <a:solidFill>
                  <a:srgbClr val="0000FF"/>
                </a:solidFill>
              </a:rPr>
              <a:t>)</a:t>
            </a:r>
            <a:endParaRPr lang="zh-CN" altLang="zh-CN" sz="3800" b="1" dirty="0" smtClean="0">
              <a:solidFill>
                <a:srgbClr val="0000FF"/>
              </a:solidFill>
            </a:endParaRPr>
          </a:p>
          <a:p>
            <a:pPr>
              <a:lnSpc>
                <a:spcPct val="120000"/>
              </a:lnSpc>
              <a:spcBef>
                <a:spcPts val="0"/>
              </a:spcBef>
            </a:pPr>
            <a:r>
              <a:rPr lang="en-US" altLang="zh-CN" dirty="0" smtClean="0">
                <a:solidFill>
                  <a:srgbClr val="FF00FF"/>
                </a:solidFill>
              </a:rPr>
              <a:t>1</a:t>
            </a:r>
            <a:r>
              <a:rPr lang="zh-CN" altLang="zh-CN" dirty="0" smtClean="0">
                <a:solidFill>
                  <a:srgbClr val="FF00FF"/>
                </a:solidFill>
              </a:rPr>
              <a:t>、强国富民成为一百多年来中华民族矢志不渝的奋斗目标。</a:t>
            </a:r>
          </a:p>
          <a:p>
            <a:pPr>
              <a:lnSpc>
                <a:spcPct val="120000"/>
              </a:lnSpc>
              <a:spcBef>
                <a:spcPts val="0"/>
              </a:spcBef>
            </a:pPr>
            <a:r>
              <a:rPr lang="en-US" altLang="zh-CN" dirty="0" smtClean="0">
                <a:solidFill>
                  <a:srgbClr val="FF00FF"/>
                </a:solidFill>
              </a:rPr>
              <a:t>2</a:t>
            </a:r>
            <a:r>
              <a:rPr lang="zh-CN" altLang="zh-CN" dirty="0" smtClean="0">
                <a:solidFill>
                  <a:srgbClr val="FF00FF"/>
                </a:solidFill>
              </a:rPr>
              <a:t>、基本路线的奋斗目标：我国建设成为富强民主文明和谐美丽的社会主义现代化强国而奋斗</a:t>
            </a:r>
            <a:r>
              <a:rPr lang="zh-CN" altLang="en-US" dirty="0" smtClean="0">
                <a:solidFill>
                  <a:srgbClr val="FF00FF"/>
                </a:solidFill>
              </a:rPr>
              <a:t>。</a:t>
            </a:r>
            <a:endParaRPr lang="zh-CN" altLang="zh-CN" dirty="0" smtClean="0">
              <a:solidFill>
                <a:srgbClr val="FF00FF"/>
              </a:solidFill>
            </a:endParaRPr>
          </a:p>
          <a:p>
            <a:pPr>
              <a:lnSpc>
                <a:spcPct val="120000"/>
              </a:lnSpc>
              <a:spcBef>
                <a:spcPts val="0"/>
              </a:spcBef>
            </a:pPr>
            <a:r>
              <a:rPr lang="en-US" altLang="zh-CN" dirty="0" smtClean="0">
                <a:solidFill>
                  <a:srgbClr val="FF00FF"/>
                </a:solidFill>
              </a:rPr>
              <a:t>3</a:t>
            </a:r>
            <a:r>
              <a:rPr lang="zh-CN" altLang="zh-CN" dirty="0" smtClean="0">
                <a:solidFill>
                  <a:srgbClr val="FF00FF"/>
                </a:solidFill>
              </a:rPr>
              <a:t>、全面深化改革的总目标：完善和发展中国特色社会主义制度，推进国家治理体系和治理能力现代化。</a:t>
            </a:r>
          </a:p>
          <a:p>
            <a:pPr>
              <a:lnSpc>
                <a:spcPct val="120000"/>
              </a:lnSpc>
              <a:spcBef>
                <a:spcPts val="0"/>
              </a:spcBef>
            </a:pPr>
            <a:r>
              <a:rPr lang="en-US" altLang="zh-CN" dirty="0" smtClean="0">
                <a:solidFill>
                  <a:srgbClr val="FF00FF"/>
                </a:solidFill>
              </a:rPr>
              <a:t>4</a:t>
            </a:r>
            <a:r>
              <a:rPr lang="zh-CN" altLang="zh-CN" dirty="0" smtClean="0">
                <a:solidFill>
                  <a:srgbClr val="FF00FF"/>
                </a:solidFill>
              </a:rPr>
              <a:t>、党的奋斗目标：人民对美好生活的向往</a:t>
            </a:r>
            <a:r>
              <a:rPr lang="zh-CN" altLang="en-US" dirty="0" smtClean="0">
                <a:solidFill>
                  <a:srgbClr val="FF00FF"/>
                </a:solidFill>
              </a:rPr>
              <a:t>。</a:t>
            </a:r>
            <a:endParaRPr lang="zh-CN" altLang="zh-CN" dirty="0" smtClean="0">
              <a:solidFill>
                <a:srgbClr val="FF00FF"/>
              </a:solidFill>
            </a:endParaRPr>
          </a:p>
          <a:p>
            <a:pPr>
              <a:lnSpc>
                <a:spcPct val="120000"/>
              </a:lnSpc>
              <a:spcBef>
                <a:spcPts val="0"/>
              </a:spcBef>
            </a:pPr>
            <a:r>
              <a:rPr lang="en-US" altLang="zh-CN" dirty="0" smtClean="0">
                <a:solidFill>
                  <a:srgbClr val="FF00FF"/>
                </a:solidFill>
              </a:rPr>
              <a:t>5</a:t>
            </a:r>
            <a:r>
              <a:rPr lang="zh-CN" altLang="zh-CN" dirty="0" smtClean="0">
                <a:solidFill>
                  <a:srgbClr val="FF00FF"/>
                </a:solidFill>
              </a:rPr>
              <a:t>、发展的根本目的：就是增进民生福祉</a:t>
            </a:r>
            <a:r>
              <a:rPr lang="zh-CN" altLang="en-US" dirty="0" smtClean="0">
                <a:solidFill>
                  <a:srgbClr val="FF00FF"/>
                </a:solidFill>
              </a:rPr>
              <a:t>。</a:t>
            </a:r>
            <a:endParaRPr lang="zh-CN" altLang="zh-CN" dirty="0" smtClean="0">
              <a:solidFill>
                <a:srgbClr val="FF00FF"/>
              </a:solidFill>
            </a:endParaRPr>
          </a:p>
          <a:p>
            <a:pPr>
              <a:lnSpc>
                <a:spcPct val="120000"/>
              </a:lnSpc>
              <a:spcBef>
                <a:spcPts val="0"/>
              </a:spcBef>
            </a:pPr>
            <a:r>
              <a:rPr lang="en-US" altLang="zh-CN" dirty="0" smtClean="0">
                <a:solidFill>
                  <a:srgbClr val="FF00FF"/>
                </a:solidFill>
              </a:rPr>
              <a:t>6</a:t>
            </a:r>
            <a:r>
              <a:rPr lang="zh-CN" altLang="zh-CN" dirty="0" smtClean="0">
                <a:solidFill>
                  <a:srgbClr val="FF00FF"/>
                </a:solidFill>
              </a:rPr>
              <a:t>、创新的目的：增进人类福祉，让生活更美好。创新让我们获得更多的尊重和认可，让我们过上体面而有尊严的生活。</a:t>
            </a:r>
          </a:p>
          <a:p>
            <a:pPr>
              <a:lnSpc>
                <a:spcPct val="120000"/>
              </a:lnSpc>
              <a:spcBef>
                <a:spcPts val="0"/>
              </a:spcBef>
            </a:pPr>
            <a:r>
              <a:rPr lang="en-US" altLang="zh-CN" dirty="0" smtClean="0">
                <a:solidFill>
                  <a:srgbClr val="FF00FF"/>
                </a:solidFill>
              </a:rPr>
              <a:t>7</a:t>
            </a:r>
            <a:r>
              <a:rPr lang="zh-CN" altLang="zh-CN" dirty="0" smtClean="0">
                <a:solidFill>
                  <a:srgbClr val="FF00FF"/>
                </a:solidFill>
              </a:rPr>
              <a:t>、社会主义民主的目的：保障最广大人民的利益</a:t>
            </a:r>
            <a:r>
              <a:rPr lang="zh-CN" altLang="en-US" dirty="0" smtClean="0">
                <a:solidFill>
                  <a:srgbClr val="FF00FF"/>
                </a:solidFill>
              </a:rPr>
              <a:t>。</a:t>
            </a:r>
            <a:endParaRPr lang="zh-CN" altLang="zh-CN" dirty="0" smtClean="0">
              <a:solidFill>
                <a:srgbClr val="FF00FF"/>
              </a:solidFill>
            </a:endParaRPr>
          </a:p>
          <a:p>
            <a:pPr>
              <a:lnSpc>
                <a:spcPct val="120000"/>
              </a:lnSpc>
              <a:spcBef>
                <a:spcPts val="0"/>
              </a:spcBef>
            </a:pPr>
            <a:r>
              <a:rPr lang="en-US" altLang="zh-CN" dirty="0" smtClean="0">
                <a:solidFill>
                  <a:srgbClr val="FF00FF"/>
                </a:solidFill>
              </a:rPr>
              <a:t>8</a:t>
            </a:r>
            <a:r>
              <a:rPr lang="zh-CN" altLang="zh-CN" dirty="0" smtClean="0">
                <a:solidFill>
                  <a:srgbClr val="FF00FF"/>
                </a:solidFill>
              </a:rPr>
              <a:t>、全面推进依法治国的总目标：建设中国特色社会主义法治体系，建设社会主义法治国家。</a:t>
            </a:r>
          </a:p>
          <a:p>
            <a:pPr>
              <a:lnSpc>
                <a:spcPct val="120000"/>
              </a:lnSpc>
              <a:spcBef>
                <a:spcPts val="0"/>
              </a:spcBef>
            </a:pPr>
            <a:r>
              <a:rPr lang="en-US" altLang="zh-CN" dirty="0" smtClean="0">
                <a:solidFill>
                  <a:srgbClr val="FF00FF"/>
                </a:solidFill>
              </a:rPr>
              <a:t>9</a:t>
            </a:r>
            <a:r>
              <a:rPr lang="zh-CN" altLang="zh-CN" dirty="0" smtClean="0">
                <a:solidFill>
                  <a:srgbClr val="FF00FF"/>
                </a:solidFill>
              </a:rPr>
              <a:t>、党的十八大把“法治政府基本建成</a:t>
            </a:r>
            <a:r>
              <a:rPr lang="en-US" altLang="zh-CN" dirty="0" smtClean="0">
                <a:solidFill>
                  <a:srgbClr val="FF00FF"/>
                </a:solidFill>
              </a:rPr>
              <a:t>”</a:t>
            </a:r>
            <a:r>
              <a:rPr lang="zh-CN" altLang="zh-CN" dirty="0" smtClean="0">
                <a:solidFill>
                  <a:srgbClr val="FF00FF"/>
                </a:solidFill>
              </a:rPr>
              <a:t>确立为全面建成小康社会的一个重要目标。</a:t>
            </a:r>
          </a:p>
          <a:p>
            <a:pPr>
              <a:lnSpc>
                <a:spcPct val="120000"/>
              </a:lnSpc>
              <a:spcBef>
                <a:spcPts val="0"/>
              </a:spcBef>
            </a:pPr>
            <a:r>
              <a:rPr lang="en-US" altLang="zh-CN" dirty="0" smtClean="0">
                <a:solidFill>
                  <a:srgbClr val="FF00FF"/>
                </a:solidFill>
              </a:rPr>
              <a:t>10</a:t>
            </a:r>
            <a:r>
              <a:rPr lang="zh-CN" altLang="zh-CN" dirty="0" smtClean="0">
                <a:solidFill>
                  <a:srgbClr val="FF00FF"/>
                </a:solidFill>
              </a:rPr>
              <a:t>、新世纪新时代我国经济和社会发展的战略目标：到建党一百年时，全面建成小康社会（</a:t>
            </a:r>
            <a:r>
              <a:rPr lang="en-US" altLang="zh-CN" dirty="0" smtClean="0">
                <a:solidFill>
                  <a:srgbClr val="FF00FF"/>
                </a:solidFill>
              </a:rPr>
              <a:t>2020</a:t>
            </a:r>
            <a:r>
              <a:rPr lang="zh-CN" altLang="zh-CN" dirty="0" smtClean="0">
                <a:solidFill>
                  <a:srgbClr val="FF00FF"/>
                </a:solidFill>
              </a:rPr>
              <a:t>年）；到新中国成立一百年时，全面建成社会主义现代化强国（</a:t>
            </a:r>
            <a:r>
              <a:rPr lang="en-US" altLang="zh-CN" dirty="0" smtClean="0">
                <a:solidFill>
                  <a:srgbClr val="FF00FF"/>
                </a:solidFill>
              </a:rPr>
              <a:t>2050</a:t>
            </a:r>
            <a:r>
              <a:rPr lang="zh-CN" altLang="zh-CN" dirty="0" smtClean="0">
                <a:solidFill>
                  <a:srgbClr val="FF00FF"/>
                </a:solidFill>
              </a:rPr>
              <a:t>年）。</a:t>
            </a:r>
          </a:p>
          <a:p>
            <a:pPr>
              <a:lnSpc>
                <a:spcPct val="120000"/>
              </a:lnSpc>
              <a:spcBef>
                <a:spcPts val="0"/>
              </a:spcBef>
            </a:pPr>
            <a:r>
              <a:rPr lang="en-US" altLang="zh-CN" dirty="0" smtClean="0">
                <a:solidFill>
                  <a:srgbClr val="FF00FF"/>
                </a:solidFill>
              </a:rPr>
              <a:t>11</a:t>
            </a:r>
            <a:r>
              <a:rPr lang="zh-CN" altLang="zh-CN" dirty="0" smtClean="0">
                <a:solidFill>
                  <a:srgbClr val="FF00FF"/>
                </a:solidFill>
              </a:rPr>
              <a:t>、</a:t>
            </a:r>
            <a:r>
              <a:rPr lang="en-US" altLang="zh-CN" dirty="0" smtClean="0">
                <a:solidFill>
                  <a:srgbClr val="FF00FF"/>
                </a:solidFill>
              </a:rPr>
              <a:t>2020</a:t>
            </a:r>
            <a:r>
              <a:rPr lang="zh-CN" altLang="zh-CN" dirty="0" smtClean="0">
                <a:solidFill>
                  <a:srgbClr val="FF00FF"/>
                </a:solidFill>
              </a:rPr>
              <a:t>一本世纪中叶的两个阶段奋斗目标：第一个阶段，从</a:t>
            </a:r>
            <a:r>
              <a:rPr lang="en-US" altLang="zh-CN" dirty="0" smtClean="0">
                <a:solidFill>
                  <a:srgbClr val="FF00FF"/>
                </a:solidFill>
              </a:rPr>
              <a:t>2020</a:t>
            </a:r>
            <a:r>
              <a:rPr lang="zh-CN" altLang="zh-CN" dirty="0" smtClean="0">
                <a:solidFill>
                  <a:srgbClr val="FF00FF"/>
                </a:solidFill>
              </a:rPr>
              <a:t>年到</a:t>
            </a:r>
            <a:r>
              <a:rPr lang="en-US" altLang="zh-CN" dirty="0" smtClean="0">
                <a:solidFill>
                  <a:srgbClr val="FF00FF"/>
                </a:solidFill>
              </a:rPr>
              <a:t>2035</a:t>
            </a:r>
            <a:r>
              <a:rPr lang="zh-CN" altLang="zh-CN" dirty="0" smtClean="0">
                <a:solidFill>
                  <a:srgbClr val="FF00FF"/>
                </a:solidFill>
              </a:rPr>
              <a:t>年，在全面建成小康社会的基础上，基本实现社会主义现代化</a:t>
            </a:r>
            <a:r>
              <a:rPr lang="en-US" altLang="zh-CN" dirty="0" smtClean="0">
                <a:solidFill>
                  <a:srgbClr val="FF00FF"/>
                </a:solidFill>
              </a:rPr>
              <a:t>;</a:t>
            </a:r>
            <a:r>
              <a:rPr lang="zh-CN" altLang="zh-CN" dirty="0" smtClean="0">
                <a:solidFill>
                  <a:srgbClr val="FF00FF"/>
                </a:solidFill>
              </a:rPr>
              <a:t>第二个阶段，从</a:t>
            </a:r>
            <a:r>
              <a:rPr lang="en-US" altLang="zh-CN" dirty="0" smtClean="0">
                <a:solidFill>
                  <a:srgbClr val="FF00FF"/>
                </a:solidFill>
              </a:rPr>
              <a:t>2035</a:t>
            </a:r>
            <a:r>
              <a:rPr lang="zh-CN" altLang="zh-CN" dirty="0" smtClean="0">
                <a:solidFill>
                  <a:srgbClr val="FF00FF"/>
                </a:solidFill>
              </a:rPr>
              <a:t>年到本世纪中叶（</a:t>
            </a:r>
            <a:r>
              <a:rPr lang="en-US" altLang="zh-CN" dirty="0" smtClean="0">
                <a:solidFill>
                  <a:srgbClr val="FF00FF"/>
                </a:solidFill>
              </a:rPr>
              <a:t>2050</a:t>
            </a:r>
            <a:r>
              <a:rPr lang="zh-CN" altLang="zh-CN" dirty="0" smtClean="0">
                <a:solidFill>
                  <a:srgbClr val="FF00FF"/>
                </a:solidFill>
              </a:rPr>
              <a:t>年），在基本实现现代化的基础上，把我国建成富强民主文明和谐美丽的社会主义现代化强国。</a:t>
            </a:r>
            <a:endParaRPr lang="zh-CN" altLang="zh-CN" dirty="0">
              <a:solidFill>
                <a:srgbClr val="FF00FF"/>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914400"/>
            <a:ext cx="8229600" cy="4525963"/>
          </a:xfrm>
        </p:spPr>
        <p:txBody>
          <a:bodyPr>
            <a:normAutofit fontScale="85000" lnSpcReduction="20000"/>
          </a:bodyPr>
          <a:lstStyle/>
          <a:p>
            <a:pPr>
              <a:lnSpc>
                <a:spcPct val="150000"/>
              </a:lnSpc>
            </a:pPr>
            <a:r>
              <a:rPr lang="en-US" altLang="zh-CN" dirty="0" smtClean="0">
                <a:solidFill>
                  <a:srgbClr val="FF0000"/>
                </a:solidFill>
              </a:rPr>
              <a:t>70. </a:t>
            </a:r>
            <a:r>
              <a:rPr lang="zh-CN" altLang="en-US" dirty="0" smtClean="0">
                <a:solidFill>
                  <a:srgbClr val="FF0000"/>
                </a:solidFill>
              </a:rPr>
              <a:t>（</a:t>
            </a:r>
            <a:r>
              <a:rPr lang="en-US" altLang="zh-CN" dirty="0" smtClean="0">
                <a:solidFill>
                  <a:srgbClr val="FF0000"/>
                </a:solidFill>
              </a:rPr>
              <a:t>2019</a:t>
            </a:r>
            <a:r>
              <a:rPr lang="zh-CN" altLang="en-US" dirty="0" smtClean="0">
                <a:solidFill>
                  <a:srgbClr val="FF0000"/>
                </a:solidFill>
              </a:rPr>
              <a:t>成都</a:t>
            </a:r>
            <a:r>
              <a:rPr lang="en-US" altLang="zh-CN" dirty="0" smtClean="0">
                <a:solidFill>
                  <a:srgbClr val="FF0000"/>
                </a:solidFill>
              </a:rPr>
              <a:t>14</a:t>
            </a:r>
            <a:r>
              <a:rPr lang="zh-CN" altLang="en-US" dirty="0" smtClean="0">
                <a:solidFill>
                  <a:srgbClr val="FF0000"/>
                </a:solidFill>
              </a:rPr>
              <a:t>）</a:t>
            </a:r>
            <a:r>
              <a:rPr lang="zh-CN" altLang="en-US" dirty="0" smtClean="0"/>
              <a:t>一位独居老大爷去世后，留下一套</a:t>
            </a:r>
            <a:r>
              <a:rPr lang="en-US" altLang="zh-CN" dirty="0" smtClean="0"/>
              <a:t> 50</a:t>
            </a:r>
            <a:r>
              <a:rPr lang="zh-CN" altLang="en-US" dirty="0" smtClean="0"/>
              <a:t>多平方米的房产。老大爷的两个孙子为继承这套房产发生了纠纷，求助于当地社会管理工作中心。在听取双方诉求后，中心专门安排人员走访调查，在掌握大量事实材料的基础上，以法律法规和社会公德为依据，对双方进行疏导劝说，最终解决了这场纠纷。这种解决纠纷的方式是（</a:t>
            </a:r>
            <a:r>
              <a:rPr lang="en-US" altLang="zh-CN" dirty="0" smtClean="0"/>
              <a:t>  </a:t>
            </a:r>
            <a:r>
              <a:rPr lang="zh-CN" altLang="en-US" dirty="0" smtClean="0"/>
              <a:t>）</a:t>
            </a:r>
          </a:p>
          <a:p>
            <a:pPr>
              <a:lnSpc>
                <a:spcPct val="150000"/>
              </a:lnSpc>
            </a:pPr>
            <a:r>
              <a:rPr lang="en-US" altLang="zh-CN" dirty="0" smtClean="0"/>
              <a:t>A. </a:t>
            </a:r>
            <a:r>
              <a:rPr lang="zh-CN" altLang="en-US" dirty="0" smtClean="0"/>
              <a:t>协商</a:t>
            </a:r>
            <a:r>
              <a:rPr lang="en-US" altLang="zh-CN" dirty="0" smtClean="0"/>
              <a:t>  B. </a:t>
            </a:r>
            <a:r>
              <a:rPr lang="zh-CN" altLang="en-US" dirty="0" smtClean="0"/>
              <a:t>调解</a:t>
            </a:r>
            <a:r>
              <a:rPr lang="en-US" altLang="zh-CN" dirty="0" smtClean="0"/>
              <a:t>  C. </a:t>
            </a:r>
            <a:r>
              <a:rPr lang="zh-CN" altLang="en-US" dirty="0" smtClean="0"/>
              <a:t>仲裁</a:t>
            </a:r>
            <a:r>
              <a:rPr lang="en-US" altLang="zh-CN" dirty="0" smtClean="0"/>
              <a:t>  D. </a:t>
            </a:r>
            <a:r>
              <a:rPr lang="zh-CN" altLang="en-US" dirty="0" smtClean="0"/>
              <a:t>诉讼</a:t>
            </a:r>
            <a:endParaRPr lang="zh-CN" altLang="en-US" dirty="0"/>
          </a:p>
        </p:txBody>
      </p:sp>
      <p:sp>
        <p:nvSpPr>
          <p:cNvPr id="4" name="文本框 5"/>
          <p:cNvSpPr txBox="1"/>
          <p:nvPr/>
        </p:nvSpPr>
        <p:spPr>
          <a:xfrm>
            <a:off x="6553200" y="990600"/>
            <a:ext cx="829945" cy="1198880"/>
          </a:xfrm>
          <a:prstGeom prst="rect">
            <a:avLst/>
          </a:prstGeom>
          <a:noFill/>
        </p:spPr>
        <p:txBody>
          <a:bodyPr wrap="square" rtlCol="0">
            <a:spAutoFit/>
          </a:bodyPr>
          <a:lstStyle/>
          <a:p>
            <a:r>
              <a:rPr lang="en-US" altLang="zh-CN" sz="7200" b="1" dirty="0" smtClean="0">
                <a:solidFill>
                  <a:srgbClr val="FF0000"/>
                </a:solidFill>
              </a:rPr>
              <a:t>B</a:t>
            </a:r>
            <a:endParaRPr lang="en-US" altLang="zh-CN" sz="7200" b="1" dirty="0">
              <a:solidFill>
                <a:srgbClr val="FF0000"/>
              </a:solidFill>
            </a:endParaRPr>
          </a:p>
        </p:txBody>
      </p:sp>
      <p:sp>
        <p:nvSpPr>
          <p:cNvPr id="5"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990600"/>
            <a:ext cx="8229600" cy="4525963"/>
          </a:xfrm>
        </p:spPr>
        <p:txBody>
          <a:bodyPr>
            <a:normAutofit fontScale="85000" lnSpcReduction="10000"/>
          </a:bodyPr>
          <a:lstStyle/>
          <a:p>
            <a:pPr>
              <a:lnSpc>
                <a:spcPct val="150000"/>
              </a:lnSpc>
            </a:pPr>
            <a:r>
              <a:rPr lang="en-US" altLang="zh-CN" dirty="0" smtClean="0">
                <a:solidFill>
                  <a:srgbClr val="FF0000"/>
                </a:solidFill>
              </a:rPr>
              <a:t>71. </a:t>
            </a:r>
            <a:r>
              <a:rPr lang="zh-CN" altLang="en-US" dirty="0" smtClean="0">
                <a:solidFill>
                  <a:srgbClr val="FF0000"/>
                </a:solidFill>
              </a:rPr>
              <a:t>（</a:t>
            </a:r>
            <a:r>
              <a:rPr lang="en-US" altLang="zh-CN" dirty="0" smtClean="0">
                <a:solidFill>
                  <a:srgbClr val="FF0000"/>
                </a:solidFill>
              </a:rPr>
              <a:t>2019</a:t>
            </a:r>
            <a:r>
              <a:rPr lang="zh-CN" altLang="en-US" dirty="0" smtClean="0">
                <a:solidFill>
                  <a:srgbClr val="FF0000"/>
                </a:solidFill>
              </a:rPr>
              <a:t>烟台</a:t>
            </a:r>
            <a:r>
              <a:rPr lang="en-US" altLang="zh-CN" dirty="0" smtClean="0">
                <a:solidFill>
                  <a:srgbClr val="FF0000"/>
                </a:solidFill>
              </a:rPr>
              <a:t>2</a:t>
            </a:r>
            <a:r>
              <a:rPr lang="zh-CN" altLang="en-US" dirty="0" smtClean="0">
                <a:solidFill>
                  <a:srgbClr val="FF0000"/>
                </a:solidFill>
              </a:rPr>
              <a:t>）</a:t>
            </a:r>
            <a:r>
              <a:rPr lang="zh-CN" altLang="en-US" dirty="0" smtClean="0"/>
              <a:t>获得</a:t>
            </a:r>
            <a:r>
              <a:rPr lang="en-US" altLang="zh-CN" dirty="0" smtClean="0"/>
              <a:t>2018</a:t>
            </a:r>
            <a:r>
              <a:rPr lang="zh-CN" altLang="en-US" dirty="0" smtClean="0"/>
              <a:t>年度国家最高科学技术奖的钱七虎院士，一生从事祖国的国防科技事业，为我国铸造起坚不可摧的“地下钢铁长城”。获奖后他把</a:t>
            </a:r>
            <a:r>
              <a:rPr lang="en-US" altLang="zh-CN" dirty="0" smtClean="0"/>
              <a:t>800</a:t>
            </a:r>
            <a:r>
              <a:rPr lang="zh-CN" altLang="en-US" dirty="0" smtClean="0"/>
              <a:t>万元奖金全部捐献给自己的家乡，用作助学基金。钱院士捐款的行为是在行使（</a:t>
            </a:r>
            <a:r>
              <a:rPr lang="en-US" altLang="zh-CN" dirty="0" smtClean="0"/>
              <a:t>  </a:t>
            </a:r>
            <a:r>
              <a:rPr lang="zh-CN" altLang="en-US" dirty="0" smtClean="0"/>
              <a:t>）</a:t>
            </a:r>
          </a:p>
          <a:p>
            <a:pPr>
              <a:lnSpc>
                <a:spcPct val="150000"/>
              </a:lnSpc>
            </a:pPr>
            <a:r>
              <a:rPr lang="en-US" altLang="zh-CN" dirty="0" smtClean="0"/>
              <a:t>A. </a:t>
            </a:r>
            <a:r>
              <a:rPr lang="zh-CN" altLang="en-US" dirty="0" smtClean="0"/>
              <a:t>财产收益权</a:t>
            </a:r>
            <a:r>
              <a:rPr lang="en-US" altLang="zh-CN" dirty="0" smtClean="0"/>
              <a:t>  B. </a:t>
            </a:r>
            <a:r>
              <a:rPr lang="zh-CN" altLang="en-US" dirty="0" smtClean="0"/>
              <a:t>财产占有权</a:t>
            </a:r>
            <a:r>
              <a:rPr lang="en-US" altLang="zh-CN" dirty="0" smtClean="0"/>
              <a:t>  </a:t>
            </a:r>
            <a:endParaRPr lang="en-US" altLang="zh-CN" dirty="0" smtClean="0"/>
          </a:p>
          <a:p>
            <a:pPr>
              <a:lnSpc>
                <a:spcPct val="150000"/>
              </a:lnSpc>
            </a:pPr>
            <a:r>
              <a:rPr lang="en-US" altLang="zh-CN" dirty="0" smtClean="0"/>
              <a:t>C</a:t>
            </a:r>
            <a:r>
              <a:rPr lang="en-US" altLang="zh-CN" dirty="0" smtClean="0"/>
              <a:t>. </a:t>
            </a:r>
            <a:r>
              <a:rPr lang="zh-CN" altLang="en-US" dirty="0" smtClean="0"/>
              <a:t>财产处分权</a:t>
            </a:r>
            <a:r>
              <a:rPr lang="en-US" altLang="zh-CN" dirty="0" smtClean="0"/>
              <a:t>  D. </a:t>
            </a:r>
            <a:r>
              <a:rPr lang="zh-CN" altLang="en-US" dirty="0" smtClean="0"/>
              <a:t>财产使用权</a:t>
            </a:r>
          </a:p>
          <a:p>
            <a:endParaRPr lang="zh-CN" altLang="en-US" dirty="0"/>
          </a:p>
        </p:txBody>
      </p:sp>
      <p:sp>
        <p:nvSpPr>
          <p:cNvPr id="4" name="矩形 12">
            <a:extLst>
              <a:ext uri="{FF2B5EF4-FFF2-40B4-BE49-F238E27FC236}">
                <a16:creationId xmlns="" xmlns:a16="http://schemas.microsoft.com/office/drawing/2014/main" id="{7ABD9926-9F83-43BB-92FA-AE4ADDE4C819}"/>
              </a:ext>
            </a:extLst>
          </p:cNvPr>
          <p:cNvSpPr/>
          <p:nvPr/>
        </p:nvSpPr>
        <p:spPr>
          <a:xfrm>
            <a:off x="0" y="5562600"/>
            <a:ext cx="9144000" cy="1295398"/>
          </a:xfrm>
          <a:custGeom>
            <a:avLst/>
            <a:gdLst>
              <a:gd name="connsiteX0" fmla="*/ 0 w 12192000"/>
              <a:gd name="connsiteY0" fmla="*/ 0 h 1932038"/>
              <a:gd name="connsiteX1" fmla="*/ 12192000 w 12192000"/>
              <a:gd name="connsiteY1" fmla="*/ 0 h 1932038"/>
              <a:gd name="connsiteX2" fmla="*/ 12192000 w 12192000"/>
              <a:gd name="connsiteY2" fmla="*/ 1932038 h 1932038"/>
              <a:gd name="connsiteX3" fmla="*/ 0 w 12192000"/>
              <a:gd name="connsiteY3" fmla="*/ 1932038 h 1932038"/>
              <a:gd name="connsiteX4" fmla="*/ 0 w 12192000"/>
              <a:gd name="connsiteY4" fmla="*/ 0 h 1932038"/>
              <a:gd name="connsiteX0" fmla="*/ 0 w 12192000"/>
              <a:gd name="connsiteY0" fmla="*/ 0 h 1932038"/>
              <a:gd name="connsiteX1" fmla="*/ 4090218 w 12192000"/>
              <a:gd name="connsiteY1" fmla="*/ 0 h 1932038"/>
              <a:gd name="connsiteX2" fmla="*/ 12192000 w 12192000"/>
              <a:gd name="connsiteY2" fmla="*/ 0 h 1932038"/>
              <a:gd name="connsiteX3" fmla="*/ 12192000 w 12192000"/>
              <a:gd name="connsiteY3" fmla="*/ 1932038 h 1932038"/>
              <a:gd name="connsiteX4" fmla="*/ 0 w 12192000"/>
              <a:gd name="connsiteY4" fmla="*/ 1932038 h 1932038"/>
              <a:gd name="connsiteX5" fmla="*/ 0 w 12192000"/>
              <a:gd name="connsiteY5" fmla="*/ 0 h 1932038"/>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560439 h 2492477"/>
              <a:gd name="connsiteX1" fmla="*/ 4119715 w 12192000"/>
              <a:gd name="connsiteY1" fmla="*/ 0 h 2492477"/>
              <a:gd name="connsiteX2" fmla="*/ 12192000 w 12192000"/>
              <a:gd name="connsiteY2" fmla="*/ 560439 h 2492477"/>
              <a:gd name="connsiteX3" fmla="*/ 12192000 w 12192000"/>
              <a:gd name="connsiteY3" fmla="*/ 2492477 h 2492477"/>
              <a:gd name="connsiteX4" fmla="*/ 0 w 12192000"/>
              <a:gd name="connsiteY4" fmla="*/ 2492477 h 2492477"/>
              <a:gd name="connsiteX5" fmla="*/ 0 w 12192000"/>
              <a:gd name="connsiteY5" fmla="*/ 560439 h 2492477"/>
              <a:gd name="connsiteX0" fmla="*/ 0 w 12192000"/>
              <a:gd name="connsiteY0" fmla="*/ 1276879 h 3208917"/>
              <a:gd name="connsiteX1" fmla="*/ 4119715 w 12192000"/>
              <a:gd name="connsiteY1" fmla="*/ 716440 h 3208917"/>
              <a:gd name="connsiteX2" fmla="*/ 12192000 w 12192000"/>
              <a:gd name="connsiteY2" fmla="*/ 1276879 h 3208917"/>
              <a:gd name="connsiteX3" fmla="*/ 12192000 w 12192000"/>
              <a:gd name="connsiteY3" fmla="*/ 3208917 h 3208917"/>
              <a:gd name="connsiteX4" fmla="*/ 0 w 12192000"/>
              <a:gd name="connsiteY4" fmla="*/ 3208917 h 3208917"/>
              <a:gd name="connsiteX5" fmla="*/ 0 w 12192000"/>
              <a:gd name="connsiteY5" fmla="*/ 1276879 h 3208917"/>
              <a:gd name="connsiteX0" fmla="*/ 0 w 12192000"/>
              <a:gd name="connsiteY0" fmla="*/ 1068630 h 3000668"/>
              <a:gd name="connsiteX1" fmla="*/ 4119715 w 12192000"/>
              <a:gd name="connsiteY1" fmla="*/ 508191 h 3000668"/>
              <a:gd name="connsiteX2" fmla="*/ 12192000 w 12192000"/>
              <a:gd name="connsiteY2" fmla="*/ 1068630 h 3000668"/>
              <a:gd name="connsiteX3" fmla="*/ 12192000 w 12192000"/>
              <a:gd name="connsiteY3" fmla="*/ 3000668 h 3000668"/>
              <a:gd name="connsiteX4" fmla="*/ 0 w 12192000"/>
              <a:gd name="connsiteY4" fmla="*/ 3000668 h 3000668"/>
              <a:gd name="connsiteX5" fmla="*/ 0 w 12192000"/>
              <a:gd name="connsiteY5" fmla="*/ 1068630 h 3000668"/>
              <a:gd name="connsiteX0" fmla="*/ 0 w 12192000"/>
              <a:gd name="connsiteY0" fmla="*/ 1759833 h 3691871"/>
              <a:gd name="connsiteX1" fmla="*/ 4129547 w 12192000"/>
              <a:gd name="connsiteY1" fmla="*/ 377292 h 3691871"/>
              <a:gd name="connsiteX2" fmla="*/ 12192000 w 12192000"/>
              <a:gd name="connsiteY2" fmla="*/ 1759833 h 3691871"/>
              <a:gd name="connsiteX3" fmla="*/ 12192000 w 12192000"/>
              <a:gd name="connsiteY3" fmla="*/ 3691871 h 3691871"/>
              <a:gd name="connsiteX4" fmla="*/ 0 w 12192000"/>
              <a:gd name="connsiteY4" fmla="*/ 3691871 h 3691871"/>
              <a:gd name="connsiteX5" fmla="*/ 0 w 12192000"/>
              <a:gd name="connsiteY5" fmla="*/ 1759833 h 3691871"/>
              <a:gd name="connsiteX0" fmla="*/ 0 w 12192000"/>
              <a:gd name="connsiteY0" fmla="*/ 3201458 h 5133496"/>
              <a:gd name="connsiteX1" fmla="*/ 4129547 w 12192000"/>
              <a:gd name="connsiteY1" fmla="*/ 1818917 h 5133496"/>
              <a:gd name="connsiteX2" fmla="*/ 12192000 w 12192000"/>
              <a:gd name="connsiteY2" fmla="*/ 3201458 h 5133496"/>
              <a:gd name="connsiteX3" fmla="*/ 12192000 w 12192000"/>
              <a:gd name="connsiteY3" fmla="*/ 5133496 h 5133496"/>
              <a:gd name="connsiteX4" fmla="*/ 0 w 12192000"/>
              <a:gd name="connsiteY4" fmla="*/ 5133496 h 5133496"/>
              <a:gd name="connsiteX5" fmla="*/ 0 w 12192000"/>
              <a:gd name="connsiteY5" fmla="*/ 3201458 h 5133496"/>
              <a:gd name="connsiteX0" fmla="*/ 0 w 12192000"/>
              <a:gd name="connsiteY0" fmla="*/ 2217289 h 4149327"/>
              <a:gd name="connsiteX1" fmla="*/ 4129547 w 12192000"/>
              <a:gd name="connsiteY1" fmla="*/ 834748 h 4149327"/>
              <a:gd name="connsiteX2" fmla="*/ 12192000 w 12192000"/>
              <a:gd name="connsiteY2" fmla="*/ 2217289 h 4149327"/>
              <a:gd name="connsiteX3" fmla="*/ 12192000 w 12192000"/>
              <a:gd name="connsiteY3" fmla="*/ 4149327 h 4149327"/>
              <a:gd name="connsiteX4" fmla="*/ 0 w 12192000"/>
              <a:gd name="connsiteY4" fmla="*/ 4149327 h 4149327"/>
              <a:gd name="connsiteX5" fmla="*/ 0 w 12192000"/>
              <a:gd name="connsiteY5" fmla="*/ 2217289 h 414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49327">
                <a:moveTo>
                  <a:pt x="0" y="2217289"/>
                </a:moveTo>
                <a:cubicBezTo>
                  <a:pt x="686619" y="1801876"/>
                  <a:pt x="1239979" y="-1516112"/>
                  <a:pt x="4129547" y="834748"/>
                </a:cubicBezTo>
                <a:cubicBezTo>
                  <a:pt x="7019115" y="3185608"/>
                  <a:pt x="10846619" y="1801876"/>
                  <a:pt x="12192000" y="2217289"/>
                </a:cubicBezTo>
                <a:lnTo>
                  <a:pt x="12192000" y="4149327"/>
                </a:lnTo>
                <a:lnTo>
                  <a:pt x="0" y="4149327"/>
                </a:lnTo>
                <a:lnTo>
                  <a:pt x="0" y="2217289"/>
                </a:lnTo>
                <a:close/>
              </a:path>
            </a:pathLst>
          </a:custGeom>
          <a:solidFill>
            <a:srgbClr val="5E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57200" y="609600"/>
            <a:ext cx="8229600" cy="5486399"/>
          </a:xfrm>
          <a:ln w="38100">
            <a:solidFill>
              <a:srgbClr val="0000FF"/>
            </a:solidFill>
          </a:ln>
        </p:spPr>
        <p:txBody>
          <a:bodyPr>
            <a:normAutofit fontScale="47500" lnSpcReduction="20000"/>
          </a:bodyPr>
          <a:lstStyle/>
          <a:p>
            <a:r>
              <a:rPr lang="zh-CN" altLang="en-US" sz="6000" b="1" dirty="0" smtClean="0">
                <a:solidFill>
                  <a:srgbClr val="FF0000"/>
                </a:solidFill>
              </a:rPr>
              <a:t>二</a:t>
            </a:r>
            <a:r>
              <a:rPr lang="en-US" altLang="zh-CN" sz="6000" b="1" dirty="0" smtClean="0">
                <a:solidFill>
                  <a:srgbClr val="FF0000"/>
                </a:solidFill>
              </a:rPr>
              <a:t>.</a:t>
            </a:r>
            <a:r>
              <a:rPr lang="zh-CN" altLang="en-US" sz="6000" b="1" dirty="0" smtClean="0">
                <a:solidFill>
                  <a:srgbClr val="FF0000"/>
                </a:solidFill>
              </a:rPr>
              <a:t>常考知识点总结：</a:t>
            </a:r>
            <a:endParaRPr lang="en-US" altLang="zh-CN" sz="6000" b="1" dirty="0" smtClean="0">
              <a:solidFill>
                <a:srgbClr val="FF0000"/>
              </a:solidFill>
            </a:endParaRPr>
          </a:p>
          <a:p>
            <a:r>
              <a:rPr lang="en-US" altLang="zh-CN" b="1" dirty="0" smtClean="0"/>
              <a:t>                                                                               </a:t>
            </a:r>
            <a:r>
              <a:rPr lang="zh-CN" altLang="zh-CN" sz="3800" b="1" dirty="0" smtClean="0">
                <a:solidFill>
                  <a:srgbClr val="0000FF"/>
                </a:solidFill>
              </a:rPr>
              <a:t>原则类</a:t>
            </a:r>
            <a:r>
              <a:rPr lang="en-US" altLang="zh-CN" sz="3800" b="1" dirty="0" smtClean="0">
                <a:solidFill>
                  <a:srgbClr val="0000FF"/>
                </a:solidFill>
              </a:rPr>
              <a:t>:</a:t>
            </a:r>
            <a:endParaRPr lang="zh-CN" altLang="zh-CN" sz="3800" b="1" dirty="0" smtClean="0">
              <a:solidFill>
                <a:srgbClr val="0000FF"/>
              </a:solidFill>
            </a:endParaRPr>
          </a:p>
          <a:p>
            <a:r>
              <a:rPr lang="en-US" altLang="zh-CN" sz="3800" dirty="0" smtClean="0">
                <a:solidFill>
                  <a:srgbClr val="FF00FF"/>
                </a:solidFill>
              </a:rPr>
              <a:t>1</a:t>
            </a:r>
            <a:r>
              <a:rPr lang="zh-CN" altLang="zh-CN" sz="3800" dirty="0" smtClean="0">
                <a:solidFill>
                  <a:srgbClr val="FF00FF"/>
                </a:solidFill>
              </a:rPr>
              <a:t>、社团管理和活动表决一般遵循的原则：少数服从多数。</a:t>
            </a:r>
          </a:p>
          <a:p>
            <a:r>
              <a:rPr lang="en-US" altLang="zh-CN" sz="3800" dirty="0" smtClean="0">
                <a:solidFill>
                  <a:srgbClr val="FF00FF"/>
                </a:solidFill>
              </a:rPr>
              <a:t>2</a:t>
            </a:r>
            <a:r>
              <a:rPr lang="zh-CN" altLang="zh-CN" sz="3800" dirty="0" smtClean="0">
                <a:solidFill>
                  <a:srgbClr val="FF00FF"/>
                </a:solidFill>
              </a:rPr>
              <a:t>、民主选举遵循的原则：公开、公平、公正</a:t>
            </a:r>
            <a:r>
              <a:rPr lang="zh-CN" altLang="en-US" sz="3800" dirty="0" smtClean="0">
                <a:solidFill>
                  <a:srgbClr val="FF00FF"/>
                </a:solidFill>
              </a:rPr>
              <a:t>。</a:t>
            </a:r>
            <a:endParaRPr lang="zh-CN" altLang="zh-CN" sz="3800" dirty="0" smtClean="0">
              <a:solidFill>
                <a:srgbClr val="FF00FF"/>
              </a:solidFill>
            </a:endParaRPr>
          </a:p>
          <a:p>
            <a:r>
              <a:rPr lang="en-US" altLang="zh-CN" sz="3800" dirty="0" smtClean="0">
                <a:solidFill>
                  <a:srgbClr val="FF00FF"/>
                </a:solidFill>
              </a:rPr>
              <a:t>3</a:t>
            </a:r>
            <a:r>
              <a:rPr lang="zh-CN" altLang="zh-CN" sz="3800" dirty="0" smtClean="0">
                <a:solidFill>
                  <a:srgbClr val="FF00FF"/>
                </a:solidFill>
              </a:rPr>
              <a:t>、法治的原则：法律至上、法律面前人人平等，制约权力，保障权利。</a:t>
            </a:r>
          </a:p>
          <a:p>
            <a:r>
              <a:rPr lang="en-US" altLang="zh-CN" sz="3800" dirty="0" smtClean="0">
                <a:solidFill>
                  <a:srgbClr val="FF00FF"/>
                </a:solidFill>
              </a:rPr>
              <a:t>4</a:t>
            </a:r>
            <a:r>
              <a:rPr lang="zh-CN" altLang="zh-CN" sz="3800" dirty="0" smtClean="0">
                <a:solidFill>
                  <a:srgbClr val="FF00FF"/>
                </a:solidFill>
              </a:rPr>
              <a:t>、处理民族问题的基本原则：民族平等、民族团结、各民族共同繁荣</a:t>
            </a:r>
            <a:r>
              <a:rPr lang="zh-CN" altLang="en-US" sz="3800" dirty="0" smtClean="0">
                <a:solidFill>
                  <a:srgbClr val="FF00FF"/>
                </a:solidFill>
              </a:rPr>
              <a:t>。</a:t>
            </a:r>
            <a:endParaRPr lang="zh-CN" altLang="zh-CN" sz="3800" dirty="0" smtClean="0">
              <a:solidFill>
                <a:srgbClr val="FF00FF"/>
              </a:solidFill>
            </a:endParaRPr>
          </a:p>
          <a:p>
            <a:r>
              <a:rPr lang="en-US" altLang="zh-CN" sz="3800" dirty="0" smtClean="0">
                <a:solidFill>
                  <a:srgbClr val="FF00FF"/>
                </a:solidFill>
              </a:rPr>
              <a:t>5</a:t>
            </a:r>
            <a:r>
              <a:rPr lang="zh-CN" altLang="zh-CN" sz="3800" dirty="0" smtClean="0">
                <a:solidFill>
                  <a:srgbClr val="FF00FF"/>
                </a:solidFill>
              </a:rPr>
              <a:t>、一个中国原则是两岸关系的政治基础，必须坚持“九二共识”、反对“台独”。</a:t>
            </a:r>
          </a:p>
          <a:p>
            <a:r>
              <a:rPr lang="en-US" altLang="zh-CN" sz="3800" dirty="0" smtClean="0">
                <a:solidFill>
                  <a:srgbClr val="FF00FF"/>
                </a:solidFill>
              </a:rPr>
              <a:t>6</a:t>
            </a:r>
            <a:r>
              <a:rPr lang="zh-CN" altLang="zh-CN" sz="3800" dirty="0" smtClean="0">
                <a:solidFill>
                  <a:srgbClr val="FF00FF"/>
                </a:solidFill>
              </a:rPr>
              <a:t>、中国着眼于时代发展大势，遵循共商共建共享原则。</a:t>
            </a:r>
          </a:p>
          <a:p>
            <a:r>
              <a:rPr lang="en-US" altLang="zh-CN" sz="3800" dirty="0" smtClean="0">
                <a:solidFill>
                  <a:srgbClr val="FF00FF"/>
                </a:solidFill>
              </a:rPr>
              <a:t>7</a:t>
            </a:r>
            <a:r>
              <a:rPr lang="zh-CN" altLang="zh-CN" sz="3800" dirty="0" smtClean="0">
                <a:solidFill>
                  <a:srgbClr val="FF00FF"/>
                </a:solidFill>
              </a:rPr>
              <a:t>、在全球气候治理中，各国应坚持</a:t>
            </a:r>
            <a:r>
              <a:rPr lang="en-US" altLang="zh-CN" sz="3800" dirty="0" smtClean="0">
                <a:solidFill>
                  <a:srgbClr val="FF00FF"/>
                </a:solidFill>
              </a:rPr>
              <a:t>“</a:t>
            </a:r>
            <a:r>
              <a:rPr lang="zh-CN" altLang="zh-CN" sz="3800" dirty="0" smtClean="0">
                <a:solidFill>
                  <a:srgbClr val="FF00FF"/>
                </a:solidFill>
              </a:rPr>
              <a:t>共同但有区别的责任</a:t>
            </a:r>
            <a:r>
              <a:rPr lang="en-US" altLang="zh-CN" sz="3800" dirty="0" smtClean="0">
                <a:solidFill>
                  <a:srgbClr val="FF00FF"/>
                </a:solidFill>
              </a:rPr>
              <a:t>”</a:t>
            </a:r>
            <a:r>
              <a:rPr lang="zh-CN" altLang="zh-CN" sz="3800" dirty="0" smtClean="0">
                <a:solidFill>
                  <a:srgbClr val="FF00FF"/>
                </a:solidFill>
              </a:rPr>
              <a:t>原则，这是一个基本前提。</a:t>
            </a:r>
          </a:p>
          <a:p>
            <a:r>
              <a:rPr lang="en-US" altLang="zh-CN" sz="3800" dirty="0" smtClean="0">
                <a:solidFill>
                  <a:srgbClr val="FF00FF"/>
                </a:solidFill>
              </a:rPr>
              <a:t>8</a:t>
            </a:r>
            <a:r>
              <a:rPr lang="zh-CN" altLang="zh-CN" sz="3800" dirty="0" smtClean="0">
                <a:solidFill>
                  <a:srgbClr val="FF00FF"/>
                </a:solidFill>
              </a:rPr>
              <a:t>、中国承担国际责任的原则：中国在推动国际秩序朝着更加公正合理的方向发展，更好维护我国和广大发展中国家共同利益的同时，坚持以经济建设为中心，集中力量办好自己的事情，不断增强我们在国际上说话办事的实力。我们积极参与全球治理，主动承担国际责任，既尽力而为，又量力而行。</a:t>
            </a:r>
          </a:p>
          <a:p>
            <a:r>
              <a:rPr lang="en-US" altLang="zh-CN" sz="3800" dirty="0" smtClean="0">
                <a:solidFill>
                  <a:srgbClr val="FF00FF"/>
                </a:solidFill>
              </a:rPr>
              <a:t>9</a:t>
            </a:r>
            <a:r>
              <a:rPr lang="zh-CN" altLang="zh-CN" sz="3800" dirty="0" smtClean="0">
                <a:solidFill>
                  <a:srgbClr val="FF00FF"/>
                </a:solidFill>
              </a:rPr>
              <a:t>、中国对外援助的基本原则</a:t>
            </a:r>
            <a:r>
              <a:rPr lang="en-US" altLang="zh-CN" sz="3800" dirty="0" smtClean="0">
                <a:solidFill>
                  <a:srgbClr val="FF00FF"/>
                </a:solidFill>
              </a:rPr>
              <a:t>:</a:t>
            </a:r>
            <a:r>
              <a:rPr lang="zh-CN" altLang="zh-CN" sz="3800" dirty="0" smtClean="0">
                <a:solidFill>
                  <a:srgbClr val="FF00FF"/>
                </a:solidFill>
              </a:rPr>
              <a:t>平等互利。</a:t>
            </a:r>
          </a:p>
          <a:p>
            <a:r>
              <a:rPr lang="en-US" altLang="zh-CN" sz="3800" dirty="0" smtClean="0">
                <a:solidFill>
                  <a:srgbClr val="FF00FF"/>
                </a:solidFill>
              </a:rPr>
              <a:t>10.</a:t>
            </a:r>
            <a:r>
              <a:rPr lang="zh-CN" altLang="zh-CN" sz="3800" dirty="0" smtClean="0">
                <a:solidFill>
                  <a:srgbClr val="FF00FF"/>
                </a:solidFill>
              </a:rPr>
              <a:t>我国宪法的基本原则：我国是人民民主专政的社会主义国家，国家的一切权力属于人民。</a:t>
            </a:r>
          </a:p>
          <a:p>
            <a:r>
              <a:rPr lang="en-US" altLang="zh-CN" sz="3800" dirty="0" smtClean="0">
                <a:solidFill>
                  <a:srgbClr val="FF00FF"/>
                </a:solidFill>
              </a:rPr>
              <a:t>11.</a:t>
            </a:r>
            <a:r>
              <a:rPr lang="zh-CN" altLang="zh-CN" sz="3800" dirty="0" smtClean="0">
                <a:solidFill>
                  <a:srgbClr val="FF00FF"/>
                </a:solidFill>
              </a:rPr>
              <a:t>我国的宪法原则：尊重和保障人权。</a:t>
            </a:r>
          </a:p>
          <a:p>
            <a:r>
              <a:rPr lang="en-US" altLang="zh-CN" sz="3800" dirty="0" smtClean="0">
                <a:solidFill>
                  <a:srgbClr val="FF00FF"/>
                </a:solidFill>
              </a:rPr>
              <a:t>12.</a:t>
            </a:r>
            <a:r>
              <a:rPr lang="zh-CN" altLang="zh-CN" sz="3800" dirty="0" smtClean="0">
                <a:solidFill>
                  <a:srgbClr val="FF00FF"/>
                </a:solidFill>
              </a:rPr>
              <a:t>我国国家机构组织和工作的原则：民主集中制。</a:t>
            </a:r>
          </a:p>
          <a:p>
            <a:endParaRPr lang="en-US" altLang="zh-CN" b="1" dirty="0" smtClean="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609600"/>
            <a:ext cx="8153400" cy="5486399"/>
          </a:xfrm>
          <a:prstGeom prst="rect">
            <a:avLst/>
          </a:prstGeom>
          <a:ln w="38100">
            <a:solidFill>
              <a:srgbClr val="0000FF"/>
            </a:solidFill>
          </a:ln>
        </p:spPr>
        <p:txBody>
          <a:bodyPr vert="horz" lIns="91440" tIns="45720" rIns="91440" bIns="45720" rtlCol="0">
            <a:normAutofit fontScale="40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32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8000" b="1" i="0" u="none" strike="noStrike" kern="1200" cap="none" spc="0" normalizeH="0" baseline="0" noProof="0" dirty="0" smtClean="0">
                <a:ln>
                  <a:noFill/>
                </a:ln>
                <a:solidFill>
                  <a:srgbClr val="FF0000"/>
                </a:solidFill>
                <a:effectLst/>
                <a:uLnTx/>
                <a:uFillTx/>
                <a:latin typeface="+mn-lt"/>
                <a:ea typeface="+mn-ea"/>
                <a:cs typeface="+mn-cs"/>
              </a:rPr>
              <a:t>二</a:t>
            </a:r>
            <a:r>
              <a:rPr kumimoji="0" lang="en-US" altLang="zh-CN" sz="80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8000" b="1" i="0" u="none" strike="noStrike" kern="1200" cap="none" spc="0" normalizeH="0" baseline="0" noProof="0" dirty="0" smtClean="0">
                <a:ln>
                  <a:noFill/>
                </a:ln>
                <a:solidFill>
                  <a:srgbClr val="FF0000"/>
                </a:solidFill>
                <a:effectLst/>
                <a:uLnTx/>
                <a:uFillTx/>
                <a:latin typeface="+mn-lt"/>
                <a:ea typeface="+mn-ea"/>
                <a:cs typeface="+mn-cs"/>
              </a:rPr>
              <a:t>常考知识点总结：</a:t>
            </a:r>
            <a:endParaRPr kumimoji="0" lang="en-US" altLang="zh-CN" sz="8000" b="1" i="0" u="none" strike="noStrike" kern="1200" cap="none" spc="0" normalizeH="0" baseline="0" noProof="0" dirty="0" smtClean="0">
              <a:ln>
                <a:noFill/>
              </a:ln>
              <a:solidFill>
                <a:srgbClr val="FF0000"/>
              </a:solidFill>
              <a:effectLst/>
              <a:uLnTx/>
              <a:uFillTx/>
              <a:latin typeface="+mn-lt"/>
              <a:ea typeface="+mn-ea"/>
              <a:cs typeface="+mn-cs"/>
            </a:endParaRPr>
          </a:p>
          <a:p>
            <a:pPr algn="ctr">
              <a:lnSpc>
                <a:spcPct val="120000"/>
              </a:lnSpc>
            </a:pPr>
            <a:r>
              <a:rPr lang="en-US" altLang="zh-CN" sz="6000" b="1" dirty="0" smtClean="0"/>
              <a:t>    </a:t>
            </a:r>
            <a:r>
              <a:rPr lang="en-US" altLang="zh-CN" sz="6000" b="1" dirty="0" smtClean="0">
                <a:solidFill>
                  <a:srgbClr val="0000FF"/>
                </a:solidFill>
              </a:rPr>
              <a:t> </a:t>
            </a:r>
            <a:r>
              <a:rPr lang="zh-CN" altLang="zh-CN" sz="6000" b="1" dirty="0" smtClean="0">
                <a:solidFill>
                  <a:srgbClr val="0000FF"/>
                </a:solidFill>
              </a:rPr>
              <a:t>根本</a:t>
            </a:r>
            <a:r>
              <a:rPr lang="zh-CN" altLang="en-US" sz="6000" b="1" dirty="0" smtClean="0">
                <a:solidFill>
                  <a:srgbClr val="0000FF"/>
                </a:solidFill>
              </a:rPr>
              <a:t>类</a:t>
            </a:r>
            <a:r>
              <a:rPr lang="en-US" altLang="zh-CN" sz="6000" b="1" dirty="0" smtClean="0">
                <a:solidFill>
                  <a:srgbClr val="0000FF"/>
                </a:solidFill>
              </a:rPr>
              <a:t>:</a:t>
            </a:r>
            <a:endParaRPr lang="zh-CN" altLang="zh-CN" sz="6000" b="1" dirty="0" smtClean="0">
              <a:solidFill>
                <a:srgbClr val="0000FF"/>
              </a:solidFill>
            </a:endParaRPr>
          </a:p>
          <a:p>
            <a:pPr>
              <a:lnSpc>
                <a:spcPct val="120000"/>
              </a:lnSpc>
            </a:pPr>
            <a:r>
              <a:rPr lang="en-US" altLang="zh-CN" sz="3400" dirty="0" smtClean="0">
                <a:solidFill>
                  <a:srgbClr val="FF00FF"/>
                </a:solidFill>
              </a:rPr>
              <a:t>1.</a:t>
            </a:r>
            <a:r>
              <a:rPr lang="zh-CN" altLang="zh-CN" sz="3400" u="sng" dirty="0" smtClean="0">
                <a:solidFill>
                  <a:srgbClr val="FF00FF"/>
                </a:solidFill>
              </a:rPr>
              <a:t>宪法</a:t>
            </a:r>
            <a:r>
              <a:rPr lang="zh-CN" altLang="zh-CN" sz="3400" dirty="0" smtClean="0">
                <a:solidFill>
                  <a:srgbClr val="FF00FF"/>
                </a:solidFill>
              </a:rPr>
              <a:t>是国家的</a:t>
            </a:r>
            <a:r>
              <a:rPr lang="zh-CN" altLang="zh-CN" sz="3400" u="sng" dirty="0" smtClean="0">
                <a:solidFill>
                  <a:srgbClr val="FF00FF"/>
                </a:solidFill>
              </a:rPr>
              <a:t>根本法</a:t>
            </a:r>
            <a:r>
              <a:rPr lang="zh-CN" altLang="zh-CN" sz="3400" dirty="0" smtClean="0">
                <a:solidFill>
                  <a:srgbClr val="FF00FF"/>
                </a:solidFill>
              </a:rPr>
              <a:t>，是一切组织和个人的</a:t>
            </a:r>
            <a:r>
              <a:rPr lang="zh-CN" altLang="zh-CN" sz="3400" u="sng" dirty="0" smtClean="0">
                <a:solidFill>
                  <a:srgbClr val="FF00FF"/>
                </a:solidFill>
              </a:rPr>
              <a:t>根本活动准则</a:t>
            </a:r>
            <a:r>
              <a:rPr lang="zh-CN" altLang="zh-CN" sz="3400" dirty="0" smtClean="0">
                <a:solidFill>
                  <a:srgbClr val="FF00FF"/>
                </a:solidFill>
              </a:rPr>
              <a:t>。</a:t>
            </a:r>
          </a:p>
          <a:p>
            <a:pPr>
              <a:lnSpc>
                <a:spcPct val="120000"/>
              </a:lnSpc>
            </a:pPr>
            <a:r>
              <a:rPr lang="en-US" altLang="zh-CN" sz="3400" dirty="0" smtClean="0">
                <a:solidFill>
                  <a:srgbClr val="FF00FF"/>
                </a:solidFill>
              </a:rPr>
              <a:t>2.</a:t>
            </a:r>
            <a:r>
              <a:rPr lang="zh-CN" altLang="zh-CN" sz="3400" u="sng" dirty="0" smtClean="0">
                <a:solidFill>
                  <a:srgbClr val="FF00FF"/>
                </a:solidFill>
              </a:rPr>
              <a:t>宪法</a:t>
            </a:r>
            <a:r>
              <a:rPr lang="zh-CN" altLang="zh-CN" sz="3400" dirty="0" smtClean="0">
                <a:solidFill>
                  <a:srgbClr val="FF00FF"/>
                </a:solidFill>
              </a:rPr>
              <a:t>规定了国家生活中</a:t>
            </a:r>
            <a:r>
              <a:rPr lang="zh-CN" altLang="zh-CN" sz="3400" u="sng" dirty="0" smtClean="0">
                <a:solidFill>
                  <a:srgbClr val="FF00FF"/>
                </a:solidFill>
              </a:rPr>
              <a:t>最根本、最重要</a:t>
            </a:r>
            <a:r>
              <a:rPr lang="zh-CN" altLang="zh-CN" sz="3400" dirty="0" smtClean="0">
                <a:solidFill>
                  <a:srgbClr val="FF00FF"/>
                </a:solidFill>
              </a:rPr>
              <a:t>的问题。</a:t>
            </a:r>
          </a:p>
          <a:p>
            <a:pPr>
              <a:lnSpc>
                <a:spcPct val="120000"/>
              </a:lnSpc>
            </a:pPr>
            <a:r>
              <a:rPr lang="en-US" altLang="zh-CN" sz="3400" dirty="0" smtClean="0">
                <a:solidFill>
                  <a:srgbClr val="FF00FF"/>
                </a:solidFill>
              </a:rPr>
              <a:t>3.</a:t>
            </a:r>
            <a:r>
              <a:rPr lang="zh-CN" altLang="zh-CN" sz="3400" u="sng" dirty="0" smtClean="0">
                <a:solidFill>
                  <a:srgbClr val="FF00FF"/>
                </a:solidFill>
              </a:rPr>
              <a:t>监督</a:t>
            </a:r>
            <a:r>
              <a:rPr lang="zh-CN" altLang="zh-CN" sz="3400" dirty="0" smtClean="0">
                <a:solidFill>
                  <a:srgbClr val="FF00FF"/>
                </a:solidFill>
              </a:rPr>
              <a:t>是权力正确行使的</a:t>
            </a:r>
            <a:r>
              <a:rPr lang="zh-CN" altLang="zh-CN" sz="3400" u="sng" dirty="0" smtClean="0">
                <a:solidFill>
                  <a:srgbClr val="FF00FF"/>
                </a:solidFill>
              </a:rPr>
              <a:t>根本保证</a:t>
            </a:r>
            <a:r>
              <a:rPr lang="zh-CN" altLang="zh-CN" sz="3400" dirty="0" smtClean="0">
                <a:solidFill>
                  <a:srgbClr val="FF00FF"/>
                </a:solidFill>
              </a:rPr>
              <a:t>。</a:t>
            </a:r>
          </a:p>
          <a:p>
            <a:pPr>
              <a:lnSpc>
                <a:spcPct val="120000"/>
              </a:lnSpc>
            </a:pPr>
            <a:r>
              <a:rPr lang="en-US" altLang="zh-CN" sz="3400" dirty="0" smtClean="0">
                <a:solidFill>
                  <a:srgbClr val="FF00FF"/>
                </a:solidFill>
              </a:rPr>
              <a:t>4.</a:t>
            </a:r>
            <a:r>
              <a:rPr lang="zh-CN" altLang="zh-CN" sz="3400" u="sng" dirty="0" smtClean="0">
                <a:solidFill>
                  <a:srgbClr val="FF00FF"/>
                </a:solidFill>
              </a:rPr>
              <a:t>国家安全</a:t>
            </a:r>
            <a:r>
              <a:rPr lang="zh-CN" altLang="zh-CN" sz="3400" dirty="0" smtClean="0">
                <a:solidFill>
                  <a:srgbClr val="FF00FF"/>
                </a:solidFill>
              </a:rPr>
              <a:t>是实现国家利益</a:t>
            </a:r>
            <a:r>
              <a:rPr lang="zh-CN" altLang="zh-CN" sz="3400" u="sng" dirty="0" smtClean="0">
                <a:solidFill>
                  <a:srgbClr val="FF00FF"/>
                </a:solidFill>
              </a:rPr>
              <a:t>最根本</a:t>
            </a:r>
            <a:r>
              <a:rPr lang="zh-CN" altLang="zh-CN" sz="3400" dirty="0" smtClean="0">
                <a:solidFill>
                  <a:srgbClr val="FF00FF"/>
                </a:solidFill>
              </a:rPr>
              <a:t>的保障。</a:t>
            </a:r>
          </a:p>
          <a:p>
            <a:pPr>
              <a:lnSpc>
                <a:spcPct val="120000"/>
              </a:lnSpc>
            </a:pPr>
            <a:r>
              <a:rPr lang="en-US" altLang="zh-CN" sz="3400" dirty="0" smtClean="0">
                <a:solidFill>
                  <a:srgbClr val="FF00FF"/>
                </a:solidFill>
              </a:rPr>
              <a:t>5.</a:t>
            </a:r>
            <a:r>
              <a:rPr lang="zh-CN" altLang="zh-CN" sz="3400" dirty="0" smtClean="0">
                <a:solidFill>
                  <a:srgbClr val="FF00FF"/>
                </a:solidFill>
              </a:rPr>
              <a:t>党的</a:t>
            </a:r>
            <a:r>
              <a:rPr lang="zh-CN" altLang="zh-CN" sz="3400" u="sng" dirty="0" smtClean="0">
                <a:solidFill>
                  <a:srgbClr val="FF00FF"/>
                </a:solidFill>
              </a:rPr>
              <a:t>根本宗旨</a:t>
            </a:r>
            <a:r>
              <a:rPr lang="zh-CN" altLang="zh-CN" sz="3400" dirty="0" smtClean="0">
                <a:solidFill>
                  <a:srgbClr val="FF00FF"/>
                </a:solidFill>
              </a:rPr>
              <a:t>：</a:t>
            </a:r>
            <a:r>
              <a:rPr lang="zh-CN" altLang="zh-CN" sz="3400" u="sng" dirty="0" smtClean="0">
                <a:solidFill>
                  <a:srgbClr val="FF00FF"/>
                </a:solidFill>
              </a:rPr>
              <a:t>全心合意为人民服务</a:t>
            </a:r>
            <a:r>
              <a:rPr lang="zh-CN" altLang="zh-CN" sz="3400" dirty="0" smtClean="0">
                <a:solidFill>
                  <a:srgbClr val="FF00FF"/>
                </a:solidFill>
              </a:rPr>
              <a:t>。</a:t>
            </a:r>
          </a:p>
          <a:p>
            <a:pPr>
              <a:lnSpc>
                <a:spcPct val="120000"/>
              </a:lnSpc>
            </a:pPr>
            <a:r>
              <a:rPr lang="en-US" altLang="zh-CN" sz="3400" dirty="0" smtClean="0">
                <a:solidFill>
                  <a:srgbClr val="FF00FF"/>
                </a:solidFill>
              </a:rPr>
              <a:t>6.</a:t>
            </a:r>
            <a:r>
              <a:rPr lang="zh-CN" altLang="zh-CN" sz="3400" u="sng" dirty="0" smtClean="0">
                <a:solidFill>
                  <a:srgbClr val="FF00FF"/>
                </a:solidFill>
              </a:rPr>
              <a:t>农业农村农民问题</a:t>
            </a:r>
            <a:r>
              <a:rPr lang="zh-CN" altLang="zh-CN" sz="3400" dirty="0" smtClean="0">
                <a:solidFill>
                  <a:srgbClr val="FF00FF"/>
                </a:solidFill>
              </a:rPr>
              <a:t>是关系国计民生的</a:t>
            </a:r>
            <a:r>
              <a:rPr lang="zh-CN" altLang="zh-CN" sz="3400" u="sng" dirty="0" smtClean="0">
                <a:solidFill>
                  <a:srgbClr val="FF00FF"/>
                </a:solidFill>
              </a:rPr>
              <a:t>根本性问题</a:t>
            </a:r>
            <a:r>
              <a:rPr lang="zh-CN" altLang="zh-CN" sz="3400" dirty="0" smtClean="0">
                <a:solidFill>
                  <a:srgbClr val="FF00FF"/>
                </a:solidFill>
              </a:rPr>
              <a:t>。</a:t>
            </a:r>
          </a:p>
          <a:p>
            <a:pPr>
              <a:lnSpc>
                <a:spcPct val="120000"/>
              </a:lnSpc>
            </a:pPr>
            <a:r>
              <a:rPr lang="en-US" altLang="zh-CN" sz="3400" dirty="0" smtClean="0">
                <a:solidFill>
                  <a:srgbClr val="FF00FF"/>
                </a:solidFill>
              </a:rPr>
              <a:t>7.</a:t>
            </a:r>
            <a:r>
              <a:rPr lang="zh-CN" altLang="zh-CN" sz="3400" u="sng" dirty="0" smtClean="0">
                <a:solidFill>
                  <a:srgbClr val="FF00FF"/>
                </a:solidFill>
              </a:rPr>
              <a:t>教育</a:t>
            </a:r>
            <a:r>
              <a:rPr lang="zh-CN" altLang="zh-CN" sz="3400" dirty="0" smtClean="0">
                <a:solidFill>
                  <a:srgbClr val="FF00FF"/>
                </a:solidFill>
              </a:rPr>
              <a:t>是提高国民素质、培养创新型人才、促进人的全面发展的</a:t>
            </a:r>
            <a:r>
              <a:rPr lang="zh-CN" altLang="zh-CN" sz="3400" u="sng" dirty="0" smtClean="0">
                <a:solidFill>
                  <a:srgbClr val="FF00FF"/>
                </a:solidFill>
              </a:rPr>
              <a:t>根本途径</a:t>
            </a:r>
            <a:r>
              <a:rPr lang="zh-CN" altLang="zh-CN" sz="3400" dirty="0" smtClean="0">
                <a:solidFill>
                  <a:srgbClr val="FF00FF"/>
                </a:solidFill>
              </a:rPr>
              <a:t>。</a:t>
            </a:r>
          </a:p>
          <a:p>
            <a:pPr>
              <a:lnSpc>
                <a:spcPct val="120000"/>
              </a:lnSpc>
            </a:pPr>
            <a:r>
              <a:rPr lang="en-US" altLang="zh-CN" sz="3400" dirty="0" smtClean="0">
                <a:solidFill>
                  <a:srgbClr val="FF00FF"/>
                </a:solidFill>
              </a:rPr>
              <a:t>8.</a:t>
            </a:r>
            <a:r>
              <a:rPr lang="zh-CN" altLang="zh-CN" sz="3400" dirty="0" smtClean="0">
                <a:solidFill>
                  <a:srgbClr val="FF00FF"/>
                </a:solidFill>
              </a:rPr>
              <a:t>国家的</a:t>
            </a:r>
            <a:r>
              <a:rPr lang="zh-CN" altLang="zh-CN" sz="3400" u="sng" dirty="0" smtClean="0">
                <a:solidFill>
                  <a:srgbClr val="FF00FF"/>
                </a:solidFill>
              </a:rPr>
              <a:t>根本任务</a:t>
            </a:r>
            <a:r>
              <a:rPr lang="zh-CN" altLang="zh-CN" sz="3400" dirty="0" smtClean="0">
                <a:solidFill>
                  <a:srgbClr val="FF00FF"/>
                </a:solidFill>
              </a:rPr>
              <a:t>：</a:t>
            </a:r>
            <a:r>
              <a:rPr lang="zh-CN" altLang="zh-CN" sz="3400" u="sng" dirty="0" smtClean="0">
                <a:solidFill>
                  <a:srgbClr val="FF00FF"/>
                </a:solidFill>
              </a:rPr>
              <a:t>沿着中国特色社会主义道路，集中力量进行社会主义现代化建设</a:t>
            </a:r>
            <a:r>
              <a:rPr lang="zh-CN" altLang="zh-CN" sz="3400" dirty="0" smtClean="0">
                <a:solidFill>
                  <a:srgbClr val="FF00FF"/>
                </a:solidFill>
              </a:rPr>
              <a:t>。</a:t>
            </a:r>
          </a:p>
          <a:p>
            <a:pPr>
              <a:lnSpc>
                <a:spcPct val="120000"/>
              </a:lnSpc>
            </a:pPr>
            <a:r>
              <a:rPr lang="en-US" altLang="zh-CN" sz="3400" dirty="0" smtClean="0">
                <a:solidFill>
                  <a:srgbClr val="FF00FF"/>
                </a:solidFill>
              </a:rPr>
              <a:t>9.</a:t>
            </a:r>
            <a:r>
              <a:rPr lang="zh-CN" altLang="zh-CN" sz="3400" u="sng" dirty="0" smtClean="0">
                <a:solidFill>
                  <a:srgbClr val="FF00FF"/>
                </a:solidFill>
              </a:rPr>
              <a:t>社会主义制度</a:t>
            </a:r>
            <a:r>
              <a:rPr lang="zh-CN" altLang="zh-CN" sz="3400" dirty="0" smtClean="0">
                <a:solidFill>
                  <a:srgbClr val="FF00FF"/>
                </a:solidFill>
              </a:rPr>
              <a:t>是我国的</a:t>
            </a:r>
            <a:r>
              <a:rPr lang="zh-CN" altLang="zh-CN" sz="3400" u="sng" dirty="0" smtClean="0">
                <a:solidFill>
                  <a:srgbClr val="FF00FF"/>
                </a:solidFill>
              </a:rPr>
              <a:t>根本制度</a:t>
            </a:r>
            <a:r>
              <a:rPr lang="zh-CN" altLang="zh-CN" sz="3400" dirty="0" smtClean="0">
                <a:solidFill>
                  <a:srgbClr val="FF00FF"/>
                </a:solidFill>
              </a:rPr>
              <a:t>；</a:t>
            </a:r>
          </a:p>
          <a:p>
            <a:pPr>
              <a:lnSpc>
                <a:spcPct val="120000"/>
              </a:lnSpc>
            </a:pPr>
            <a:r>
              <a:rPr lang="en-US" altLang="zh-CN" sz="3400" dirty="0" smtClean="0">
                <a:solidFill>
                  <a:srgbClr val="FF00FF"/>
                </a:solidFill>
              </a:rPr>
              <a:t>10.</a:t>
            </a:r>
            <a:r>
              <a:rPr lang="zh-CN" altLang="zh-CN" sz="3400" u="sng" dirty="0" smtClean="0">
                <a:solidFill>
                  <a:srgbClr val="FF00FF"/>
                </a:solidFill>
              </a:rPr>
              <a:t>人民代表大会制度</a:t>
            </a:r>
            <a:r>
              <a:rPr lang="zh-CN" altLang="zh-CN" sz="3400" dirty="0" smtClean="0">
                <a:solidFill>
                  <a:srgbClr val="FF00FF"/>
                </a:solidFill>
              </a:rPr>
              <a:t>是我国的</a:t>
            </a:r>
            <a:r>
              <a:rPr lang="zh-CN" altLang="zh-CN" sz="3400" u="sng" dirty="0" smtClean="0">
                <a:solidFill>
                  <a:srgbClr val="FF00FF"/>
                </a:solidFill>
              </a:rPr>
              <a:t>根本政治制度</a:t>
            </a:r>
            <a:r>
              <a:rPr lang="zh-CN" altLang="zh-CN" sz="3400" dirty="0" smtClean="0">
                <a:solidFill>
                  <a:srgbClr val="FF00FF"/>
                </a:solidFill>
              </a:rPr>
              <a:t>，是人民掌握国家政权、行使权力的</a:t>
            </a:r>
            <a:r>
              <a:rPr lang="zh-CN" altLang="zh-CN" sz="3400" u="sng" dirty="0" smtClean="0">
                <a:solidFill>
                  <a:srgbClr val="FF00FF"/>
                </a:solidFill>
              </a:rPr>
              <a:t>根本途径</a:t>
            </a:r>
            <a:r>
              <a:rPr lang="zh-CN" altLang="zh-CN" sz="3400" dirty="0" smtClean="0">
                <a:solidFill>
                  <a:srgbClr val="FF00FF"/>
                </a:solidFill>
              </a:rPr>
              <a:t>。</a:t>
            </a:r>
          </a:p>
          <a:p>
            <a:pPr>
              <a:lnSpc>
                <a:spcPct val="120000"/>
              </a:lnSpc>
            </a:pPr>
            <a:r>
              <a:rPr lang="en-US" altLang="zh-CN" sz="3400" dirty="0" smtClean="0">
                <a:solidFill>
                  <a:srgbClr val="FF00FF"/>
                </a:solidFill>
              </a:rPr>
              <a:t>11.</a:t>
            </a:r>
            <a:r>
              <a:rPr lang="zh-CN" altLang="zh-CN" sz="3400" dirty="0" smtClean="0">
                <a:solidFill>
                  <a:srgbClr val="FF00FF"/>
                </a:solidFill>
              </a:rPr>
              <a:t>发展的根本目的：增进民生福祉。</a:t>
            </a:r>
          </a:p>
          <a:p>
            <a:pPr>
              <a:lnSpc>
                <a:spcPct val="120000"/>
              </a:lnSpc>
            </a:pPr>
            <a:r>
              <a:rPr lang="en-US" altLang="zh-CN" sz="3400" dirty="0" smtClean="0">
                <a:solidFill>
                  <a:srgbClr val="FF00FF"/>
                </a:solidFill>
              </a:rPr>
              <a:t>12.</a:t>
            </a:r>
            <a:r>
              <a:rPr lang="zh-CN" altLang="zh-CN" sz="3400" dirty="0" smtClean="0">
                <a:solidFill>
                  <a:srgbClr val="FF00FF"/>
                </a:solidFill>
              </a:rPr>
              <a:t>通过法治体现、保障的民主，才是人民自由幸福、国家繁荣发展、生活稳定有序、制度充满活力、社会长治久安的</a:t>
            </a:r>
            <a:r>
              <a:rPr lang="zh-CN" altLang="zh-CN" sz="3400" b="1" dirty="0" smtClean="0">
                <a:solidFill>
                  <a:srgbClr val="FF00FF"/>
                </a:solidFill>
              </a:rPr>
              <a:t>根基</a:t>
            </a:r>
            <a:r>
              <a:rPr lang="zh-CN" altLang="zh-CN" sz="3400" dirty="0" smtClean="0">
                <a:solidFill>
                  <a:srgbClr val="FF00FF"/>
                </a:solidFill>
              </a:rPr>
              <a:t>。</a:t>
            </a:r>
          </a:p>
          <a:p>
            <a:pPr>
              <a:lnSpc>
                <a:spcPct val="120000"/>
              </a:lnSpc>
            </a:pPr>
            <a:r>
              <a:rPr lang="en-US" altLang="zh-CN" sz="3400" dirty="0" smtClean="0">
                <a:solidFill>
                  <a:srgbClr val="FF00FF"/>
                </a:solidFill>
              </a:rPr>
              <a:t>13.</a:t>
            </a:r>
            <a:r>
              <a:rPr lang="zh-CN" altLang="zh-CN" sz="3400" dirty="0" smtClean="0">
                <a:solidFill>
                  <a:srgbClr val="FF00FF"/>
                </a:solidFill>
              </a:rPr>
              <a:t>是全体中华儿女期愿望，是中华民族根本利益所在：解决台湾问题、实现祖国完全统一。</a:t>
            </a:r>
          </a:p>
          <a:p>
            <a:pPr>
              <a:lnSpc>
                <a:spcPct val="120000"/>
              </a:lnSpc>
            </a:pPr>
            <a:r>
              <a:rPr lang="en-US" altLang="zh-CN" sz="3400" dirty="0" smtClean="0">
                <a:solidFill>
                  <a:srgbClr val="FF00FF"/>
                </a:solidFill>
              </a:rPr>
              <a:t>14.</a:t>
            </a:r>
            <a:r>
              <a:rPr lang="zh-CN" altLang="zh-CN" sz="3400" dirty="0" smtClean="0">
                <a:solidFill>
                  <a:srgbClr val="FF00FF"/>
                </a:solidFill>
              </a:rPr>
              <a:t>中国自信，民族自信的根本所在</a:t>
            </a:r>
            <a:r>
              <a:rPr lang="en-US" altLang="zh-CN" sz="3400" dirty="0" smtClean="0">
                <a:solidFill>
                  <a:srgbClr val="FF00FF"/>
                </a:solidFill>
              </a:rPr>
              <a:t>(</a:t>
            </a:r>
            <a:r>
              <a:rPr lang="zh-CN" altLang="zh-CN" sz="3400" dirty="0" smtClean="0">
                <a:solidFill>
                  <a:srgbClr val="FF00FF"/>
                </a:solidFill>
              </a:rPr>
              <a:t>根本原因</a:t>
            </a:r>
            <a:r>
              <a:rPr lang="en-US" altLang="zh-CN" sz="3400" dirty="0" smtClean="0">
                <a:solidFill>
                  <a:srgbClr val="FF00FF"/>
                </a:solidFill>
              </a:rPr>
              <a:t>)</a:t>
            </a:r>
            <a:r>
              <a:rPr lang="zh-CN" altLang="zh-CN" sz="3400" dirty="0" smtClean="0">
                <a:solidFill>
                  <a:srgbClr val="FF00FF"/>
                </a:solidFill>
              </a:rPr>
              <a:t>：中国共产党领导中国人民开辟了中国特色社会主义道路，形成了中国特色社会主义理论体系，确立了中国特色社会主义制度，发展了中国特色社会主义文化。</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3200" b="1" i="0" u="none" strike="noStrike" kern="1200" cap="none" spc="0" normalizeH="0" baseline="0" noProof="0" dirty="0" smtClean="0">
              <a:ln>
                <a:noFill/>
              </a:ln>
              <a:solidFill>
                <a:srgbClr val="FF0000"/>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609600"/>
            <a:ext cx="8153400" cy="5486399"/>
          </a:xfrm>
          <a:prstGeom prst="rect">
            <a:avLst/>
          </a:prstGeom>
          <a:ln w="38100">
            <a:solidFill>
              <a:srgbClr val="0000FF"/>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900" b="1" i="0" u="none" strike="noStrike" kern="1200" cap="none" spc="0" normalizeH="0" baseline="0" noProof="0" dirty="0" smtClean="0">
              <a:ln>
                <a:noFill/>
              </a:ln>
              <a:solidFill>
                <a:srgbClr val="FF0000"/>
              </a:solidFill>
              <a:effectLst/>
              <a:uLnTx/>
              <a:uFillTx/>
              <a:latin typeface="+mn-lt"/>
              <a:ea typeface="+mn-ea"/>
              <a:cs typeface="+mn-cs"/>
            </a:endParaRPr>
          </a:p>
          <a:p>
            <a:pPr marL="342900" lvl="0" indent="-342900">
              <a:spcBef>
                <a:spcPct val="20000"/>
              </a:spcBef>
              <a:buFont typeface="Arial" pitchFamily="34" charset="0"/>
              <a:buChar char="•"/>
            </a:pPr>
            <a:r>
              <a:rPr kumimoji="0" lang="zh-CN" altLang="en-US" sz="2400" b="1" i="0" u="none" strike="noStrike" kern="1200" cap="none" spc="0" normalizeH="0" baseline="0" noProof="0" dirty="0" smtClean="0">
                <a:ln>
                  <a:noFill/>
                </a:ln>
                <a:solidFill>
                  <a:srgbClr val="FF0000"/>
                </a:solidFill>
                <a:effectLst/>
                <a:uLnTx/>
                <a:uFillTx/>
                <a:latin typeface="+mn-lt"/>
                <a:ea typeface="+mn-ea"/>
                <a:cs typeface="+mn-cs"/>
              </a:rPr>
              <a:t>二</a:t>
            </a:r>
            <a:r>
              <a:rPr kumimoji="0" lang="en-US" altLang="zh-CN" sz="24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2400" b="1" i="0" u="none" strike="noStrike" kern="1200" cap="none" spc="0" normalizeH="0" baseline="0" noProof="0" dirty="0" smtClean="0">
                <a:ln>
                  <a:noFill/>
                </a:ln>
                <a:solidFill>
                  <a:srgbClr val="FF0000"/>
                </a:solidFill>
                <a:effectLst/>
                <a:uLnTx/>
                <a:uFillTx/>
                <a:latin typeface="+mn-lt"/>
                <a:ea typeface="+mn-ea"/>
                <a:cs typeface="+mn-cs"/>
              </a:rPr>
              <a:t>常考知识点总结：</a:t>
            </a:r>
            <a:r>
              <a:rPr lang="zh-CN" altLang="en-US" sz="2400" b="1" dirty="0" smtClean="0">
                <a:solidFill>
                  <a:srgbClr val="7030A0"/>
                </a:solidFill>
              </a:rPr>
              <a:t>第二种排除  说法太绝对</a:t>
            </a:r>
            <a:endParaRPr lang="en-US" altLang="zh-CN" sz="2400" b="1" dirty="0" smtClean="0">
              <a:solidFill>
                <a:srgbClr val="7030A0"/>
              </a:solidFill>
            </a:endParaRPr>
          </a:p>
          <a:p>
            <a:pPr marL="342900" lvl="0" indent="-342900">
              <a:lnSpc>
                <a:spcPct val="150000"/>
              </a:lnSpc>
              <a:buFont typeface="Arial" pitchFamily="34" charset="0"/>
              <a:buChar char="•"/>
            </a:pPr>
            <a:r>
              <a:rPr kumimoji="0" lang="zh-CN" altLang="en-US" sz="2000" b="1" i="0" u="none" strike="noStrike" kern="1200" cap="none" spc="0" normalizeH="0" baseline="0" noProof="0" dirty="0" smtClean="0">
                <a:ln>
                  <a:noFill/>
                </a:ln>
                <a:solidFill>
                  <a:srgbClr val="0000FF"/>
                </a:solidFill>
                <a:effectLst/>
                <a:uLnTx/>
                <a:uFillTx/>
                <a:latin typeface="+mn-lt"/>
                <a:ea typeface="+mn-ea"/>
                <a:cs typeface="+mn-cs"/>
              </a:rPr>
              <a:t>解题指导：如选项中含以下词语，一般来说都是错误的。“杜绝”、“一定”、“所有”“只有”、“任何”、“最”、“只有</a:t>
            </a:r>
            <a:r>
              <a:rPr kumimoji="0" lang="en-US" altLang="zh-CN" sz="2000" b="1" i="0" u="none" strike="noStrike" kern="1200" cap="none" spc="0" normalizeH="0" baseline="0" noProof="0" dirty="0" smtClean="0">
                <a:ln>
                  <a:noFill/>
                </a:ln>
                <a:solidFill>
                  <a:srgbClr val="0000FF"/>
                </a:solidFill>
                <a:effectLst/>
                <a:uLnTx/>
                <a:uFillTx/>
                <a:latin typeface="+mn-lt"/>
                <a:ea typeface="+mn-ea"/>
                <a:cs typeface="+mn-cs"/>
              </a:rPr>
              <a:t>……</a:t>
            </a:r>
            <a:r>
              <a:rPr kumimoji="0" lang="zh-CN" altLang="en-US" sz="2000" b="1" i="0" u="none" strike="noStrike" kern="1200" cap="none" spc="0" normalizeH="0" baseline="0" noProof="0" dirty="0" smtClean="0">
                <a:ln>
                  <a:noFill/>
                </a:ln>
                <a:solidFill>
                  <a:srgbClr val="0000FF"/>
                </a:solidFill>
                <a:effectLst/>
                <a:uLnTx/>
                <a:uFillTx/>
                <a:latin typeface="+mn-lt"/>
                <a:ea typeface="+mn-ea"/>
                <a:cs typeface="+mn-cs"/>
              </a:rPr>
              <a:t>才</a:t>
            </a:r>
            <a:r>
              <a:rPr kumimoji="0" lang="en-US" altLang="zh-CN" sz="2000" b="1" i="0" u="none" strike="noStrike" kern="1200" cap="none" spc="0" normalizeH="0" baseline="0" noProof="0" dirty="0" smtClean="0">
                <a:ln>
                  <a:noFill/>
                </a:ln>
                <a:solidFill>
                  <a:srgbClr val="0000FF"/>
                </a:solidFill>
                <a:effectLst/>
                <a:uLnTx/>
                <a:uFillTx/>
                <a:latin typeface="+mn-lt"/>
                <a:ea typeface="+mn-ea"/>
                <a:cs typeface="+mn-cs"/>
              </a:rPr>
              <a:t>……</a:t>
            </a:r>
            <a:r>
              <a:rPr kumimoji="0" lang="zh-CN" altLang="en-US" sz="2000" b="1" i="0" u="none" strike="noStrike" kern="1200" cap="none" spc="0" normalizeH="0" baseline="0" noProof="0" dirty="0" smtClean="0">
                <a:ln>
                  <a:noFill/>
                </a:ln>
                <a:solidFill>
                  <a:srgbClr val="0000FF"/>
                </a:solidFill>
                <a:effectLst/>
                <a:uLnTx/>
                <a:uFillTx/>
                <a:latin typeface="+mn-lt"/>
                <a:ea typeface="+mn-ea"/>
                <a:cs typeface="+mn-cs"/>
              </a:rPr>
              <a:t>”、“只要</a:t>
            </a:r>
            <a:r>
              <a:rPr kumimoji="0" lang="en-US" altLang="zh-CN" sz="2000" b="1" i="0" u="none" strike="noStrike" kern="1200" cap="none" spc="0" normalizeH="0" baseline="0" noProof="0" dirty="0" smtClean="0">
                <a:ln>
                  <a:noFill/>
                </a:ln>
                <a:solidFill>
                  <a:srgbClr val="0000FF"/>
                </a:solidFill>
                <a:effectLst/>
                <a:uLnTx/>
                <a:uFillTx/>
                <a:latin typeface="+mn-lt"/>
                <a:ea typeface="+mn-ea"/>
                <a:cs typeface="+mn-cs"/>
              </a:rPr>
              <a:t>……</a:t>
            </a:r>
            <a:r>
              <a:rPr kumimoji="0" lang="zh-CN" altLang="en-US" sz="2000" b="1" i="0" u="none" strike="noStrike" kern="1200" cap="none" spc="0" normalizeH="0" baseline="0" noProof="0" dirty="0" smtClean="0">
                <a:ln>
                  <a:noFill/>
                </a:ln>
                <a:solidFill>
                  <a:srgbClr val="0000FF"/>
                </a:solidFill>
                <a:effectLst/>
                <a:uLnTx/>
                <a:uFillTx/>
                <a:latin typeface="+mn-lt"/>
                <a:ea typeface="+mn-ea"/>
                <a:cs typeface="+mn-cs"/>
              </a:rPr>
              <a:t>就</a:t>
            </a:r>
            <a:r>
              <a:rPr kumimoji="0" lang="en-US" altLang="zh-CN" sz="2000" b="1" i="0" u="none" strike="noStrike" kern="1200" cap="none" spc="0" normalizeH="0" baseline="0" noProof="0" dirty="0" smtClean="0">
                <a:ln>
                  <a:noFill/>
                </a:ln>
                <a:solidFill>
                  <a:srgbClr val="0000FF"/>
                </a:solidFill>
                <a:effectLst/>
                <a:uLnTx/>
                <a:uFillTx/>
                <a:latin typeface="+mn-lt"/>
                <a:ea typeface="+mn-ea"/>
                <a:cs typeface="+mn-cs"/>
              </a:rPr>
              <a:t>……</a:t>
            </a:r>
            <a:r>
              <a:rPr kumimoji="0" lang="zh-CN" altLang="en-US" sz="2000" b="1" i="0" u="none" strike="noStrike" kern="1200" cap="none" spc="0" normalizeH="0" baseline="0" noProof="0" dirty="0" smtClean="0">
                <a:ln>
                  <a:noFill/>
                </a:ln>
                <a:solidFill>
                  <a:srgbClr val="0000FF"/>
                </a:solidFill>
                <a:effectLst/>
                <a:uLnTx/>
                <a:uFillTx/>
                <a:latin typeface="+mn-lt"/>
                <a:ea typeface="+mn-ea"/>
                <a:cs typeface="+mn-cs"/>
              </a:rPr>
              <a:t>”、</a:t>
            </a:r>
            <a:endParaRPr kumimoji="0" lang="en-US" altLang="zh-CN" sz="2000" b="1" i="0" u="none" strike="noStrike" kern="1200" cap="none" spc="0" normalizeH="0" baseline="0" noProof="0" dirty="0" smtClean="0">
              <a:ln>
                <a:noFill/>
              </a:ln>
              <a:solidFill>
                <a:srgbClr val="0000FF"/>
              </a:solidFill>
              <a:effectLst/>
              <a:uLnTx/>
              <a:uFillTx/>
              <a:latin typeface="+mn-lt"/>
              <a:ea typeface="+mn-ea"/>
              <a:cs typeface="+mn-cs"/>
            </a:endParaRPr>
          </a:p>
          <a:p>
            <a:pPr marL="342900" lvl="0" indent="-342900">
              <a:lnSpc>
                <a:spcPct val="150000"/>
              </a:lnSpc>
            </a:pPr>
            <a:r>
              <a:rPr lang="en-US" altLang="zh-CN" sz="2000" b="1" dirty="0" smtClean="0">
                <a:solidFill>
                  <a:srgbClr val="0000FF"/>
                </a:solidFill>
              </a:rPr>
              <a:t>   </a:t>
            </a:r>
            <a:r>
              <a:rPr kumimoji="0" lang="zh-CN" altLang="en-US" sz="2000" b="1" i="0" u="none" strike="noStrike" kern="1200" cap="none" spc="0" normalizeH="0" baseline="0" noProof="0" dirty="0" smtClean="0">
                <a:ln>
                  <a:noFill/>
                </a:ln>
                <a:solidFill>
                  <a:srgbClr val="0000FF"/>
                </a:solidFill>
                <a:effectLst/>
                <a:uLnTx/>
                <a:uFillTx/>
                <a:latin typeface="+mn-lt"/>
                <a:ea typeface="+mn-ea"/>
                <a:cs typeface="+mn-cs"/>
              </a:rPr>
              <a:t>“唯一”、“消除”、“保证”、“都”、“能够避免”“必将”、“完全”、“根本”、“必须”、</a:t>
            </a:r>
            <a:endParaRPr kumimoji="0" lang="en-US" altLang="zh-CN" sz="2000" b="1" i="0" u="none" strike="noStrike" kern="1200" cap="none" spc="0" normalizeH="0" baseline="0" noProof="0" dirty="0" smtClean="0">
              <a:ln>
                <a:noFill/>
              </a:ln>
              <a:solidFill>
                <a:srgbClr val="0000FF"/>
              </a:solidFill>
              <a:effectLst/>
              <a:uLnTx/>
              <a:uFillTx/>
              <a:latin typeface="+mn-lt"/>
              <a:ea typeface="+mn-ea"/>
              <a:cs typeface="+mn-cs"/>
            </a:endParaRPr>
          </a:p>
          <a:p>
            <a:pPr marL="342900" lvl="0" indent="-342900">
              <a:lnSpc>
                <a:spcPct val="150000"/>
              </a:lnSpc>
            </a:pPr>
            <a:r>
              <a:rPr lang="en-US" altLang="zh-CN" sz="2000" b="1" dirty="0" smtClean="0">
                <a:solidFill>
                  <a:srgbClr val="0000FF"/>
                </a:solidFill>
              </a:rPr>
              <a:t>    </a:t>
            </a:r>
            <a:r>
              <a:rPr kumimoji="0" lang="zh-CN" altLang="en-US" sz="2000" b="1" i="0" u="none" strike="noStrike" kern="1200" cap="none" spc="0" normalizeH="0" baseline="0" noProof="0" dirty="0" smtClean="0">
                <a:ln>
                  <a:noFill/>
                </a:ln>
                <a:solidFill>
                  <a:srgbClr val="0000FF"/>
                </a:solidFill>
                <a:effectLst/>
                <a:uLnTx/>
                <a:uFillTx/>
                <a:latin typeface="+mn-lt"/>
                <a:ea typeface="+mn-ea"/>
                <a:cs typeface="+mn-cs"/>
              </a:rPr>
              <a:t>“彻底”、“一切”、“决定性因素”</a:t>
            </a:r>
            <a:endParaRPr kumimoji="0" lang="en-US" altLang="zh-CN" sz="2000" b="1" i="0" u="none" strike="noStrike" kern="1200" cap="none" spc="0" normalizeH="0" baseline="0" noProof="0" dirty="0" smtClean="0">
              <a:ln>
                <a:noFill/>
              </a:ln>
              <a:solidFill>
                <a:srgbClr val="0000FF"/>
              </a:solidFill>
              <a:effectLst/>
              <a:uLnTx/>
              <a:uFillTx/>
              <a:latin typeface="+mn-lt"/>
              <a:ea typeface="+mn-ea"/>
              <a:cs typeface="+mn-cs"/>
            </a:endParaRPr>
          </a:p>
          <a:p>
            <a:pPr algn="ctr">
              <a:lnSpc>
                <a:spcPct val="120000"/>
              </a:lnSpc>
            </a:pPr>
            <a:r>
              <a:rPr lang="en-US" altLang="zh-CN" sz="1600" b="1" dirty="0" smtClean="0"/>
              <a:t>    </a:t>
            </a:r>
            <a:r>
              <a:rPr lang="en-US" altLang="zh-CN" sz="1600" b="1" dirty="0" smtClean="0">
                <a:solidFill>
                  <a:srgbClr val="0000FF"/>
                </a:solidFill>
              </a:rPr>
              <a:t> </a:t>
            </a:r>
            <a:endParaRPr kumimoji="0" lang="en-US" altLang="zh-CN" sz="900" b="1" i="0" u="none" strike="noStrike" kern="1200" cap="none" spc="0" normalizeH="0" baseline="0" noProof="0" dirty="0" smtClean="0">
              <a:ln>
                <a:noFill/>
              </a:ln>
              <a:solidFill>
                <a:srgbClr val="FF0000"/>
              </a:solidFill>
              <a:effectLst/>
              <a:uLnTx/>
              <a:uFillTx/>
              <a:latin typeface="+mn-lt"/>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609600"/>
            <a:ext cx="8153400" cy="5486399"/>
          </a:xfrm>
          <a:prstGeom prst="rect">
            <a:avLst/>
          </a:prstGeom>
          <a:ln w="38100">
            <a:solidFill>
              <a:srgbClr val="0000FF"/>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900" b="1" i="0" u="none" strike="noStrike" kern="1200" cap="none" spc="0" normalizeH="0" baseline="0" noProof="0" dirty="0" smtClean="0">
              <a:ln>
                <a:noFill/>
              </a:ln>
              <a:solidFill>
                <a:srgbClr val="FF0000"/>
              </a:solidFill>
              <a:effectLst/>
              <a:uLnTx/>
              <a:uFillTx/>
              <a:latin typeface="+mn-lt"/>
              <a:ea typeface="+mn-ea"/>
              <a:cs typeface="+mn-cs"/>
            </a:endParaRPr>
          </a:p>
          <a:p>
            <a:pPr marL="342900" lvl="0" indent="-342900">
              <a:spcBef>
                <a:spcPct val="20000"/>
              </a:spcBef>
              <a:buFont typeface="Arial" pitchFamily="34" charset="0"/>
              <a:buChar char="•"/>
            </a:pPr>
            <a:r>
              <a:rPr kumimoji="0" lang="zh-CN" altLang="en-US" sz="2400" b="1" i="0" u="none" strike="noStrike" kern="1200" cap="none" spc="0" normalizeH="0" baseline="0" noProof="0" dirty="0" smtClean="0">
                <a:ln>
                  <a:noFill/>
                </a:ln>
                <a:solidFill>
                  <a:srgbClr val="FF0000"/>
                </a:solidFill>
                <a:effectLst/>
                <a:uLnTx/>
                <a:uFillTx/>
                <a:latin typeface="+mn-lt"/>
                <a:ea typeface="+mn-ea"/>
                <a:cs typeface="+mn-cs"/>
              </a:rPr>
              <a:t>二</a:t>
            </a:r>
            <a:r>
              <a:rPr kumimoji="0" lang="en-US" altLang="zh-CN" sz="24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2400" b="1" i="0" u="none" strike="noStrike" kern="1200" cap="none" spc="0" normalizeH="0" baseline="0" noProof="0" dirty="0" smtClean="0">
                <a:ln>
                  <a:noFill/>
                </a:ln>
                <a:solidFill>
                  <a:srgbClr val="FF0000"/>
                </a:solidFill>
                <a:effectLst/>
                <a:uLnTx/>
                <a:uFillTx/>
                <a:latin typeface="+mn-lt"/>
                <a:ea typeface="+mn-ea"/>
                <a:cs typeface="+mn-cs"/>
              </a:rPr>
              <a:t>常考知识点总结：</a:t>
            </a:r>
            <a:r>
              <a:rPr lang="zh-CN" altLang="en-US" sz="2400" b="1" dirty="0" smtClean="0">
                <a:solidFill>
                  <a:srgbClr val="7030A0"/>
                </a:solidFill>
              </a:rPr>
              <a:t>第三种排除  与题意无关</a:t>
            </a:r>
            <a:endParaRPr lang="en-US" altLang="zh-CN" sz="2400" b="1" dirty="0" smtClean="0">
              <a:solidFill>
                <a:srgbClr val="7030A0"/>
              </a:solidFill>
            </a:endParaRPr>
          </a:p>
          <a:p>
            <a:pPr marL="342900" lvl="0" indent="-342900">
              <a:lnSpc>
                <a:spcPct val="150000"/>
              </a:lnSpc>
              <a:buFont typeface="Arial" pitchFamily="34" charset="0"/>
              <a:buChar char="•"/>
            </a:pPr>
            <a:r>
              <a:rPr kumimoji="0" lang="zh-CN" altLang="en-US" b="1" i="0" u="none" strike="noStrike" kern="1200" cap="none" spc="0" normalizeH="0" baseline="0" noProof="0" dirty="0" smtClean="0">
                <a:ln>
                  <a:noFill/>
                </a:ln>
                <a:solidFill>
                  <a:srgbClr val="0000FF"/>
                </a:solidFill>
                <a:effectLst/>
                <a:uLnTx/>
                <a:uFillTx/>
                <a:latin typeface="+mn-lt"/>
                <a:ea typeface="+mn-ea"/>
                <a:cs typeface="+mn-cs"/>
              </a:rPr>
              <a:t>解题指导：“说法虽正确，但是与材料题目无关，</a:t>
            </a:r>
            <a:r>
              <a:rPr lang="en-US" altLang="zh-CN" b="1" dirty="0" smtClean="0">
                <a:solidFill>
                  <a:srgbClr val="0000FF"/>
                </a:solidFill>
              </a:rPr>
              <a:t> </a:t>
            </a:r>
            <a:r>
              <a:rPr lang="zh-CN" altLang="en-US" b="1" dirty="0" smtClean="0">
                <a:solidFill>
                  <a:srgbClr val="0000FF"/>
                </a:solidFill>
              </a:rPr>
              <a:t>”</a:t>
            </a:r>
            <a:r>
              <a:rPr lang="en-US" altLang="zh-CN" b="1" dirty="0" smtClean="0">
                <a:solidFill>
                  <a:srgbClr val="0000FF"/>
                </a:solidFill>
              </a:rPr>
              <a:t>  </a:t>
            </a:r>
            <a:r>
              <a:rPr lang="zh-CN" altLang="en-US" b="1" dirty="0" smtClean="0">
                <a:solidFill>
                  <a:srgbClr val="0000FF"/>
                </a:solidFill>
              </a:rPr>
              <a:t>这类情况是比较常见的，</a:t>
            </a:r>
            <a:r>
              <a:rPr lang="en-US" altLang="zh-CN" b="1" dirty="0" smtClean="0">
                <a:solidFill>
                  <a:srgbClr val="0000FF"/>
                </a:solidFill>
              </a:rPr>
              <a:t>  </a:t>
            </a:r>
            <a:r>
              <a:rPr lang="zh-CN" altLang="en-US" b="1" dirty="0" smtClean="0">
                <a:solidFill>
                  <a:srgbClr val="0000FF"/>
                </a:solidFill>
              </a:rPr>
              <a:t>当出现这样的情况，四个选项都有可能是正确的，这类选项一般会被误选，在考试中成为考生答题的重要误区，要特别注意。只需要判断哪个在材料中没有体现即可。</a:t>
            </a:r>
            <a:endParaRPr lang="en-US" altLang="zh-CN" b="1" dirty="0" smtClean="0">
              <a:solidFill>
                <a:srgbClr val="0000FF"/>
              </a:solidFill>
            </a:endParaRPr>
          </a:p>
          <a:p>
            <a:pPr marL="342900" lvl="0" indent="-342900">
              <a:lnSpc>
                <a:spcPct val="150000"/>
              </a:lnSpc>
              <a:buFont typeface="Arial" pitchFamily="34" charset="0"/>
              <a:buChar char="•"/>
            </a:pPr>
            <a:r>
              <a:rPr lang="zh-CN" altLang="en-US" b="1" dirty="0" smtClean="0">
                <a:solidFill>
                  <a:srgbClr val="7030A0"/>
                </a:solidFill>
              </a:rPr>
              <a:t>                                                  </a:t>
            </a:r>
            <a:r>
              <a:rPr lang="zh-CN" altLang="en-US" sz="2400" b="1" dirty="0" smtClean="0">
                <a:solidFill>
                  <a:srgbClr val="7030A0"/>
                </a:solidFill>
              </a:rPr>
              <a:t>第四种排除  图表选择题</a:t>
            </a:r>
            <a:endParaRPr lang="en-US" altLang="zh-CN" sz="2400" b="1" dirty="0" smtClean="0">
              <a:solidFill>
                <a:srgbClr val="7030A0"/>
              </a:solidFill>
            </a:endParaRPr>
          </a:p>
          <a:p>
            <a:pPr marL="342900" lvl="0" indent="-342900">
              <a:lnSpc>
                <a:spcPct val="150000"/>
              </a:lnSpc>
              <a:buFont typeface="Arial" pitchFamily="34" charset="0"/>
              <a:buChar char="•"/>
            </a:pPr>
            <a:r>
              <a:rPr lang="zh-CN" altLang="en-US" b="1" dirty="0" smtClean="0">
                <a:solidFill>
                  <a:srgbClr val="0000FF"/>
                </a:solidFill>
              </a:rPr>
              <a:t>解题指导：解答此类题，在认真审题的基础上，关键是读懂图表的标题、文字、数字、时间、内容等重要信息，然后进行归类总结。主要类型：</a:t>
            </a:r>
            <a:endParaRPr lang="en-US" altLang="zh-CN" b="1" dirty="0" smtClean="0">
              <a:solidFill>
                <a:srgbClr val="0000FF"/>
              </a:solidFill>
            </a:endParaRPr>
          </a:p>
          <a:p>
            <a:pPr marL="342900" lvl="0" indent="-342900">
              <a:lnSpc>
                <a:spcPct val="150000"/>
              </a:lnSpc>
              <a:buFont typeface="Arial" pitchFamily="34" charset="0"/>
              <a:buChar char="•"/>
            </a:pPr>
            <a:r>
              <a:rPr kumimoji="0" lang="zh-CN" altLang="en-US" b="1" i="0" u="none" strike="noStrike" kern="1200" cap="none" spc="0" normalizeH="0" baseline="0" noProof="0" dirty="0" smtClean="0">
                <a:ln>
                  <a:noFill/>
                </a:ln>
                <a:solidFill>
                  <a:srgbClr val="FF0000"/>
                </a:solidFill>
                <a:effectLst/>
                <a:uLnTx/>
                <a:uFillTx/>
                <a:latin typeface="楷体_GB2312" pitchFamily="49" charset="-122"/>
                <a:ea typeface="楷体_GB2312" pitchFamily="49" charset="-122"/>
              </a:rPr>
              <a:t>类型一：图示区分概念；</a:t>
            </a:r>
            <a:endParaRPr kumimoji="0" lang="en-US" altLang="zh-CN" b="1" i="0" u="none" strike="noStrike" kern="1200" cap="none" spc="0" normalizeH="0" baseline="0" noProof="0" dirty="0" smtClean="0">
              <a:ln>
                <a:noFill/>
              </a:ln>
              <a:solidFill>
                <a:srgbClr val="FF0000"/>
              </a:solidFill>
              <a:effectLst/>
              <a:uLnTx/>
              <a:uFillTx/>
              <a:latin typeface="楷体_GB2312" pitchFamily="49" charset="-122"/>
              <a:ea typeface="楷体_GB2312" pitchFamily="49" charset="-122"/>
            </a:endParaRPr>
          </a:p>
          <a:p>
            <a:pPr marL="342900" lvl="0" indent="-342900">
              <a:lnSpc>
                <a:spcPct val="150000"/>
              </a:lnSpc>
              <a:buFont typeface="Arial" pitchFamily="34" charset="0"/>
              <a:buChar char="•"/>
            </a:pPr>
            <a:r>
              <a:rPr lang="zh-CN" altLang="en-US" b="1" dirty="0" smtClean="0">
                <a:solidFill>
                  <a:srgbClr val="FF0000"/>
                </a:solidFill>
                <a:latin typeface="楷体_GB2312" pitchFamily="49" charset="-122"/>
                <a:ea typeface="楷体_GB2312" pitchFamily="49" charset="-122"/>
              </a:rPr>
              <a:t>类型二：图示梳理知识；</a:t>
            </a:r>
            <a:endParaRPr lang="en-US" altLang="zh-CN" b="1" dirty="0" smtClean="0">
              <a:solidFill>
                <a:srgbClr val="FF0000"/>
              </a:solidFill>
              <a:latin typeface="楷体_GB2312" pitchFamily="49" charset="-122"/>
              <a:ea typeface="楷体_GB2312" pitchFamily="49" charset="-122"/>
            </a:endParaRPr>
          </a:p>
          <a:p>
            <a:pPr marL="342900" lvl="0" indent="-342900">
              <a:lnSpc>
                <a:spcPct val="150000"/>
              </a:lnSpc>
              <a:buFont typeface="Arial" pitchFamily="34" charset="0"/>
              <a:buChar char="•"/>
            </a:pPr>
            <a:r>
              <a:rPr lang="zh-CN" altLang="en-US" b="1" dirty="0" smtClean="0">
                <a:solidFill>
                  <a:srgbClr val="FF0000"/>
                </a:solidFill>
                <a:latin typeface="楷体_GB2312" pitchFamily="49" charset="-122"/>
                <a:ea typeface="楷体_GB2312" pitchFamily="49" charset="-122"/>
              </a:rPr>
              <a:t>类型三：图示带来启示；</a:t>
            </a:r>
            <a:endParaRPr kumimoji="0" lang="en-US" altLang="zh-CN" b="1" i="0" u="none" strike="noStrike" kern="1200" cap="none" spc="0" normalizeH="0" baseline="0" noProof="0" dirty="0" smtClean="0">
              <a:ln>
                <a:noFill/>
              </a:ln>
              <a:solidFill>
                <a:srgbClr val="FF0000"/>
              </a:solidFill>
              <a:effectLst/>
              <a:uLnTx/>
              <a:uFillTx/>
              <a:latin typeface="楷体_GB2312" pitchFamily="49" charset="-122"/>
              <a:ea typeface="楷体_GB2312" pitchFamily="49" charset="-122"/>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TotalTime>
  <Words>4613</Words>
  <Application>Microsoft Office PowerPoint</Application>
  <PresentationFormat>全屏显示(4:3)</PresentationFormat>
  <Paragraphs>460</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Theme</vt:lpstr>
      <vt:lpstr>易错易混单项选择专项训练</vt:lpstr>
      <vt:lpstr>                                         ★排除的三种情况★ 知识性错误：题中说法与课本知识直接违背，此类题需要总结归纳； 说法太绝对：主要有“说法太绝对”“以偏概全”“偷换概念”“自相矛盾”等； 与题意无关：虽然选项中的说法正确，但是和题目的材料不配合，或者无法体现；温馨提醒：掌握技巧之后需要一定的训练量才能提高正确率。</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mac-pc</cp:lastModifiedBy>
  <cp:revision>28</cp:revision>
  <dcterms:created xsi:type="dcterms:W3CDTF">2006-08-16T00:00:00Z</dcterms:created>
  <dcterms:modified xsi:type="dcterms:W3CDTF">2020-06-03T10:59:27Z</dcterms:modified>
</cp:coreProperties>
</file>