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59" r:id="rId4"/>
    <p:sldId id="261" r:id="rId5"/>
    <p:sldId id="260" r:id="rId6"/>
    <p:sldId id="262" r:id="rId7"/>
    <p:sldId id="263" r:id="rId8"/>
    <p:sldId id="264" r:id="rId9"/>
    <p:sldId id="278" r:id="rId10"/>
    <p:sldId id="257" r:id="rId11"/>
    <p:sldId id="282" r:id="rId12"/>
    <p:sldId id="281" r:id="rId13"/>
    <p:sldId id="280" r:id="rId14"/>
    <p:sldId id="287" r:id="rId15"/>
    <p:sldId id="283" r:id="rId16"/>
    <p:sldId id="279" r:id="rId17"/>
    <p:sldId id="286" r:id="rId18"/>
    <p:sldId id="258" r:id="rId19"/>
    <p:sldId id="284" r:id="rId20"/>
    <p:sldId id="269" r:id="rId21"/>
    <p:sldId id="265" r:id="rId22"/>
    <p:sldId id="268" r:id="rId23"/>
    <p:sldId id="276" r:id="rId24"/>
    <p:sldId id="267" r:id="rId25"/>
    <p:sldId id="270" r:id="rId26"/>
    <p:sldId id="271" r:id="rId27"/>
    <p:sldId id="272" r:id="rId28"/>
    <p:sldId id="266" r:id="rId29"/>
    <p:sldId id="274" r:id="rId30"/>
    <p:sldId id="275" r:id="rId31"/>
    <p:sldId id="273" r:id="rId32"/>
    <p:sldId id="285"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22" autoAdjust="0"/>
    <p:restoredTop sz="94660"/>
  </p:normalViewPr>
  <p:slideViewPr>
    <p:cSldViewPr>
      <p:cViewPr varScale="1">
        <p:scale>
          <a:sx n="154" d="100"/>
          <a:sy n="154" d="100"/>
        </p:scale>
        <p:origin x="738" y="1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78EA32-409C-4AC8-9137-498243C04C74}" type="datetimeFigureOut">
              <a:rPr lang="zh-CN" altLang="en-US" smtClean="0"/>
              <a:pPr/>
              <a:t>2021-11-22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F70F4-818D-454F-8971-292FF03DDDB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78EA32-409C-4AC8-9137-498243C04C74}" type="datetimeFigureOut">
              <a:rPr lang="zh-CN" altLang="en-US" smtClean="0"/>
              <a:pPr/>
              <a:t>2021-11-22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F70F4-818D-454F-8971-292FF03DDDB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9592" y="1268760"/>
            <a:ext cx="7200800" cy="1656184"/>
          </a:xfrm>
        </p:spPr>
        <p:txBody>
          <a:bodyPr>
            <a:normAutofit/>
          </a:bodyPr>
          <a:lstStyle/>
          <a:p>
            <a:r>
              <a:rPr lang="zh-CN" altLang="zh-CN" b="1" dirty="0">
                <a:solidFill>
                  <a:srgbClr val="C00000"/>
                </a:solidFill>
                <a:latin typeface="方正粗黑宋简体" pitchFamily="2" charset="-122"/>
                <a:ea typeface="方正粗黑宋简体" pitchFamily="2" charset="-122"/>
              </a:rPr>
              <a:t>中共中央关于党的百年奋斗</a:t>
            </a:r>
            <a:br>
              <a:rPr lang="zh-CN" altLang="zh-CN" b="1" dirty="0">
                <a:solidFill>
                  <a:srgbClr val="C00000"/>
                </a:solidFill>
                <a:latin typeface="方正粗黑宋简体" pitchFamily="2" charset="-122"/>
                <a:ea typeface="方正粗黑宋简体" pitchFamily="2" charset="-122"/>
              </a:rPr>
            </a:br>
            <a:r>
              <a:rPr lang="zh-CN" altLang="zh-CN" b="1" dirty="0">
                <a:solidFill>
                  <a:srgbClr val="C00000"/>
                </a:solidFill>
                <a:latin typeface="方正粗黑宋简体" pitchFamily="2" charset="-122"/>
                <a:ea typeface="方正粗黑宋简体" pitchFamily="2" charset="-122"/>
              </a:rPr>
              <a:t>重大成就和历史经验的决议</a:t>
            </a:r>
            <a:endParaRPr lang="zh-CN" altLang="en-US" b="1" dirty="0">
              <a:solidFill>
                <a:srgbClr val="C00000"/>
              </a:solidFill>
              <a:latin typeface="方正粗黑宋简体" pitchFamily="2" charset="-122"/>
              <a:ea typeface="方正粗黑宋简体" pitchFamily="2" charset="-122"/>
            </a:endParaRPr>
          </a:p>
        </p:txBody>
      </p:sp>
      <p:sp>
        <p:nvSpPr>
          <p:cNvPr id="3" name="副标题 2"/>
          <p:cNvSpPr>
            <a:spLocks noGrp="1"/>
          </p:cNvSpPr>
          <p:nvPr>
            <p:ph type="subTitle" idx="1"/>
          </p:nvPr>
        </p:nvSpPr>
        <p:spPr>
          <a:xfrm>
            <a:off x="4716016" y="2852936"/>
            <a:ext cx="3960440" cy="3456384"/>
          </a:xfrm>
        </p:spPr>
        <p:txBody>
          <a:bodyPr>
            <a:normAutofit/>
          </a:bodyPr>
          <a:lstStyle/>
          <a:p>
            <a:pPr algn="l">
              <a:lnSpc>
                <a:spcPct val="210000"/>
              </a:lnSpc>
              <a:buFont typeface="Wingdings" pitchFamily="2" charset="2"/>
              <a:buChar char="Ø"/>
            </a:pPr>
            <a:r>
              <a:rPr lang="zh-CN" altLang="en-US" sz="1600" b="1" dirty="0">
                <a:solidFill>
                  <a:schemeClr val="tx1"/>
                </a:solidFill>
              </a:rPr>
              <a:t> </a:t>
            </a:r>
            <a:r>
              <a:rPr lang="en-US" altLang="zh-CN" sz="1600" b="1" dirty="0">
                <a:solidFill>
                  <a:schemeClr val="tx1"/>
                </a:solidFill>
              </a:rPr>
              <a:t>《</a:t>
            </a:r>
            <a:r>
              <a:rPr lang="zh-CN" altLang="en-US" sz="1600" b="1" dirty="0">
                <a:solidFill>
                  <a:schemeClr val="tx1"/>
                </a:solidFill>
              </a:rPr>
              <a:t>历史决议</a:t>
            </a:r>
            <a:r>
              <a:rPr lang="en-US" altLang="zh-CN" sz="1600" b="1" dirty="0">
                <a:solidFill>
                  <a:schemeClr val="tx1"/>
                </a:solidFill>
              </a:rPr>
              <a:t>》</a:t>
            </a:r>
            <a:r>
              <a:rPr lang="zh-CN" altLang="en-US" sz="1600" b="1" dirty="0">
                <a:solidFill>
                  <a:schemeClr val="tx1"/>
                </a:solidFill>
              </a:rPr>
              <a:t>的三大意义 </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百年奋斗的四大历史时期</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新时代的十三个重大成就</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百年奋斗的五大历史意义</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百年奋斗的十大历史经验</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新时代的五大“强调”与“必须”</a:t>
            </a:r>
            <a:endParaRPr lang="en-US" altLang="zh-CN" sz="2000" b="1" dirty="0">
              <a:solidFill>
                <a:schemeClr val="tx1"/>
              </a:solidFill>
            </a:endParaRPr>
          </a:p>
          <a:p>
            <a:pPr algn="l">
              <a:lnSpc>
                <a:spcPct val="210000"/>
              </a:lnSpc>
              <a:buFont typeface="Wingdings" pitchFamily="2" charset="2"/>
              <a:buChar char="Ø"/>
            </a:pPr>
            <a:endParaRPr lang="en-US" altLang="zh-CN" b="1" dirty="0">
              <a:solidFill>
                <a:schemeClr val="tx1"/>
              </a:solidFill>
            </a:endParaRPr>
          </a:p>
          <a:p>
            <a:pPr algn="l"/>
            <a:endParaRPr lang="zh-CN" altLang="en-US" b="1" dirty="0">
              <a:solidFill>
                <a:schemeClr val="tx1"/>
              </a:solidFill>
            </a:endParaRPr>
          </a:p>
        </p:txBody>
      </p:sp>
      <p:sp>
        <p:nvSpPr>
          <p:cNvPr id="4" name="矩形 3"/>
          <p:cNvSpPr/>
          <p:nvPr/>
        </p:nvSpPr>
        <p:spPr>
          <a:xfrm>
            <a:off x="3275856" y="620688"/>
            <a:ext cx="2582758" cy="646331"/>
          </a:xfrm>
          <a:prstGeom prst="rect">
            <a:avLst/>
          </a:prstGeom>
        </p:spPr>
        <p:txBody>
          <a:bodyPr wrap="none">
            <a:spAutoFit/>
          </a:bodyPr>
          <a:lstStyle/>
          <a:p>
            <a:r>
              <a:rPr lang="zh-CN" altLang="en-US" sz="3600" b="1" dirty="0">
                <a:latin typeface="楷体" pitchFamily="49" charset="-122"/>
                <a:ea typeface="楷体" pitchFamily="49" charset="-122"/>
              </a:rPr>
              <a:t>学习与解读</a:t>
            </a:r>
            <a:r>
              <a:rPr lang="zh-CN" altLang="en-US" sz="2800" b="1" dirty="0">
                <a:solidFill>
                  <a:schemeClr val="tx1"/>
                </a:solidFill>
              </a:rPr>
              <a:t> </a:t>
            </a:r>
            <a:endParaRPr lang="zh-CN" altLang="en-US" sz="2800" dirty="0"/>
          </a:p>
        </p:txBody>
      </p:sp>
      <p:pic>
        <p:nvPicPr>
          <p:cNvPr id="6" name="Picture 2" descr="http://www.chinalaw.gov.cn/news/image/file/image/20210315/1615793533197052245.jpg"/>
          <p:cNvPicPr>
            <a:picLocks noChangeAspect="1" noChangeArrowheads="1"/>
          </p:cNvPicPr>
          <p:nvPr/>
        </p:nvPicPr>
        <p:blipFill>
          <a:blip r:embed="rId2" cstate="print"/>
          <a:srcRect/>
          <a:stretch>
            <a:fillRect/>
          </a:stretch>
        </p:blipFill>
        <p:spPr bwMode="auto">
          <a:xfrm>
            <a:off x="1187624" y="2924944"/>
            <a:ext cx="3344348" cy="324036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980728"/>
            <a:ext cx="9144000" cy="1224136"/>
          </a:xfrm>
          <a:solidFill>
            <a:srgbClr val="0070C0"/>
          </a:solidFill>
        </p:spPr>
        <p:txBody>
          <a:bodyPr>
            <a:normAutofit/>
          </a:bodyPr>
          <a:lstStyle/>
          <a:p>
            <a:r>
              <a:rPr lang="zh-CN" altLang="en-US" sz="3600" b="1" dirty="0">
                <a:solidFill>
                  <a:srgbClr val="FFFF00"/>
                </a:solidFill>
                <a:latin typeface="方正粗黑宋简体" pitchFamily="2" charset="-122"/>
                <a:ea typeface="方正粗黑宋简体" pitchFamily="2" charset="-122"/>
              </a:rPr>
              <a:t>四、</a:t>
            </a:r>
            <a:r>
              <a:rPr lang="zh-CN" altLang="zh-CN" sz="3600" b="1" dirty="0">
                <a:solidFill>
                  <a:srgbClr val="FFFF00"/>
                </a:solidFill>
                <a:latin typeface="方正粗黑宋简体" pitchFamily="2" charset="-122"/>
                <a:ea typeface="方正粗黑宋简体" pitchFamily="2" charset="-122"/>
              </a:rPr>
              <a:t>中国共产党百年奋斗的</a:t>
            </a:r>
            <a:r>
              <a:rPr lang="zh-CN" altLang="en-US" sz="3600" b="1" dirty="0">
                <a:solidFill>
                  <a:srgbClr val="FFFF00"/>
                </a:solidFill>
                <a:latin typeface="方正粗黑宋简体" pitchFamily="2" charset="-122"/>
                <a:ea typeface="方正粗黑宋简体" pitchFamily="2" charset="-122"/>
              </a:rPr>
              <a:t>五大</a:t>
            </a:r>
            <a:r>
              <a:rPr lang="zh-CN" altLang="zh-CN" sz="3600" b="1" dirty="0">
                <a:solidFill>
                  <a:srgbClr val="FFFF00"/>
                </a:solidFill>
                <a:latin typeface="方正粗黑宋简体" pitchFamily="2" charset="-122"/>
                <a:ea typeface="方正粗黑宋简体" pitchFamily="2" charset="-122"/>
              </a:rPr>
              <a:t>历史意义</a:t>
            </a:r>
            <a:endParaRPr lang="zh-CN" altLang="en-US" sz="3600" dirty="0">
              <a:solidFill>
                <a:srgbClr val="FFFF00"/>
              </a:solidFill>
              <a:latin typeface="方正粗黑宋简体" pitchFamily="2" charset="-122"/>
              <a:ea typeface="方正粗黑宋简体" pitchFamily="2" charset="-122"/>
            </a:endParaRPr>
          </a:p>
        </p:txBody>
      </p:sp>
      <p:sp>
        <p:nvSpPr>
          <p:cNvPr id="3" name="内容占位符 2"/>
          <p:cNvSpPr>
            <a:spLocks noGrp="1"/>
          </p:cNvSpPr>
          <p:nvPr>
            <p:ph idx="1"/>
          </p:nvPr>
        </p:nvSpPr>
        <p:spPr>
          <a:xfrm>
            <a:off x="1259632" y="2708920"/>
            <a:ext cx="6984776" cy="3240360"/>
          </a:xfrm>
        </p:spPr>
        <p:txBody>
          <a:bodyPr>
            <a:normAutofit fontScale="92500" lnSpcReduction="20000"/>
          </a:bodyPr>
          <a:lstStyle/>
          <a:p>
            <a:pPr>
              <a:lnSpc>
                <a:spcPct val="220000"/>
              </a:lnSpc>
              <a:buNone/>
            </a:pPr>
            <a:r>
              <a:rPr lang="zh-CN" altLang="zh-CN" sz="2000" b="1" dirty="0"/>
              <a:t>（一）党的百年奋斗从根本上改变了中国人民的前途命运</a:t>
            </a:r>
            <a:endParaRPr lang="en-US" altLang="zh-CN" sz="2000" dirty="0"/>
          </a:p>
          <a:p>
            <a:pPr>
              <a:lnSpc>
                <a:spcPct val="220000"/>
              </a:lnSpc>
              <a:buNone/>
            </a:pPr>
            <a:r>
              <a:rPr lang="zh-CN" altLang="zh-CN" sz="2000" b="1" dirty="0"/>
              <a:t>（二）党的百年奋斗开辟了实现中华民族伟大复兴的正确道路</a:t>
            </a:r>
            <a:endParaRPr lang="en-US" altLang="zh-CN" sz="2000" dirty="0"/>
          </a:p>
          <a:p>
            <a:pPr>
              <a:lnSpc>
                <a:spcPct val="220000"/>
              </a:lnSpc>
              <a:buNone/>
            </a:pPr>
            <a:r>
              <a:rPr lang="zh-CN" altLang="zh-CN" sz="2000" b="1" dirty="0"/>
              <a:t>（三）党的百年奋斗展示了马克思主义的强大生命力</a:t>
            </a:r>
            <a:endParaRPr lang="en-US" altLang="zh-CN" sz="2000" dirty="0"/>
          </a:p>
          <a:p>
            <a:pPr>
              <a:lnSpc>
                <a:spcPct val="220000"/>
              </a:lnSpc>
              <a:buNone/>
            </a:pPr>
            <a:r>
              <a:rPr lang="zh-CN" altLang="zh-CN" sz="2000" b="1" dirty="0"/>
              <a:t>（四）党的百年奋斗深刻影响了世界历史进程</a:t>
            </a:r>
            <a:endParaRPr lang="en-US" altLang="zh-CN" sz="2000" dirty="0"/>
          </a:p>
          <a:p>
            <a:pPr>
              <a:lnSpc>
                <a:spcPct val="220000"/>
              </a:lnSpc>
              <a:buNone/>
            </a:pPr>
            <a:r>
              <a:rPr lang="zh-CN" altLang="zh-CN" sz="2000" b="1" dirty="0"/>
              <a:t>（五）党的百年奋斗锻造了走在时代前列的中国共产党</a:t>
            </a:r>
            <a:endParaRPr lang="zh-CN" altLang="zh-CN" sz="2000"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20688"/>
            <a:ext cx="9144000" cy="1224136"/>
          </a:xfrm>
          <a:solidFill>
            <a:srgbClr val="0070C0"/>
          </a:solidFill>
        </p:spPr>
        <p:txBody>
          <a:bodyPr>
            <a:normAutofit/>
          </a:bodyPr>
          <a:lstStyle/>
          <a:p>
            <a:r>
              <a:rPr lang="zh-CN" altLang="en-US" sz="3600" b="1" dirty="0">
                <a:solidFill>
                  <a:srgbClr val="FFFF00"/>
                </a:solidFill>
                <a:latin typeface="方正粗黑宋简体" pitchFamily="2" charset="-122"/>
                <a:ea typeface="方正粗黑宋简体" pitchFamily="2" charset="-122"/>
              </a:rPr>
              <a:t>四、</a:t>
            </a:r>
            <a:r>
              <a:rPr lang="zh-CN" altLang="zh-CN" sz="3600" b="1" dirty="0">
                <a:solidFill>
                  <a:srgbClr val="FFFF00"/>
                </a:solidFill>
                <a:latin typeface="方正粗黑宋简体" pitchFamily="2" charset="-122"/>
                <a:ea typeface="方正粗黑宋简体" pitchFamily="2" charset="-122"/>
              </a:rPr>
              <a:t>中国共产党百年奋斗的</a:t>
            </a:r>
            <a:r>
              <a:rPr lang="zh-CN" altLang="en-US" sz="3600" b="1" dirty="0">
                <a:solidFill>
                  <a:srgbClr val="FFFF00"/>
                </a:solidFill>
                <a:latin typeface="方正粗黑宋简体" pitchFamily="2" charset="-122"/>
                <a:ea typeface="方正粗黑宋简体" pitchFamily="2" charset="-122"/>
              </a:rPr>
              <a:t>五大</a:t>
            </a:r>
            <a:r>
              <a:rPr lang="zh-CN" altLang="zh-CN" sz="3600" b="1" dirty="0">
                <a:solidFill>
                  <a:srgbClr val="FFFF00"/>
                </a:solidFill>
                <a:latin typeface="方正粗黑宋简体" pitchFamily="2" charset="-122"/>
                <a:ea typeface="方正粗黑宋简体" pitchFamily="2" charset="-122"/>
              </a:rPr>
              <a:t>历史意义</a:t>
            </a:r>
            <a:endParaRPr lang="zh-CN" altLang="en-US" sz="3600" dirty="0">
              <a:solidFill>
                <a:srgbClr val="FFFF00"/>
              </a:solidFill>
              <a:latin typeface="方正粗黑宋简体" pitchFamily="2" charset="-122"/>
              <a:ea typeface="方正粗黑宋简体" pitchFamily="2" charset="-122"/>
            </a:endParaRPr>
          </a:p>
        </p:txBody>
      </p:sp>
      <p:sp>
        <p:nvSpPr>
          <p:cNvPr id="3" name="内容占位符 2"/>
          <p:cNvSpPr>
            <a:spLocks noGrp="1"/>
          </p:cNvSpPr>
          <p:nvPr>
            <p:ph idx="1"/>
          </p:nvPr>
        </p:nvSpPr>
        <p:spPr>
          <a:xfrm>
            <a:off x="539552" y="1556792"/>
            <a:ext cx="8352928" cy="864096"/>
          </a:xfrm>
        </p:spPr>
        <p:txBody>
          <a:bodyPr>
            <a:noAutofit/>
          </a:bodyPr>
          <a:lstStyle/>
          <a:p>
            <a:pPr>
              <a:lnSpc>
                <a:spcPct val="220000"/>
              </a:lnSpc>
              <a:buNone/>
            </a:pPr>
            <a:r>
              <a:rPr lang="zh-CN" altLang="zh-CN" sz="2400" b="1" dirty="0">
                <a:solidFill>
                  <a:srgbClr val="C00000"/>
                </a:solidFill>
                <a:latin typeface="方正粗黑宋简体" pitchFamily="2" charset="-122"/>
                <a:ea typeface="方正粗黑宋简体" pitchFamily="2" charset="-122"/>
              </a:rPr>
              <a:t>（一）党的百年奋斗从根本上改变了中国人民的前途命运</a:t>
            </a:r>
            <a:endParaRPr lang="zh-CN" altLang="en-US" sz="3600" dirty="0"/>
          </a:p>
        </p:txBody>
      </p:sp>
      <p:pic>
        <p:nvPicPr>
          <p:cNvPr id="38916" name="Picture 4" descr="http://i.serengeseba.com/uploads/i_0_4211078169x3937751889_26.jpg"/>
          <p:cNvPicPr>
            <a:picLocks noChangeAspect="1" noChangeArrowheads="1"/>
          </p:cNvPicPr>
          <p:nvPr/>
        </p:nvPicPr>
        <p:blipFill>
          <a:blip r:embed="rId2" cstate="print"/>
          <a:srcRect/>
          <a:stretch>
            <a:fillRect/>
          </a:stretch>
        </p:blipFill>
        <p:spPr bwMode="auto">
          <a:xfrm>
            <a:off x="5220072" y="3140968"/>
            <a:ext cx="3838027" cy="2160240"/>
          </a:xfrm>
          <a:prstGeom prst="rect">
            <a:avLst/>
          </a:prstGeom>
          <a:noFill/>
        </p:spPr>
      </p:pic>
      <p:sp>
        <p:nvSpPr>
          <p:cNvPr id="7" name="矩形 6"/>
          <p:cNvSpPr/>
          <p:nvPr/>
        </p:nvSpPr>
        <p:spPr>
          <a:xfrm>
            <a:off x="107504" y="2564904"/>
            <a:ext cx="5040560" cy="3370153"/>
          </a:xfrm>
          <a:prstGeom prst="rect">
            <a:avLst/>
          </a:prstGeom>
          <a:ln>
            <a:solidFill>
              <a:srgbClr val="C00000"/>
            </a:solidFill>
          </a:ln>
        </p:spPr>
        <p:txBody>
          <a:bodyPr wrap="square">
            <a:spAutoFit/>
          </a:bodyPr>
          <a:lstStyle/>
          <a:p>
            <a:pPr>
              <a:lnSpc>
                <a:spcPct val="150000"/>
              </a:lnSpc>
            </a:pPr>
            <a:r>
              <a:rPr lang="en-US" altLang="zh-CN" sz="1600" dirty="0"/>
              <a:t>          </a:t>
            </a:r>
            <a:r>
              <a:rPr lang="zh-CN" altLang="zh-CN" sz="1400" dirty="0"/>
              <a:t>近代以后，中国人民深受三座大山压迫，被西方列强辱为“东亚病夫”。</a:t>
            </a:r>
            <a:endParaRPr lang="en-US" altLang="zh-CN" sz="1400" dirty="0"/>
          </a:p>
          <a:p>
            <a:pPr>
              <a:lnSpc>
                <a:spcPct val="150000"/>
              </a:lnSpc>
            </a:pPr>
            <a:r>
              <a:rPr lang="en-US" altLang="zh-CN" sz="1400" dirty="0"/>
              <a:t>          </a:t>
            </a:r>
            <a:r>
              <a:rPr lang="zh-CN" altLang="zh-CN" sz="1400" dirty="0"/>
              <a:t>一百年来，党领导人民经过波澜壮阔的伟大斗争，中国人民彻底摆脱了被欺负、被压迫、被奴役的命运，成为国家、社会和自己命运的主人，人民民主不断发展，十四亿多人口实现全面小康，中国人民对美好生活的向往不断变为现实。</a:t>
            </a:r>
            <a:endParaRPr lang="en-US" altLang="zh-CN" sz="1400" dirty="0"/>
          </a:p>
          <a:p>
            <a:pPr>
              <a:lnSpc>
                <a:spcPct val="150000"/>
              </a:lnSpc>
            </a:pPr>
            <a:r>
              <a:rPr lang="en-US" altLang="zh-CN" sz="1400" dirty="0"/>
              <a:t>          </a:t>
            </a:r>
            <a:r>
              <a:rPr lang="zh-CN" altLang="zh-CN" sz="1400" dirty="0"/>
              <a:t>今天，中国人民更加自信、自立、自强，极大增强了志气、骨气、底气，在历史进程中积累的强大能量充分爆发出来，焕发出前所未有的历史主动精神、历史创造精神，正在信心百倍书写着新时代中国发展的伟大历史。</a:t>
            </a:r>
            <a:endParaRPr lang="zh-CN" alt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20688"/>
            <a:ext cx="9144000" cy="720080"/>
          </a:xfrm>
          <a:solidFill>
            <a:srgbClr val="0070C0"/>
          </a:solidFill>
        </p:spPr>
        <p:txBody>
          <a:bodyPr>
            <a:normAutofit/>
          </a:bodyPr>
          <a:lstStyle/>
          <a:p>
            <a:r>
              <a:rPr lang="zh-CN" altLang="en-US" sz="3600" b="1" dirty="0">
                <a:solidFill>
                  <a:srgbClr val="FFFF00"/>
                </a:solidFill>
                <a:latin typeface="方正粗黑宋简体" pitchFamily="2" charset="-122"/>
                <a:ea typeface="方正粗黑宋简体" pitchFamily="2" charset="-122"/>
              </a:rPr>
              <a:t>四、</a:t>
            </a:r>
            <a:r>
              <a:rPr lang="zh-CN" altLang="zh-CN" sz="3600" b="1" dirty="0">
                <a:solidFill>
                  <a:srgbClr val="FFFF00"/>
                </a:solidFill>
                <a:latin typeface="方正粗黑宋简体" pitchFamily="2" charset="-122"/>
                <a:ea typeface="方正粗黑宋简体" pitchFamily="2" charset="-122"/>
              </a:rPr>
              <a:t>中国共产党百年奋斗的</a:t>
            </a:r>
            <a:r>
              <a:rPr lang="zh-CN" altLang="en-US" sz="3600" b="1" dirty="0">
                <a:solidFill>
                  <a:srgbClr val="FFFF00"/>
                </a:solidFill>
                <a:latin typeface="方正粗黑宋简体" pitchFamily="2" charset="-122"/>
                <a:ea typeface="方正粗黑宋简体" pitchFamily="2" charset="-122"/>
              </a:rPr>
              <a:t>五大</a:t>
            </a:r>
            <a:r>
              <a:rPr lang="zh-CN" altLang="zh-CN" sz="3600" b="1" dirty="0">
                <a:solidFill>
                  <a:srgbClr val="FFFF00"/>
                </a:solidFill>
                <a:latin typeface="方正粗黑宋简体" pitchFamily="2" charset="-122"/>
                <a:ea typeface="方正粗黑宋简体" pitchFamily="2" charset="-122"/>
              </a:rPr>
              <a:t>历史意义</a:t>
            </a:r>
            <a:endParaRPr lang="zh-CN" altLang="en-US" sz="3600" dirty="0">
              <a:solidFill>
                <a:srgbClr val="FFFF00"/>
              </a:solidFill>
              <a:latin typeface="方正粗黑宋简体" pitchFamily="2" charset="-122"/>
              <a:ea typeface="方正粗黑宋简体" pitchFamily="2" charset="-122"/>
            </a:endParaRPr>
          </a:p>
        </p:txBody>
      </p:sp>
      <p:sp>
        <p:nvSpPr>
          <p:cNvPr id="6" name="矩形 5"/>
          <p:cNvSpPr/>
          <p:nvPr/>
        </p:nvSpPr>
        <p:spPr>
          <a:xfrm>
            <a:off x="755576" y="1196752"/>
            <a:ext cx="7992888" cy="769441"/>
          </a:xfrm>
          <a:prstGeom prst="rect">
            <a:avLst/>
          </a:prstGeom>
        </p:spPr>
        <p:txBody>
          <a:bodyPr wrap="square">
            <a:spAutoFit/>
          </a:bodyPr>
          <a:lstStyle/>
          <a:p>
            <a:pPr>
              <a:lnSpc>
                <a:spcPct val="220000"/>
              </a:lnSpc>
              <a:buNone/>
            </a:pPr>
            <a:r>
              <a:rPr lang="zh-CN" altLang="zh-CN" sz="2000" b="1" dirty="0">
                <a:solidFill>
                  <a:srgbClr val="C00000"/>
                </a:solidFill>
              </a:rPr>
              <a:t>（二）党的百年奋斗开辟了实现中华民族伟大复兴的正确道路</a:t>
            </a:r>
            <a:endParaRPr lang="en-US" altLang="zh-CN" sz="2000" dirty="0">
              <a:solidFill>
                <a:srgbClr val="C00000"/>
              </a:solidFill>
            </a:endParaRPr>
          </a:p>
        </p:txBody>
      </p:sp>
      <p:sp>
        <p:nvSpPr>
          <p:cNvPr id="8" name="矩形 7"/>
          <p:cNvSpPr/>
          <p:nvPr/>
        </p:nvSpPr>
        <p:spPr>
          <a:xfrm>
            <a:off x="683568" y="4221088"/>
            <a:ext cx="8064896" cy="2446824"/>
          </a:xfrm>
          <a:prstGeom prst="rect">
            <a:avLst/>
          </a:prstGeom>
          <a:ln>
            <a:solidFill>
              <a:srgbClr val="C00000"/>
            </a:solidFill>
          </a:ln>
        </p:spPr>
        <p:txBody>
          <a:bodyPr wrap="square">
            <a:spAutoFit/>
          </a:bodyPr>
          <a:lstStyle/>
          <a:p>
            <a:pPr>
              <a:lnSpc>
                <a:spcPct val="150000"/>
              </a:lnSpc>
            </a:pPr>
            <a:r>
              <a:rPr lang="en-US" altLang="zh-CN" dirty="0"/>
              <a:t>         </a:t>
            </a:r>
            <a:r>
              <a:rPr lang="zh-CN" altLang="zh-CN" sz="1400" dirty="0"/>
              <a:t>近代以后，创造了灿烂文明的中华民族遭遇到文明难以赓续的深重危机，呈现在世界面前的是一派衰败凋零的景象。</a:t>
            </a:r>
            <a:endParaRPr lang="en-US" altLang="zh-CN" sz="1400" dirty="0"/>
          </a:p>
          <a:p>
            <a:pPr>
              <a:lnSpc>
                <a:spcPct val="150000"/>
              </a:lnSpc>
            </a:pPr>
            <a:r>
              <a:rPr lang="en-US" altLang="zh-CN" sz="1400" dirty="0"/>
              <a:t>         </a:t>
            </a:r>
            <a:r>
              <a:rPr lang="zh-CN" altLang="zh-CN" sz="1400" dirty="0"/>
              <a:t>一百年来，党领导人民不懈奋斗、不断进取，成功开辟了实现中华民族伟大复兴的正确道路。</a:t>
            </a:r>
            <a:endParaRPr lang="en-US" altLang="zh-CN" sz="1400" dirty="0"/>
          </a:p>
          <a:p>
            <a:pPr>
              <a:lnSpc>
                <a:spcPct val="150000"/>
              </a:lnSpc>
            </a:pPr>
            <a:r>
              <a:rPr lang="en-US" altLang="zh-CN" sz="1400" dirty="0"/>
              <a:t>         </a:t>
            </a:r>
            <a:r>
              <a:rPr lang="zh-CN" altLang="zh-CN" sz="1400" dirty="0"/>
              <a:t>中国从四分五裂、一盘散沙到高度统一、民族团结，从积贫积弱、一穷二白到全面小康、繁荣富强，从被动挨打、饱受欺凌到独立自主、坚定自信，仅用几十年时间就走完发达国家几百年走过的工业化历程，创造了经济快速发展和社会长期稳定两大奇迹。</a:t>
            </a:r>
            <a:endParaRPr lang="en-US" altLang="zh-CN" sz="1400" dirty="0"/>
          </a:p>
          <a:p>
            <a:pPr>
              <a:lnSpc>
                <a:spcPct val="150000"/>
              </a:lnSpc>
            </a:pPr>
            <a:r>
              <a:rPr lang="en-US" altLang="zh-CN" sz="1400" dirty="0"/>
              <a:t>         </a:t>
            </a:r>
            <a:r>
              <a:rPr lang="zh-CN" altLang="zh-CN" sz="1400" dirty="0"/>
              <a:t>今天，中华民族向世界展现的是一派欣欣向荣的气象，巍然屹立于世界东方。</a:t>
            </a:r>
            <a:endParaRPr lang="zh-CN" altLang="en-US" sz="1600" dirty="0"/>
          </a:p>
        </p:txBody>
      </p:sp>
      <p:pic>
        <p:nvPicPr>
          <p:cNvPr id="9" name="Picture 2" descr="http://image.xcar.com.cn/attachments/a/day_161001/2016100111_f579d9ee782ac58ab74fCODMPBuFrJbn.jpg"/>
          <p:cNvPicPr>
            <a:picLocks noChangeAspect="1" noChangeArrowheads="1"/>
          </p:cNvPicPr>
          <p:nvPr/>
        </p:nvPicPr>
        <p:blipFill>
          <a:blip r:embed="rId2" cstate="print"/>
          <a:srcRect/>
          <a:stretch>
            <a:fillRect/>
          </a:stretch>
        </p:blipFill>
        <p:spPr bwMode="auto">
          <a:xfrm>
            <a:off x="2339752" y="1916832"/>
            <a:ext cx="3895603" cy="216024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4797152"/>
            <a:ext cx="8640960" cy="1708160"/>
          </a:xfrm>
          <a:prstGeom prst="rect">
            <a:avLst/>
          </a:prstGeom>
          <a:ln>
            <a:solidFill>
              <a:srgbClr val="C00000"/>
            </a:solidFill>
          </a:ln>
        </p:spPr>
        <p:txBody>
          <a:bodyPr wrap="square">
            <a:spAutoFit/>
          </a:bodyPr>
          <a:lstStyle/>
          <a:p>
            <a:pPr>
              <a:lnSpc>
                <a:spcPct val="150000"/>
              </a:lnSpc>
            </a:pPr>
            <a:r>
              <a:rPr lang="en-US" altLang="zh-CN" sz="1050" dirty="0"/>
              <a:t>               </a:t>
            </a:r>
            <a:r>
              <a:rPr lang="zh-CN" altLang="zh-CN" sz="1400" b="1" dirty="0"/>
              <a:t>马克思主义揭示了人类社会发展规律，是认识世界、改造世界的科学真理。</a:t>
            </a:r>
            <a:endParaRPr lang="en-US" altLang="zh-CN" sz="1400" b="1" dirty="0"/>
          </a:p>
          <a:p>
            <a:pPr>
              <a:lnSpc>
                <a:spcPct val="150000"/>
              </a:lnSpc>
            </a:pPr>
            <a:r>
              <a:rPr lang="en-US" altLang="zh-CN" sz="1400" b="1" dirty="0"/>
              <a:t>           </a:t>
            </a:r>
            <a:r>
              <a:rPr lang="zh-CN" altLang="zh-CN" sz="1400" b="1" dirty="0"/>
              <a:t>同时，坚持和发展马克思主义，从理论到实践都需要全世界的马克思主义者进行极为艰巨、极具挑战性的努力。</a:t>
            </a:r>
            <a:endParaRPr lang="en-US" altLang="zh-CN" sz="1400" b="1" dirty="0"/>
          </a:p>
          <a:p>
            <a:pPr>
              <a:lnSpc>
                <a:spcPct val="150000"/>
              </a:lnSpc>
            </a:pPr>
            <a:r>
              <a:rPr lang="en-US" altLang="zh-CN" sz="1400" b="1" dirty="0"/>
              <a:t>            </a:t>
            </a:r>
            <a:r>
              <a:rPr lang="zh-CN" altLang="zh-CN" sz="1400" b="1" dirty="0"/>
              <a:t>一百年来，党坚持把马克思主义写在自己的旗帜上，不断推进马克思主义中国化时代化，用博大胸怀吸收人类创造的一切优秀文明成果，用马克思主义中国化的科学理论引领伟大实践。</a:t>
            </a:r>
            <a:r>
              <a:rPr lang="en-US" altLang="zh-CN" sz="1400" b="1" dirty="0"/>
              <a:t>           </a:t>
            </a:r>
            <a:endParaRPr lang="zh-CN" altLang="en-US" sz="1600" b="1" dirty="0"/>
          </a:p>
        </p:txBody>
      </p:sp>
      <p:sp>
        <p:nvSpPr>
          <p:cNvPr id="8" name="矩形 7"/>
          <p:cNvSpPr/>
          <p:nvPr/>
        </p:nvSpPr>
        <p:spPr>
          <a:xfrm>
            <a:off x="0" y="548680"/>
            <a:ext cx="8820472" cy="777008"/>
          </a:xfrm>
          <a:prstGeom prst="rect">
            <a:avLst/>
          </a:prstGeom>
        </p:spPr>
        <p:txBody>
          <a:bodyPr wrap="square">
            <a:spAutoFit/>
          </a:bodyPr>
          <a:lstStyle/>
          <a:p>
            <a:pPr algn="ctr">
              <a:lnSpc>
                <a:spcPct val="220000"/>
              </a:lnSpc>
              <a:buNone/>
            </a:pPr>
            <a:r>
              <a:rPr lang="en-US" altLang="zh-CN" b="1" dirty="0">
                <a:solidFill>
                  <a:srgbClr val="C00000"/>
                </a:solidFill>
              </a:rPr>
              <a:t>                      </a:t>
            </a:r>
            <a:r>
              <a:rPr lang="zh-CN" altLang="zh-CN" sz="2400" b="1" dirty="0">
                <a:solidFill>
                  <a:srgbClr val="C00000"/>
                </a:solidFill>
              </a:rPr>
              <a:t>（三）党的百年奋斗展示了马克思主义的强大生命力</a:t>
            </a:r>
            <a:endParaRPr lang="en-US" altLang="zh-CN" sz="800" dirty="0">
              <a:solidFill>
                <a:srgbClr val="C00000"/>
              </a:solidFill>
            </a:endParaRPr>
          </a:p>
        </p:txBody>
      </p:sp>
      <p:sp>
        <p:nvSpPr>
          <p:cNvPr id="9" name="矩形 8"/>
          <p:cNvSpPr/>
          <p:nvPr/>
        </p:nvSpPr>
        <p:spPr>
          <a:xfrm>
            <a:off x="0" y="476672"/>
            <a:ext cx="6228184" cy="369332"/>
          </a:xfrm>
          <a:prstGeom prst="rect">
            <a:avLst/>
          </a:prstGeom>
        </p:spPr>
        <p:txBody>
          <a:bodyPr wrap="square">
            <a:spAutoFit/>
          </a:bodyPr>
          <a:lstStyle/>
          <a:p>
            <a:r>
              <a:rPr lang="zh-CN" altLang="en-US" b="1" dirty="0">
                <a:solidFill>
                  <a:srgbClr val="0070C0"/>
                </a:solidFill>
                <a:latin typeface="方正粗黑宋简体" pitchFamily="2" charset="-122"/>
                <a:ea typeface="方正粗黑宋简体" pitchFamily="2" charset="-122"/>
              </a:rPr>
              <a:t>四、</a:t>
            </a:r>
            <a:r>
              <a:rPr lang="zh-CN" altLang="zh-CN" b="1" dirty="0">
                <a:solidFill>
                  <a:srgbClr val="0070C0"/>
                </a:solidFill>
                <a:latin typeface="方正粗黑宋简体" pitchFamily="2" charset="-122"/>
                <a:ea typeface="方正粗黑宋简体" pitchFamily="2" charset="-122"/>
              </a:rPr>
              <a:t>中国共产党百年奋斗的</a:t>
            </a:r>
            <a:r>
              <a:rPr lang="zh-CN" altLang="en-US" b="1" dirty="0">
                <a:solidFill>
                  <a:srgbClr val="0070C0"/>
                </a:solidFill>
                <a:latin typeface="方正粗黑宋简体" pitchFamily="2" charset="-122"/>
                <a:ea typeface="方正粗黑宋简体" pitchFamily="2" charset="-122"/>
              </a:rPr>
              <a:t>五大</a:t>
            </a:r>
            <a:r>
              <a:rPr lang="zh-CN" altLang="zh-CN" b="1" dirty="0">
                <a:solidFill>
                  <a:srgbClr val="0070C0"/>
                </a:solidFill>
                <a:latin typeface="方正粗黑宋简体" pitchFamily="2" charset="-122"/>
                <a:ea typeface="方正粗黑宋简体" pitchFamily="2" charset="-122"/>
              </a:rPr>
              <a:t>历史意义</a:t>
            </a:r>
            <a:endParaRPr lang="zh-CN" altLang="en-US" dirty="0">
              <a:solidFill>
                <a:srgbClr val="0070C0"/>
              </a:solidFill>
            </a:endParaRPr>
          </a:p>
        </p:txBody>
      </p:sp>
      <p:pic>
        <p:nvPicPr>
          <p:cNvPr id="40963" name="Picture 3" descr="http://5b0988e595225.cdn.sohucs.com/images/20180902/71f0474cabee4fc6a152c1f51ee05b6c.jpeg"/>
          <p:cNvPicPr>
            <a:picLocks noChangeAspect="1" noChangeArrowheads="1"/>
          </p:cNvPicPr>
          <p:nvPr/>
        </p:nvPicPr>
        <p:blipFill>
          <a:blip r:embed="rId2" cstate="print"/>
          <a:srcRect/>
          <a:stretch>
            <a:fillRect/>
          </a:stretch>
        </p:blipFill>
        <p:spPr bwMode="auto">
          <a:xfrm>
            <a:off x="1547664" y="1556792"/>
            <a:ext cx="5972175" cy="3114676"/>
          </a:xfrm>
          <a:prstGeom prst="rect">
            <a:avLst/>
          </a:prstGeom>
          <a:noFill/>
          <a:ln>
            <a:solidFill>
              <a:srgbClr val="C00000"/>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9552" y="4653136"/>
            <a:ext cx="8136904" cy="1938992"/>
          </a:xfrm>
          <a:prstGeom prst="rect">
            <a:avLst/>
          </a:prstGeom>
          <a:ln>
            <a:solidFill>
              <a:srgbClr val="C00000"/>
            </a:solidFill>
          </a:ln>
        </p:spPr>
        <p:txBody>
          <a:bodyPr wrap="square">
            <a:spAutoFit/>
          </a:bodyPr>
          <a:lstStyle/>
          <a:p>
            <a:pPr>
              <a:lnSpc>
                <a:spcPct val="150000"/>
              </a:lnSpc>
            </a:pPr>
            <a:r>
              <a:rPr lang="en-US" altLang="zh-CN" sz="1200" b="1" dirty="0"/>
              <a:t>             </a:t>
            </a:r>
            <a:r>
              <a:rPr lang="zh-CN" altLang="zh-CN" sz="1600" b="1" dirty="0">
                <a:solidFill>
                  <a:srgbClr val="0070C0"/>
                </a:solidFill>
                <a:latin typeface="楷体" pitchFamily="49" charset="-122"/>
                <a:ea typeface="楷体" pitchFamily="49" charset="-122"/>
              </a:rPr>
              <a:t>马克思主义的科学性和真理性在中国得到充分检验，马克思主义的人民性和实践性在中国得到充分贯彻，马克思主义的开放性和时代性在中国得到充分彰显。</a:t>
            </a:r>
            <a:endParaRPr lang="en-US" altLang="zh-CN" sz="1600" b="1" dirty="0">
              <a:solidFill>
                <a:srgbClr val="0070C0"/>
              </a:solidFill>
              <a:latin typeface="楷体" pitchFamily="49" charset="-122"/>
              <a:ea typeface="楷体" pitchFamily="49" charset="-122"/>
            </a:endParaRPr>
          </a:p>
          <a:p>
            <a:pPr>
              <a:lnSpc>
                <a:spcPct val="150000"/>
              </a:lnSpc>
            </a:pPr>
            <a:r>
              <a:rPr lang="en-US" altLang="zh-CN" sz="1600" b="1" dirty="0"/>
              <a:t>           </a:t>
            </a:r>
            <a:r>
              <a:rPr lang="zh-CN" altLang="zh-CN" sz="1600" b="1" dirty="0"/>
              <a:t>马克思主义中国化时代化不断取得成功，使马克思主义以崭新形象展现在世界上，使世界范围内社会主义和资本主义两种意识形态、两种社会制度的历史演进及其较量发生了有利于社会主义的重大转变。</a:t>
            </a:r>
            <a:endParaRPr lang="zh-CN" altLang="en-US" b="1" dirty="0"/>
          </a:p>
        </p:txBody>
      </p:sp>
      <p:sp>
        <p:nvSpPr>
          <p:cNvPr id="8" name="矩形 7"/>
          <p:cNvSpPr/>
          <p:nvPr/>
        </p:nvSpPr>
        <p:spPr>
          <a:xfrm>
            <a:off x="0" y="692696"/>
            <a:ext cx="8820472" cy="769441"/>
          </a:xfrm>
          <a:prstGeom prst="rect">
            <a:avLst/>
          </a:prstGeom>
        </p:spPr>
        <p:txBody>
          <a:bodyPr wrap="square">
            <a:spAutoFit/>
          </a:bodyPr>
          <a:lstStyle/>
          <a:p>
            <a:pPr algn="ctr">
              <a:lnSpc>
                <a:spcPct val="220000"/>
              </a:lnSpc>
              <a:buNone/>
            </a:pPr>
            <a:r>
              <a:rPr lang="en-US" altLang="zh-CN" b="1" dirty="0">
                <a:solidFill>
                  <a:srgbClr val="C00000"/>
                </a:solidFill>
              </a:rPr>
              <a:t>                </a:t>
            </a:r>
            <a:r>
              <a:rPr lang="zh-CN" altLang="zh-CN" sz="2000" b="1" dirty="0">
                <a:solidFill>
                  <a:srgbClr val="C00000"/>
                </a:solidFill>
              </a:rPr>
              <a:t>（三）党的百年奋斗展示了马克思主义的强大生命力</a:t>
            </a:r>
            <a:endParaRPr lang="en-US" altLang="zh-CN" sz="700" dirty="0">
              <a:solidFill>
                <a:srgbClr val="C00000"/>
              </a:solidFill>
            </a:endParaRPr>
          </a:p>
        </p:txBody>
      </p:sp>
      <p:sp>
        <p:nvSpPr>
          <p:cNvPr id="9" name="矩形 8"/>
          <p:cNvSpPr/>
          <p:nvPr/>
        </p:nvSpPr>
        <p:spPr>
          <a:xfrm>
            <a:off x="0" y="476672"/>
            <a:ext cx="6228184" cy="369332"/>
          </a:xfrm>
          <a:prstGeom prst="rect">
            <a:avLst/>
          </a:prstGeom>
        </p:spPr>
        <p:txBody>
          <a:bodyPr wrap="square">
            <a:spAutoFit/>
          </a:bodyPr>
          <a:lstStyle/>
          <a:p>
            <a:r>
              <a:rPr lang="zh-CN" altLang="en-US" b="1" dirty="0">
                <a:solidFill>
                  <a:srgbClr val="0070C0"/>
                </a:solidFill>
                <a:latin typeface="方正粗黑宋简体" pitchFamily="2" charset="-122"/>
                <a:ea typeface="方正粗黑宋简体" pitchFamily="2" charset="-122"/>
              </a:rPr>
              <a:t>四、</a:t>
            </a:r>
            <a:r>
              <a:rPr lang="zh-CN" altLang="zh-CN" b="1" dirty="0">
                <a:solidFill>
                  <a:srgbClr val="0070C0"/>
                </a:solidFill>
                <a:latin typeface="方正粗黑宋简体" pitchFamily="2" charset="-122"/>
                <a:ea typeface="方正粗黑宋简体" pitchFamily="2" charset="-122"/>
              </a:rPr>
              <a:t>中国共产党百年奋斗的</a:t>
            </a:r>
            <a:r>
              <a:rPr lang="zh-CN" altLang="en-US" b="1" dirty="0">
                <a:solidFill>
                  <a:srgbClr val="0070C0"/>
                </a:solidFill>
                <a:latin typeface="方正粗黑宋简体" pitchFamily="2" charset="-122"/>
                <a:ea typeface="方正粗黑宋简体" pitchFamily="2" charset="-122"/>
              </a:rPr>
              <a:t>五大</a:t>
            </a:r>
            <a:r>
              <a:rPr lang="zh-CN" altLang="zh-CN" b="1" dirty="0">
                <a:solidFill>
                  <a:srgbClr val="0070C0"/>
                </a:solidFill>
                <a:latin typeface="方正粗黑宋简体" pitchFamily="2" charset="-122"/>
                <a:ea typeface="方正粗黑宋简体" pitchFamily="2" charset="-122"/>
              </a:rPr>
              <a:t>历史意义</a:t>
            </a:r>
            <a:endParaRPr lang="zh-CN" altLang="en-US" dirty="0">
              <a:solidFill>
                <a:srgbClr val="0070C0"/>
              </a:solidFill>
            </a:endParaRPr>
          </a:p>
        </p:txBody>
      </p:sp>
      <p:pic>
        <p:nvPicPr>
          <p:cNvPr id="7" name="Picture 1"/>
          <p:cNvPicPr>
            <a:picLocks noChangeAspect="1" noChangeArrowheads="1"/>
          </p:cNvPicPr>
          <p:nvPr/>
        </p:nvPicPr>
        <p:blipFill>
          <a:blip r:embed="rId2" cstate="print"/>
          <a:srcRect/>
          <a:stretch>
            <a:fillRect/>
          </a:stretch>
        </p:blipFill>
        <p:spPr bwMode="auto">
          <a:xfrm>
            <a:off x="2123728" y="1556792"/>
            <a:ext cx="5059510" cy="288032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20688"/>
            <a:ext cx="9144000" cy="432048"/>
          </a:xfrm>
          <a:solidFill>
            <a:schemeClr val="bg1"/>
          </a:solidFill>
        </p:spPr>
        <p:txBody>
          <a:bodyPr>
            <a:noAutofit/>
          </a:bodyPr>
          <a:lstStyle/>
          <a:p>
            <a:pPr algn="l"/>
            <a:r>
              <a:rPr lang="zh-CN" altLang="en-US" sz="2000" b="1" dirty="0">
                <a:solidFill>
                  <a:srgbClr val="0070C0"/>
                </a:solidFill>
                <a:latin typeface="方正粗黑宋简体" pitchFamily="2" charset="-122"/>
                <a:ea typeface="方正粗黑宋简体" pitchFamily="2" charset="-122"/>
              </a:rPr>
              <a:t>四、</a:t>
            </a:r>
            <a:r>
              <a:rPr lang="zh-CN" altLang="zh-CN" sz="2000" b="1" dirty="0">
                <a:solidFill>
                  <a:srgbClr val="0070C0"/>
                </a:solidFill>
                <a:latin typeface="方正粗黑宋简体" pitchFamily="2" charset="-122"/>
                <a:ea typeface="方正粗黑宋简体" pitchFamily="2" charset="-122"/>
              </a:rPr>
              <a:t>中国共产党百年奋斗的</a:t>
            </a:r>
            <a:r>
              <a:rPr lang="zh-CN" altLang="en-US" sz="2000" b="1" dirty="0">
                <a:solidFill>
                  <a:srgbClr val="0070C0"/>
                </a:solidFill>
                <a:latin typeface="方正粗黑宋简体" pitchFamily="2" charset="-122"/>
                <a:ea typeface="方正粗黑宋简体" pitchFamily="2" charset="-122"/>
              </a:rPr>
              <a:t>五大</a:t>
            </a:r>
            <a:r>
              <a:rPr lang="zh-CN" altLang="zh-CN" sz="2000" b="1" dirty="0">
                <a:solidFill>
                  <a:srgbClr val="0070C0"/>
                </a:solidFill>
                <a:latin typeface="方正粗黑宋简体" pitchFamily="2" charset="-122"/>
                <a:ea typeface="方正粗黑宋简体" pitchFamily="2" charset="-122"/>
              </a:rPr>
              <a:t>历史意义</a:t>
            </a:r>
            <a:endParaRPr lang="zh-CN" altLang="en-US" sz="2000" dirty="0">
              <a:solidFill>
                <a:srgbClr val="0070C0"/>
              </a:solidFill>
              <a:latin typeface="方正粗黑宋简体" pitchFamily="2" charset="-122"/>
              <a:ea typeface="方正粗黑宋简体" pitchFamily="2" charset="-122"/>
            </a:endParaRPr>
          </a:p>
        </p:txBody>
      </p:sp>
      <p:sp>
        <p:nvSpPr>
          <p:cNvPr id="3" name="内容占位符 2"/>
          <p:cNvSpPr>
            <a:spLocks noGrp="1"/>
          </p:cNvSpPr>
          <p:nvPr>
            <p:ph idx="1"/>
          </p:nvPr>
        </p:nvSpPr>
        <p:spPr>
          <a:xfrm>
            <a:off x="899592" y="692696"/>
            <a:ext cx="7992888" cy="864096"/>
          </a:xfrm>
        </p:spPr>
        <p:txBody>
          <a:bodyPr>
            <a:noAutofit/>
          </a:bodyPr>
          <a:lstStyle/>
          <a:p>
            <a:pPr>
              <a:lnSpc>
                <a:spcPct val="220000"/>
              </a:lnSpc>
              <a:buNone/>
            </a:pPr>
            <a:r>
              <a:rPr lang="zh-CN" altLang="zh-CN" sz="2800" b="1" dirty="0">
                <a:solidFill>
                  <a:srgbClr val="C00000"/>
                </a:solidFill>
              </a:rPr>
              <a:t>（四）党的百年奋斗深刻影响了世界历史进程</a:t>
            </a:r>
            <a:endParaRPr lang="en-US" altLang="zh-CN" sz="2800" b="1" dirty="0">
              <a:solidFill>
                <a:srgbClr val="C00000"/>
              </a:solidFill>
            </a:endParaRPr>
          </a:p>
        </p:txBody>
      </p:sp>
      <p:sp>
        <p:nvSpPr>
          <p:cNvPr id="6" name="矩形 5"/>
          <p:cNvSpPr/>
          <p:nvPr/>
        </p:nvSpPr>
        <p:spPr>
          <a:xfrm>
            <a:off x="251520" y="4005064"/>
            <a:ext cx="8784976" cy="2585323"/>
          </a:xfrm>
          <a:prstGeom prst="rect">
            <a:avLst/>
          </a:prstGeom>
          <a:ln w="19050">
            <a:solidFill>
              <a:srgbClr val="0070C0"/>
            </a:solidFill>
          </a:ln>
        </p:spPr>
        <p:txBody>
          <a:bodyPr wrap="square">
            <a:spAutoFit/>
          </a:bodyPr>
          <a:lstStyle/>
          <a:p>
            <a:pPr>
              <a:lnSpc>
                <a:spcPct val="150000"/>
              </a:lnSpc>
            </a:pPr>
            <a:r>
              <a:rPr lang="en-US" altLang="zh-CN" sz="2000" dirty="0">
                <a:solidFill>
                  <a:srgbClr val="0070C0"/>
                </a:solidFill>
              </a:rPr>
              <a:t>       </a:t>
            </a:r>
            <a:r>
              <a:rPr lang="zh-CN" altLang="zh-CN" sz="1600" b="1" dirty="0">
                <a:solidFill>
                  <a:srgbClr val="0070C0"/>
                </a:solidFill>
              </a:rPr>
              <a:t>党和人民事业是人类进步事业的重要组成部分。</a:t>
            </a:r>
            <a:endParaRPr lang="en-US" altLang="zh-CN" sz="1600" b="1" dirty="0">
              <a:solidFill>
                <a:srgbClr val="0070C0"/>
              </a:solidFill>
            </a:endParaRPr>
          </a:p>
          <a:p>
            <a:pPr>
              <a:lnSpc>
                <a:spcPct val="150000"/>
              </a:lnSpc>
            </a:pPr>
            <a:r>
              <a:rPr lang="en-US" altLang="zh-CN" sz="1400" b="1" dirty="0"/>
              <a:t>        </a:t>
            </a:r>
            <a:r>
              <a:rPr lang="zh-CN" altLang="zh-CN" sz="1400" b="1" dirty="0"/>
              <a:t>一百年来，党既为中国人民谋幸福、为中华民族谋复兴，也为人类谋进步、为世界谋大同，以自强不息的奋斗深刻改变了世界发展的趋势和格局。</a:t>
            </a:r>
            <a:endParaRPr lang="en-US" altLang="zh-CN" sz="1400" b="1" dirty="0"/>
          </a:p>
          <a:p>
            <a:pPr>
              <a:lnSpc>
                <a:spcPct val="150000"/>
              </a:lnSpc>
            </a:pPr>
            <a:r>
              <a:rPr lang="en-US" altLang="zh-CN" sz="1400" b="1" dirty="0"/>
              <a:t>         </a:t>
            </a:r>
            <a:r>
              <a:rPr lang="zh-CN" altLang="zh-CN" sz="1400" b="1" dirty="0">
                <a:solidFill>
                  <a:srgbClr val="0070C0"/>
                </a:solidFill>
              </a:rPr>
              <a:t>党领导人民成功走出中国式现代化道路，创造了人类文明新形态，拓展了发展中国家走向现代化的途径，给世界上那些既希望加快发展又希望保持自身独立性的国家和民族提供了全新选择。</a:t>
            </a:r>
            <a:endParaRPr lang="en-US" altLang="zh-CN" sz="1400" b="1" dirty="0">
              <a:solidFill>
                <a:srgbClr val="0070C0"/>
              </a:solidFill>
            </a:endParaRPr>
          </a:p>
          <a:p>
            <a:pPr>
              <a:lnSpc>
                <a:spcPct val="150000"/>
              </a:lnSpc>
            </a:pPr>
            <a:r>
              <a:rPr lang="en-US" altLang="zh-CN" sz="1400" b="1" dirty="0"/>
              <a:t>         </a:t>
            </a:r>
            <a:r>
              <a:rPr lang="zh-CN" altLang="zh-CN" sz="1400" b="1" dirty="0"/>
              <a:t>党推动构建人类命运共同体，为解决人类重大问题，建设持久和平、普遍安全、共同繁荣、开放包容、清洁美丽的世界贡献了中国智慧、中国方案、中国力量，成为推动人类发展进步的重要力量</a:t>
            </a:r>
            <a:r>
              <a:rPr lang="zh-CN" altLang="zh-CN" b="1" dirty="0"/>
              <a:t>。</a:t>
            </a:r>
            <a:endParaRPr lang="zh-CN" altLang="en-US" dirty="0"/>
          </a:p>
        </p:txBody>
      </p:sp>
      <p:pic>
        <p:nvPicPr>
          <p:cNvPr id="37890" name="Picture 2" descr="https://img1.chinacourt.org/ptr/original/521/1718521.jpg?imgid=1718521"/>
          <p:cNvPicPr>
            <a:picLocks noChangeAspect="1" noChangeArrowheads="1"/>
          </p:cNvPicPr>
          <p:nvPr/>
        </p:nvPicPr>
        <p:blipFill>
          <a:blip r:embed="rId2" cstate="print"/>
          <a:srcRect/>
          <a:stretch>
            <a:fillRect/>
          </a:stretch>
        </p:blipFill>
        <p:spPr bwMode="auto">
          <a:xfrm>
            <a:off x="1907704" y="1628800"/>
            <a:ext cx="5276922" cy="230425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764704"/>
            <a:ext cx="7632848" cy="936104"/>
          </a:xfrm>
        </p:spPr>
        <p:txBody>
          <a:bodyPr>
            <a:normAutofit/>
          </a:bodyPr>
          <a:lstStyle/>
          <a:p>
            <a:pPr>
              <a:lnSpc>
                <a:spcPct val="220000"/>
              </a:lnSpc>
              <a:buNone/>
            </a:pPr>
            <a:r>
              <a:rPr lang="zh-CN" altLang="zh-CN" sz="2400" b="1" dirty="0">
                <a:solidFill>
                  <a:srgbClr val="C00000"/>
                </a:solidFill>
              </a:rPr>
              <a:t>（五）党的百年奋斗锻造了走在时代前列的中国共产党</a:t>
            </a:r>
          </a:p>
          <a:p>
            <a:endParaRPr lang="zh-CN" altLang="en-US" dirty="0"/>
          </a:p>
        </p:txBody>
      </p:sp>
      <p:sp>
        <p:nvSpPr>
          <p:cNvPr id="7" name="标题 1"/>
          <p:cNvSpPr txBox="1">
            <a:spLocks/>
          </p:cNvSpPr>
          <p:nvPr/>
        </p:nvSpPr>
        <p:spPr>
          <a:xfrm>
            <a:off x="0" y="620688"/>
            <a:ext cx="9144000" cy="432048"/>
          </a:xfrm>
          <a:prstGeom prst="rect">
            <a:avLst/>
          </a:prstGeom>
          <a:solidFill>
            <a:schemeClr val="bg1"/>
          </a:solid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a:ln>
                  <a:noFill/>
                </a:ln>
                <a:solidFill>
                  <a:srgbClr val="0070C0"/>
                </a:solidFill>
                <a:effectLst/>
                <a:uLnTx/>
                <a:uFillTx/>
                <a:latin typeface="方正粗黑宋简体" pitchFamily="2" charset="-122"/>
                <a:ea typeface="方正粗黑宋简体" pitchFamily="2" charset="-122"/>
                <a:cs typeface="+mj-cs"/>
              </a:rPr>
              <a:t>四、</a:t>
            </a:r>
            <a:r>
              <a:rPr kumimoji="0" lang="zh-CN" altLang="zh-CN" sz="2000" b="1" i="0" u="none" strike="noStrike" kern="1200" cap="none" spc="0" normalizeH="0" baseline="0" noProof="0">
                <a:ln>
                  <a:noFill/>
                </a:ln>
                <a:solidFill>
                  <a:srgbClr val="0070C0"/>
                </a:solidFill>
                <a:effectLst/>
                <a:uLnTx/>
                <a:uFillTx/>
                <a:latin typeface="方正粗黑宋简体" pitchFamily="2" charset="-122"/>
                <a:ea typeface="方正粗黑宋简体" pitchFamily="2" charset="-122"/>
                <a:cs typeface="+mj-cs"/>
              </a:rPr>
              <a:t>中国共产党百年奋斗的</a:t>
            </a:r>
            <a:r>
              <a:rPr kumimoji="0" lang="zh-CN" altLang="en-US" sz="2000" b="1" i="0" u="none" strike="noStrike" kern="1200" cap="none" spc="0" normalizeH="0" baseline="0" noProof="0">
                <a:ln>
                  <a:noFill/>
                </a:ln>
                <a:solidFill>
                  <a:srgbClr val="0070C0"/>
                </a:solidFill>
                <a:effectLst/>
                <a:uLnTx/>
                <a:uFillTx/>
                <a:latin typeface="方正粗黑宋简体" pitchFamily="2" charset="-122"/>
                <a:ea typeface="方正粗黑宋简体" pitchFamily="2" charset="-122"/>
                <a:cs typeface="+mj-cs"/>
              </a:rPr>
              <a:t>五大</a:t>
            </a:r>
            <a:r>
              <a:rPr kumimoji="0" lang="zh-CN" altLang="zh-CN" sz="2000" b="1" i="0" u="none" strike="noStrike" kern="1200" cap="none" spc="0" normalizeH="0" baseline="0" noProof="0">
                <a:ln>
                  <a:noFill/>
                </a:ln>
                <a:solidFill>
                  <a:srgbClr val="0070C0"/>
                </a:solidFill>
                <a:effectLst/>
                <a:uLnTx/>
                <a:uFillTx/>
                <a:latin typeface="方正粗黑宋简体" pitchFamily="2" charset="-122"/>
                <a:ea typeface="方正粗黑宋简体" pitchFamily="2" charset="-122"/>
                <a:cs typeface="+mj-cs"/>
              </a:rPr>
              <a:t>历史意义</a:t>
            </a:r>
            <a:endParaRPr kumimoji="0" lang="zh-CN" altLang="en-US" sz="2000" b="0" i="0" u="none" strike="noStrike" kern="1200" cap="none" spc="0" normalizeH="0" baseline="0" noProof="0" dirty="0">
              <a:ln>
                <a:noFill/>
              </a:ln>
              <a:solidFill>
                <a:srgbClr val="0070C0"/>
              </a:solidFill>
              <a:effectLst/>
              <a:uLnTx/>
              <a:uFillTx/>
              <a:latin typeface="方正粗黑宋简体" pitchFamily="2" charset="-122"/>
              <a:ea typeface="方正粗黑宋简体" pitchFamily="2" charset="-122"/>
              <a:cs typeface="+mj-cs"/>
            </a:endParaRPr>
          </a:p>
        </p:txBody>
      </p:sp>
      <p:sp>
        <p:nvSpPr>
          <p:cNvPr id="8" name="矩形 7"/>
          <p:cNvSpPr/>
          <p:nvPr/>
        </p:nvSpPr>
        <p:spPr>
          <a:xfrm>
            <a:off x="5220072" y="1700808"/>
            <a:ext cx="3528392" cy="4752528"/>
          </a:xfrm>
          <a:prstGeom prst="rect">
            <a:avLst/>
          </a:prstGeom>
          <a:solidFill>
            <a:schemeClr val="accent6">
              <a:lumMod val="60000"/>
              <a:lumOff val="40000"/>
            </a:schemeClr>
          </a:solidFill>
        </p:spPr>
        <p:txBody>
          <a:bodyPr wrap="square">
            <a:spAutoFit/>
          </a:bodyPr>
          <a:lstStyle/>
          <a:p>
            <a:pPr>
              <a:lnSpc>
                <a:spcPct val="150000"/>
              </a:lnSpc>
            </a:pPr>
            <a:r>
              <a:rPr lang="en-US" altLang="zh-CN" sz="1600" dirty="0"/>
              <a:t>          </a:t>
            </a:r>
            <a:r>
              <a:rPr lang="zh-CN" altLang="zh-CN" sz="1400" b="1" dirty="0">
                <a:solidFill>
                  <a:srgbClr val="C00000"/>
                </a:solidFill>
              </a:rPr>
              <a:t>党成立时只有五十多名党员，今天已成为拥有九千五百多万名党员、领导着十四亿多人口大国、具有重大全球影响力的世界第一大执政党。</a:t>
            </a:r>
            <a:endParaRPr lang="en-US" altLang="zh-CN" sz="1400" b="1" dirty="0">
              <a:solidFill>
                <a:srgbClr val="C00000"/>
              </a:solidFill>
            </a:endParaRPr>
          </a:p>
          <a:p>
            <a:pPr>
              <a:lnSpc>
                <a:spcPct val="150000"/>
              </a:lnSpc>
            </a:pPr>
            <a:r>
              <a:rPr lang="en-US" altLang="zh-CN" sz="1400" b="1" dirty="0">
                <a:solidFill>
                  <a:srgbClr val="C00000"/>
                </a:solidFill>
              </a:rPr>
              <a:t>           </a:t>
            </a:r>
            <a:r>
              <a:rPr lang="zh-CN" altLang="zh-CN" sz="1400" b="1" dirty="0">
                <a:solidFill>
                  <a:srgbClr val="C00000"/>
                </a:solidFill>
              </a:rPr>
              <a:t>一百年来，党坚持性质宗旨，坚持理想信念，坚守初心使命，勇于自我革命，在生死斗争和艰苦奋斗中经受住各种风险考验、付出巨大牺牲，锤炼出鲜明政治品格，形成了以伟大建党精神为源头的精神谱系，保持了党的先进性和纯洁性，党的执政能力和领导水平不断提高，正领导中国人民在中国特色社会主义道路上不可逆转地走向中华民族伟大复兴，无愧为伟大光荣正确的党。</a:t>
            </a:r>
            <a:endParaRPr lang="zh-CN" altLang="en-US" sz="1600" dirty="0"/>
          </a:p>
        </p:txBody>
      </p:sp>
      <p:pic>
        <p:nvPicPr>
          <p:cNvPr id="41988" name="Picture 4" descr="http://n.sinaimg.cn/spider202172/771/w1417h954/20210702/cedb-krwipas3621498.jpg"/>
          <p:cNvPicPr>
            <a:picLocks noChangeAspect="1" noChangeArrowheads="1"/>
          </p:cNvPicPr>
          <p:nvPr/>
        </p:nvPicPr>
        <p:blipFill>
          <a:blip r:embed="rId2" cstate="print"/>
          <a:srcRect/>
          <a:stretch>
            <a:fillRect/>
          </a:stretch>
        </p:blipFill>
        <p:spPr bwMode="auto">
          <a:xfrm>
            <a:off x="251520" y="2348880"/>
            <a:ext cx="4919942" cy="331236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836712"/>
            <a:ext cx="9144000" cy="1080120"/>
          </a:xfrm>
          <a:solidFill>
            <a:srgbClr val="C00000"/>
          </a:solidFill>
        </p:spPr>
        <p:txBody>
          <a:bodyPr>
            <a:normAutofit/>
          </a:bodyPr>
          <a:lstStyle/>
          <a:p>
            <a:r>
              <a:rPr lang="zh-CN" altLang="en-US" sz="3600" b="1" dirty="0">
                <a:solidFill>
                  <a:srgbClr val="FFFF00"/>
                </a:solidFill>
                <a:latin typeface="方正粗黑宋简体" pitchFamily="2" charset="-122"/>
                <a:ea typeface="方正粗黑宋简体" pitchFamily="2" charset="-122"/>
              </a:rPr>
              <a:t>五、</a:t>
            </a:r>
            <a:r>
              <a:rPr lang="zh-CN" altLang="zh-CN" sz="3600" b="1" dirty="0">
                <a:solidFill>
                  <a:srgbClr val="FFFF00"/>
                </a:solidFill>
                <a:latin typeface="方正粗黑宋简体" pitchFamily="2" charset="-122"/>
                <a:ea typeface="方正粗黑宋简体" pitchFamily="2" charset="-122"/>
              </a:rPr>
              <a:t>中国共产党百年奋斗的</a:t>
            </a:r>
            <a:r>
              <a:rPr lang="zh-CN" altLang="en-US" sz="3600" b="1" dirty="0">
                <a:solidFill>
                  <a:srgbClr val="FFFF00"/>
                </a:solidFill>
                <a:latin typeface="方正粗黑宋简体" pitchFamily="2" charset="-122"/>
                <a:ea typeface="方正粗黑宋简体" pitchFamily="2" charset="-122"/>
              </a:rPr>
              <a:t>十大</a:t>
            </a:r>
            <a:r>
              <a:rPr lang="zh-CN" altLang="zh-CN" sz="3600" b="1" dirty="0">
                <a:solidFill>
                  <a:srgbClr val="FFFF00"/>
                </a:solidFill>
                <a:latin typeface="方正粗黑宋简体" pitchFamily="2" charset="-122"/>
                <a:ea typeface="方正粗黑宋简体" pitchFamily="2" charset="-122"/>
              </a:rPr>
              <a:t>历史经验</a:t>
            </a:r>
            <a:endParaRPr lang="zh-CN" altLang="en-US" dirty="0">
              <a:solidFill>
                <a:srgbClr val="FFFF00"/>
              </a:solidFill>
              <a:latin typeface="方正粗黑宋简体" pitchFamily="2" charset="-122"/>
              <a:ea typeface="方正粗黑宋简体" pitchFamily="2" charset="-122"/>
            </a:endParaRPr>
          </a:p>
        </p:txBody>
      </p:sp>
      <p:sp>
        <p:nvSpPr>
          <p:cNvPr id="3" name="内容占位符 2"/>
          <p:cNvSpPr>
            <a:spLocks noGrp="1"/>
          </p:cNvSpPr>
          <p:nvPr>
            <p:ph idx="1"/>
          </p:nvPr>
        </p:nvSpPr>
        <p:spPr>
          <a:xfrm>
            <a:off x="5796136" y="2420888"/>
            <a:ext cx="3347864" cy="4104456"/>
          </a:xfrm>
          <a:solidFill>
            <a:schemeClr val="accent6">
              <a:lumMod val="75000"/>
            </a:schemeClr>
          </a:solidFill>
          <a:ln w="38100">
            <a:solidFill>
              <a:srgbClr val="FF0000"/>
            </a:solidFill>
          </a:ln>
        </p:spPr>
        <p:txBody>
          <a:bodyPr>
            <a:normAutofit fontScale="25000" lnSpcReduction="20000"/>
          </a:bodyPr>
          <a:lstStyle/>
          <a:p>
            <a:pPr>
              <a:lnSpc>
                <a:spcPct val="220000"/>
              </a:lnSpc>
              <a:buNone/>
            </a:pPr>
            <a:r>
              <a:rPr lang="zh-CN" altLang="zh-CN" sz="9600" b="1" dirty="0"/>
              <a:t>（一）坚持党的领导</a:t>
            </a:r>
            <a:endParaRPr lang="en-US" altLang="zh-CN" sz="9600" dirty="0"/>
          </a:p>
          <a:p>
            <a:pPr>
              <a:lnSpc>
                <a:spcPct val="220000"/>
              </a:lnSpc>
              <a:buNone/>
            </a:pPr>
            <a:r>
              <a:rPr lang="zh-CN" altLang="zh-CN" sz="9600" b="1" dirty="0"/>
              <a:t>（二）坚持人民至上</a:t>
            </a:r>
            <a:endParaRPr lang="en-US" altLang="zh-CN" sz="9600" dirty="0"/>
          </a:p>
          <a:p>
            <a:pPr>
              <a:lnSpc>
                <a:spcPct val="220000"/>
              </a:lnSpc>
              <a:buNone/>
            </a:pPr>
            <a:r>
              <a:rPr lang="zh-CN" altLang="zh-CN" sz="9600" b="1" dirty="0"/>
              <a:t>（三）坚持理论创新</a:t>
            </a:r>
            <a:endParaRPr lang="en-US" altLang="zh-CN" sz="9600" dirty="0"/>
          </a:p>
          <a:p>
            <a:pPr>
              <a:lnSpc>
                <a:spcPct val="220000"/>
              </a:lnSpc>
              <a:buNone/>
            </a:pPr>
            <a:r>
              <a:rPr lang="zh-CN" altLang="zh-CN" sz="9600" b="1" dirty="0"/>
              <a:t>（四）坚持独立自主</a:t>
            </a:r>
            <a:endParaRPr lang="en-US" altLang="zh-CN" sz="9600" dirty="0"/>
          </a:p>
          <a:p>
            <a:pPr>
              <a:lnSpc>
                <a:spcPct val="220000"/>
              </a:lnSpc>
              <a:buNone/>
            </a:pPr>
            <a:r>
              <a:rPr lang="zh-CN" altLang="zh-CN" sz="9600" b="1" dirty="0"/>
              <a:t>（五）坚持中国道路</a:t>
            </a:r>
            <a:br>
              <a:rPr lang="en-US" altLang="zh-CN" dirty="0"/>
            </a:br>
            <a:endParaRPr lang="zh-CN" altLang="en-US" dirty="0"/>
          </a:p>
        </p:txBody>
      </p:sp>
      <p:pic>
        <p:nvPicPr>
          <p:cNvPr id="43012" name="Picture 4" descr="http://n1.itc.cn/img8/wb/smccloud/recom/2015/10/28/144599895760990436.JPEG"/>
          <p:cNvPicPr>
            <a:picLocks noChangeAspect="1" noChangeArrowheads="1"/>
          </p:cNvPicPr>
          <p:nvPr/>
        </p:nvPicPr>
        <p:blipFill>
          <a:blip r:embed="rId2" cstate="print"/>
          <a:srcRect/>
          <a:stretch>
            <a:fillRect/>
          </a:stretch>
        </p:blipFill>
        <p:spPr bwMode="auto">
          <a:xfrm>
            <a:off x="0" y="2420888"/>
            <a:ext cx="5796136" cy="4089277"/>
          </a:xfrm>
          <a:prstGeom prst="rect">
            <a:avLst/>
          </a:prstGeom>
          <a:noFill/>
          <a:ln w="57150">
            <a:solidFill>
              <a:srgbClr val="FF0000"/>
            </a:solid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196752"/>
            <a:ext cx="9144000" cy="1080120"/>
          </a:xfrm>
          <a:solidFill>
            <a:srgbClr val="C00000"/>
          </a:solidFill>
        </p:spPr>
        <p:txBody>
          <a:bodyPr>
            <a:normAutofit/>
          </a:bodyPr>
          <a:lstStyle/>
          <a:p>
            <a:r>
              <a:rPr lang="zh-CN" altLang="en-US" sz="3600" b="1" dirty="0">
                <a:solidFill>
                  <a:srgbClr val="FFFF00"/>
                </a:solidFill>
                <a:latin typeface="方正粗黑宋简体" pitchFamily="2" charset="-122"/>
                <a:ea typeface="方正粗黑宋简体" pitchFamily="2" charset="-122"/>
              </a:rPr>
              <a:t>五、</a:t>
            </a:r>
            <a:r>
              <a:rPr lang="zh-CN" altLang="zh-CN" sz="3600" b="1" dirty="0">
                <a:solidFill>
                  <a:srgbClr val="FFFF00"/>
                </a:solidFill>
                <a:latin typeface="方正粗黑宋简体" pitchFamily="2" charset="-122"/>
                <a:ea typeface="方正粗黑宋简体" pitchFamily="2" charset="-122"/>
              </a:rPr>
              <a:t>中国共产党百年奋斗的</a:t>
            </a:r>
            <a:r>
              <a:rPr lang="zh-CN" altLang="en-US" sz="3600" b="1" dirty="0">
                <a:solidFill>
                  <a:srgbClr val="FFFF00"/>
                </a:solidFill>
                <a:latin typeface="方正粗黑宋简体" pitchFamily="2" charset="-122"/>
                <a:ea typeface="方正粗黑宋简体" pitchFamily="2" charset="-122"/>
              </a:rPr>
              <a:t>十大</a:t>
            </a:r>
            <a:r>
              <a:rPr lang="zh-CN" altLang="zh-CN" sz="3600" b="1" dirty="0">
                <a:solidFill>
                  <a:srgbClr val="FFFF00"/>
                </a:solidFill>
                <a:latin typeface="方正粗黑宋简体" pitchFamily="2" charset="-122"/>
                <a:ea typeface="方正粗黑宋简体" pitchFamily="2" charset="-122"/>
              </a:rPr>
              <a:t>历史经验</a:t>
            </a:r>
            <a:endParaRPr lang="zh-CN" altLang="en-US" dirty="0">
              <a:solidFill>
                <a:srgbClr val="FFFF00"/>
              </a:solidFill>
              <a:latin typeface="方正粗黑宋简体" pitchFamily="2" charset="-122"/>
              <a:ea typeface="方正粗黑宋简体" pitchFamily="2" charset="-122"/>
            </a:endParaRPr>
          </a:p>
        </p:txBody>
      </p:sp>
      <p:sp>
        <p:nvSpPr>
          <p:cNvPr id="4" name="矩形 3"/>
          <p:cNvSpPr/>
          <p:nvPr/>
        </p:nvSpPr>
        <p:spPr>
          <a:xfrm>
            <a:off x="5724128" y="2924944"/>
            <a:ext cx="3419872" cy="3447098"/>
          </a:xfrm>
          <a:prstGeom prst="rect">
            <a:avLst/>
          </a:prstGeom>
          <a:solidFill>
            <a:schemeClr val="accent6">
              <a:lumMod val="60000"/>
              <a:lumOff val="40000"/>
            </a:schemeClr>
          </a:solidFill>
        </p:spPr>
        <p:txBody>
          <a:bodyPr wrap="square">
            <a:spAutoFit/>
          </a:bodyPr>
          <a:lstStyle/>
          <a:p>
            <a:pPr algn="ctr">
              <a:lnSpc>
                <a:spcPct val="200000"/>
              </a:lnSpc>
              <a:buNone/>
            </a:pPr>
            <a:r>
              <a:rPr lang="zh-CN" altLang="zh-CN" sz="2000" b="1" dirty="0"/>
              <a:t>（六）坚持胸怀天下</a:t>
            </a:r>
            <a:br>
              <a:rPr lang="en-US" altLang="zh-CN" sz="2000" dirty="0"/>
            </a:br>
            <a:r>
              <a:rPr lang="en-US" altLang="zh-CN" sz="2000" b="1" dirty="0"/>
              <a:t> </a:t>
            </a:r>
            <a:r>
              <a:rPr lang="zh-CN" altLang="zh-CN" sz="2000" b="1" dirty="0">
                <a:solidFill>
                  <a:srgbClr val="0070C0"/>
                </a:solidFill>
              </a:rPr>
              <a:t>（七）坚持开拓创新</a:t>
            </a:r>
            <a:br>
              <a:rPr lang="en-US" altLang="zh-CN" sz="2000" dirty="0">
                <a:solidFill>
                  <a:srgbClr val="0070C0"/>
                </a:solidFill>
              </a:rPr>
            </a:br>
            <a:r>
              <a:rPr lang="en-US" altLang="zh-CN" sz="2000" b="1" dirty="0"/>
              <a:t>  </a:t>
            </a:r>
            <a:r>
              <a:rPr lang="zh-CN" altLang="zh-CN" sz="2000" b="1" dirty="0"/>
              <a:t>（八）坚持敢于斗争</a:t>
            </a:r>
            <a:br>
              <a:rPr lang="en-US" altLang="zh-CN" sz="2000" dirty="0"/>
            </a:br>
            <a:r>
              <a:rPr lang="en-US" altLang="zh-CN" sz="2000" b="1" dirty="0"/>
              <a:t>  </a:t>
            </a:r>
            <a:r>
              <a:rPr lang="zh-CN" altLang="zh-CN" sz="2000" b="1" dirty="0">
                <a:solidFill>
                  <a:srgbClr val="0070C0"/>
                </a:solidFill>
              </a:rPr>
              <a:t>（九）坚持统一战线</a:t>
            </a:r>
            <a:br>
              <a:rPr lang="en-US" altLang="zh-CN" sz="2000" dirty="0">
                <a:solidFill>
                  <a:srgbClr val="0070C0"/>
                </a:solidFill>
              </a:rPr>
            </a:br>
            <a:r>
              <a:rPr lang="en-US" altLang="zh-CN" sz="2000" dirty="0"/>
              <a:t> </a:t>
            </a:r>
            <a:r>
              <a:rPr lang="en-US" altLang="zh-CN" sz="2000" b="1" dirty="0"/>
              <a:t>  </a:t>
            </a:r>
            <a:r>
              <a:rPr lang="zh-CN" altLang="zh-CN" sz="2000" b="1" dirty="0"/>
              <a:t>（十）坚持自我革命</a:t>
            </a:r>
            <a:endParaRPr lang="zh-CN" altLang="zh-CN" sz="2000" dirty="0"/>
          </a:p>
          <a:p>
            <a:endParaRPr lang="zh-CN" altLang="en-US" dirty="0"/>
          </a:p>
        </p:txBody>
      </p:sp>
      <p:pic>
        <p:nvPicPr>
          <p:cNvPr id="8" name="Picture 2" descr="http://www.zhuxi.gov.cn/xwzx/jrzx/201710/W020171025327043590389.jpg"/>
          <p:cNvPicPr>
            <a:picLocks noChangeAspect="1" noChangeArrowheads="1"/>
          </p:cNvPicPr>
          <p:nvPr/>
        </p:nvPicPr>
        <p:blipFill>
          <a:blip r:embed="rId2" cstate="print"/>
          <a:srcRect/>
          <a:stretch>
            <a:fillRect/>
          </a:stretch>
        </p:blipFill>
        <p:spPr bwMode="auto">
          <a:xfrm>
            <a:off x="0" y="2924944"/>
            <a:ext cx="5724128" cy="345638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251520" y="1700808"/>
            <a:ext cx="8424936" cy="49398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l" defTabSz="914400" rtl="0" eaLnBrk="1" fontAlgn="base" latinLnBrk="0" hangingPunct="1">
              <a:lnSpc>
                <a:spcPct val="150000"/>
              </a:lnSpc>
              <a:spcBef>
                <a:spcPct val="0"/>
              </a:spcBef>
              <a:spcAft>
                <a:spcPct val="0"/>
              </a:spcAft>
              <a:buClrTx/>
              <a:buSzTx/>
              <a:buFontTx/>
              <a:buNone/>
              <a:tabLst/>
            </a:pPr>
            <a:r>
              <a:rPr kumimoji="0" lang="en-US" alt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 </a:t>
            </a:r>
            <a:r>
              <a:rPr kumimoji="0" 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强调全党</a:t>
            </a:r>
            <a:r>
              <a:rPr kumimoji="0" lang="zh-CN" b="0" i="0" u="none" strike="noStrike" cap="none" normalizeH="0" baseline="0" dirty="0">
                <a:ln>
                  <a:noFill/>
                </a:ln>
                <a:solidFill>
                  <a:schemeClr val="tx1"/>
                </a:solidFill>
                <a:effectLst/>
                <a:latin typeface="Calibri" pitchFamily="34" charset="0"/>
                <a:ea typeface="宋体" pitchFamily="2" charset="-122"/>
                <a:cs typeface="Times New Roman" pitchFamily="18" charset="0"/>
              </a:rPr>
              <a:t>要以咬定青山不放松的执着奋力实现既定目标，以行百里者半九十的清醒不懈推进中华民族伟大复兴；</a:t>
            </a:r>
            <a:endParaRPr kumimoji="0" 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a:p>
            <a:pPr marL="0" marR="0" lvl="0" indent="361950" algn="l" defTabSz="914400" rtl="0" eaLnBrk="0" fontAlgn="base" latinLnBrk="0" hangingPunct="0">
              <a:lnSpc>
                <a:spcPct val="150000"/>
              </a:lnSpc>
              <a:spcBef>
                <a:spcPct val="0"/>
              </a:spcBef>
              <a:spcAft>
                <a:spcPct val="0"/>
              </a:spcAft>
              <a:buClrTx/>
              <a:buSzTx/>
              <a:buFontTx/>
              <a:buNone/>
              <a:tabLst/>
            </a:pPr>
            <a:r>
              <a:rPr kumimoji="0" lang="en-US" alt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 </a:t>
            </a:r>
            <a:r>
              <a:rPr kumimoji="0" 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强调必须</a:t>
            </a:r>
            <a:r>
              <a:rPr kumimoji="0" lang="zh-CN" b="0" i="0" u="none" strike="noStrike" cap="none" normalizeH="0" baseline="0" dirty="0">
                <a:ln>
                  <a:noFill/>
                </a:ln>
                <a:solidFill>
                  <a:schemeClr val="tx1"/>
                </a:solidFill>
                <a:effectLst/>
                <a:latin typeface="Calibri" pitchFamily="34" charset="0"/>
                <a:ea typeface="宋体" pitchFamily="2" charset="-122"/>
                <a:cs typeface="Times New Roman" pitchFamily="18" charset="0"/>
              </a:rPr>
              <a:t>坚持党的基本理论、基本路线、基本方略，立足新发展阶段、贯彻新发展理念、构建新发展格局、推动高质量发展，协同推进人民富裕、国家强盛、中国美丽；</a:t>
            </a:r>
            <a:endParaRPr kumimoji="0" 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a:p>
            <a:pPr marL="0" marR="0" lvl="0" indent="361950" algn="l" defTabSz="914400" rtl="0" eaLnBrk="0" fontAlgn="base" latinLnBrk="0" hangingPunct="0">
              <a:lnSpc>
                <a:spcPct val="150000"/>
              </a:lnSpc>
              <a:spcBef>
                <a:spcPct val="0"/>
              </a:spcBef>
              <a:spcAft>
                <a:spcPct val="0"/>
              </a:spcAft>
              <a:buClrTx/>
              <a:buSzTx/>
              <a:buFontTx/>
              <a:buNone/>
              <a:tabLst/>
            </a:pPr>
            <a:r>
              <a:rPr kumimoji="0" lang="en-US" alt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 </a:t>
            </a:r>
            <a:r>
              <a:rPr kumimoji="0" 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强调必须</a:t>
            </a:r>
            <a:r>
              <a:rPr kumimoji="0" lang="zh-CN" b="0" i="0" u="none" strike="noStrike" cap="none" normalizeH="0" baseline="0" dirty="0">
                <a:ln>
                  <a:noFill/>
                </a:ln>
                <a:solidFill>
                  <a:schemeClr val="tx1"/>
                </a:solidFill>
                <a:effectLst/>
                <a:latin typeface="Calibri" pitchFamily="34" charset="0"/>
                <a:ea typeface="宋体" pitchFamily="2" charset="-122"/>
                <a:cs typeface="Times New Roman" pitchFamily="18" charset="0"/>
              </a:rPr>
              <a:t>永远保持同人民群众的血肉联系，不断实现好、维护好、发展好最广大人民根本利益；</a:t>
            </a:r>
            <a:endParaRPr kumimoji="0" 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a:p>
            <a:pPr marL="0" marR="0" lvl="0" indent="361950" algn="l" defTabSz="914400" rtl="0" eaLnBrk="0" fontAlgn="base" latinLnBrk="0" hangingPunct="0">
              <a:lnSpc>
                <a:spcPct val="150000"/>
              </a:lnSpc>
              <a:spcBef>
                <a:spcPct val="0"/>
              </a:spcBef>
              <a:spcAft>
                <a:spcPct val="0"/>
              </a:spcAft>
              <a:buClrTx/>
              <a:buSzTx/>
              <a:buFontTx/>
              <a:buNone/>
              <a:tabLst/>
            </a:pPr>
            <a:r>
              <a:rPr kumimoji="0" lang="en-US" alt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 </a:t>
            </a:r>
            <a:r>
              <a:rPr kumimoji="0" 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强调必须</a:t>
            </a:r>
            <a:r>
              <a:rPr kumimoji="0" lang="zh-CN" b="0" i="0" u="none" strike="noStrike" cap="none" normalizeH="0" baseline="0" dirty="0">
                <a:ln>
                  <a:noFill/>
                </a:ln>
                <a:solidFill>
                  <a:schemeClr val="tx1"/>
                </a:solidFill>
                <a:effectLst/>
                <a:latin typeface="Calibri" pitchFamily="34" charset="0"/>
                <a:ea typeface="宋体" pitchFamily="2" charset="-122"/>
                <a:cs typeface="Times New Roman" pitchFamily="18" charset="0"/>
              </a:rPr>
              <a:t>铭记生于忧患、死于安乐，常怀远虑、居安思危，继续推进新时代党的建设新的伟大工程；</a:t>
            </a:r>
            <a:endParaRPr kumimoji="0" 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a:p>
            <a:pPr marL="0" marR="0" lvl="0" indent="361950" algn="l" defTabSz="914400" rtl="0" eaLnBrk="0" fontAlgn="base" latinLnBrk="0" hangingPunct="0">
              <a:lnSpc>
                <a:spcPct val="150000"/>
              </a:lnSpc>
              <a:spcBef>
                <a:spcPct val="0"/>
              </a:spcBef>
              <a:spcAft>
                <a:spcPct val="0"/>
              </a:spcAft>
              <a:buClrTx/>
              <a:buSzTx/>
              <a:buFontTx/>
              <a:buNone/>
              <a:tabLst/>
            </a:pPr>
            <a:r>
              <a:rPr kumimoji="0" lang="en-US" alt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 </a:t>
            </a:r>
            <a:r>
              <a:rPr kumimoji="0" lang="zh-CN" sz="2400" b="1" i="0" u="none" strike="noStrike" cap="none" normalizeH="0" baseline="0" dirty="0">
                <a:ln>
                  <a:noFill/>
                </a:ln>
                <a:solidFill>
                  <a:srgbClr val="FF0000"/>
                </a:solidFill>
                <a:effectLst/>
                <a:latin typeface="Calibri" pitchFamily="34" charset="0"/>
                <a:ea typeface="宋体" pitchFamily="2" charset="-122"/>
                <a:cs typeface="Times New Roman" pitchFamily="18" charset="0"/>
              </a:rPr>
              <a:t>强调必须</a:t>
            </a:r>
            <a:r>
              <a:rPr kumimoji="0" lang="zh-CN" b="0" i="0" u="none" strike="noStrike" cap="none" normalizeH="0" baseline="0" dirty="0">
                <a:ln>
                  <a:noFill/>
                </a:ln>
                <a:solidFill>
                  <a:schemeClr val="tx1"/>
                </a:solidFill>
                <a:effectLst/>
                <a:latin typeface="Calibri" pitchFamily="34" charset="0"/>
                <a:ea typeface="宋体" pitchFamily="2" charset="-122"/>
                <a:cs typeface="Times New Roman" pitchFamily="18" charset="0"/>
              </a:rPr>
              <a:t>抓好后继有人这个根本大计。</a:t>
            </a:r>
            <a:endParaRPr kumimoji="0" lang="zh-CN" sz="36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0" y="908720"/>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908720"/>
            <a:ext cx="8229600" cy="782960"/>
          </a:xfrm>
        </p:spPr>
        <p:txBody>
          <a:bodyPr>
            <a:noAutofit/>
          </a:bodyPr>
          <a:lstStyle/>
          <a:p>
            <a:r>
              <a:rPr lang="en-US" altLang="zh-CN" sz="5400" b="1" dirty="0">
                <a:solidFill>
                  <a:srgbClr val="FF0000"/>
                </a:solidFill>
              </a:rPr>
              <a:t>《</a:t>
            </a:r>
            <a:r>
              <a:rPr lang="zh-CN" altLang="en-US" sz="5400" b="1" dirty="0">
                <a:solidFill>
                  <a:srgbClr val="FF0000"/>
                </a:solidFill>
              </a:rPr>
              <a:t>历史决议</a:t>
            </a:r>
            <a:r>
              <a:rPr lang="en-US" altLang="zh-CN" sz="5400" b="1" dirty="0">
                <a:solidFill>
                  <a:srgbClr val="FF0000"/>
                </a:solidFill>
              </a:rPr>
              <a:t>》</a:t>
            </a:r>
            <a:r>
              <a:rPr lang="zh-CN" altLang="en-US" sz="5400" b="1" dirty="0">
                <a:solidFill>
                  <a:srgbClr val="FF0000"/>
                </a:solidFill>
              </a:rPr>
              <a:t>的七大内容</a:t>
            </a:r>
            <a:endParaRPr lang="zh-CN" altLang="en-US" sz="5400" dirty="0"/>
          </a:p>
        </p:txBody>
      </p:sp>
      <p:sp>
        <p:nvSpPr>
          <p:cNvPr id="3" name="内容占位符 2"/>
          <p:cNvSpPr>
            <a:spLocks noGrp="1"/>
          </p:cNvSpPr>
          <p:nvPr>
            <p:ph idx="1"/>
          </p:nvPr>
        </p:nvSpPr>
        <p:spPr>
          <a:xfrm>
            <a:off x="4644008" y="1988840"/>
            <a:ext cx="4320480" cy="3816424"/>
          </a:xfrm>
          <a:ln w="28575">
            <a:solidFill>
              <a:srgbClr val="C00000"/>
            </a:solidFill>
          </a:ln>
        </p:spPr>
        <p:txBody>
          <a:bodyPr>
            <a:noAutofit/>
          </a:bodyPr>
          <a:lstStyle/>
          <a:p>
            <a:pPr>
              <a:lnSpc>
                <a:spcPct val="150000"/>
              </a:lnSpc>
              <a:buNone/>
            </a:pPr>
            <a:r>
              <a:rPr lang="zh-CN" altLang="zh-CN" sz="1600" b="1" dirty="0"/>
              <a:t>序  言</a:t>
            </a:r>
            <a:endParaRPr lang="zh-CN" altLang="zh-CN" sz="1600" dirty="0"/>
          </a:p>
          <a:p>
            <a:pPr>
              <a:lnSpc>
                <a:spcPct val="150000"/>
              </a:lnSpc>
              <a:buNone/>
            </a:pPr>
            <a:r>
              <a:rPr lang="zh-CN" altLang="zh-CN" sz="1600" b="1" dirty="0"/>
              <a:t>一、夺取新民主主义革命伟大胜利</a:t>
            </a:r>
            <a:endParaRPr lang="en-US" altLang="zh-CN" sz="1600" dirty="0">
              <a:latin typeface="楷体" pitchFamily="49" charset="-122"/>
              <a:ea typeface="楷体" pitchFamily="49" charset="-122"/>
            </a:endParaRPr>
          </a:p>
          <a:p>
            <a:pPr>
              <a:lnSpc>
                <a:spcPct val="150000"/>
              </a:lnSpc>
              <a:buNone/>
            </a:pPr>
            <a:r>
              <a:rPr lang="zh-CN" altLang="zh-CN" sz="1600" b="1" dirty="0"/>
              <a:t>二、完成社会主义革命和推进社会主义建设</a:t>
            </a:r>
            <a:endParaRPr lang="en-US" altLang="zh-CN" sz="1600" dirty="0"/>
          </a:p>
          <a:p>
            <a:pPr>
              <a:lnSpc>
                <a:spcPct val="150000"/>
              </a:lnSpc>
              <a:buNone/>
            </a:pPr>
            <a:r>
              <a:rPr lang="zh-CN" altLang="zh-CN" sz="1600" b="1" dirty="0"/>
              <a:t>三、进行改革开放和社会主义现代化建设</a:t>
            </a:r>
            <a:endParaRPr lang="en-US" altLang="zh-CN" sz="1600" b="1" dirty="0"/>
          </a:p>
          <a:p>
            <a:pPr>
              <a:lnSpc>
                <a:spcPct val="150000"/>
              </a:lnSpc>
              <a:buNone/>
            </a:pPr>
            <a:r>
              <a:rPr lang="zh-CN" altLang="zh-CN" sz="1600" b="1" dirty="0"/>
              <a:t> 四、开创中国特色社会主义新时代</a:t>
            </a:r>
            <a:endParaRPr lang="en-US" altLang="zh-CN" sz="1600" dirty="0"/>
          </a:p>
          <a:p>
            <a:pPr>
              <a:lnSpc>
                <a:spcPct val="150000"/>
              </a:lnSpc>
              <a:buNone/>
            </a:pPr>
            <a:r>
              <a:rPr lang="zh-CN" altLang="zh-CN" sz="1600" b="1" dirty="0"/>
              <a:t>五、中国共产党百年奋斗的历史意义</a:t>
            </a:r>
            <a:endParaRPr lang="en-US" altLang="zh-CN" sz="1600" b="1" dirty="0"/>
          </a:p>
          <a:p>
            <a:pPr>
              <a:lnSpc>
                <a:spcPct val="150000"/>
              </a:lnSpc>
              <a:buNone/>
            </a:pPr>
            <a:r>
              <a:rPr lang="zh-CN" altLang="zh-CN" sz="1600" b="1" dirty="0"/>
              <a:t>六、中国共产党百年奋斗的历史经验</a:t>
            </a:r>
            <a:endParaRPr lang="en-US" altLang="zh-CN" sz="1600" b="1" dirty="0"/>
          </a:p>
          <a:p>
            <a:pPr>
              <a:lnSpc>
                <a:spcPct val="150000"/>
              </a:lnSpc>
              <a:buNone/>
            </a:pPr>
            <a:r>
              <a:rPr lang="zh-CN" altLang="zh-CN" sz="1600" b="1" dirty="0"/>
              <a:t>七、新时代的中国共产党</a:t>
            </a:r>
            <a:endParaRPr lang="en-US" altLang="zh-CN" sz="1600" b="1" dirty="0"/>
          </a:p>
          <a:p>
            <a:pPr>
              <a:lnSpc>
                <a:spcPct val="150000"/>
              </a:lnSpc>
              <a:buNone/>
            </a:pPr>
            <a:r>
              <a:rPr lang="zh-CN" altLang="en-US" sz="1600" b="1" dirty="0"/>
              <a:t>结束语</a:t>
            </a:r>
            <a:endParaRPr lang="zh-CN" altLang="en-US" sz="1600" dirty="0"/>
          </a:p>
        </p:txBody>
      </p:sp>
      <p:pic>
        <p:nvPicPr>
          <p:cNvPr id="21509" name="Picture 5" descr="https://pic171.huitu.com/pic/20211018/1898915_20211018222846531050_0.jpg"/>
          <p:cNvPicPr>
            <a:picLocks noChangeAspect="1" noChangeArrowheads="1"/>
          </p:cNvPicPr>
          <p:nvPr/>
        </p:nvPicPr>
        <p:blipFill>
          <a:blip r:embed="rId2" cstate="print"/>
          <a:srcRect/>
          <a:stretch>
            <a:fillRect/>
          </a:stretch>
        </p:blipFill>
        <p:spPr bwMode="auto">
          <a:xfrm>
            <a:off x="251520" y="2492896"/>
            <a:ext cx="4211960" cy="238878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picnew13.photophoto.cn/20190312/lianggejieduan-32185547_1.jpg"/>
          <p:cNvPicPr>
            <a:picLocks noChangeAspect="1" noChangeArrowheads="1"/>
          </p:cNvPicPr>
          <p:nvPr/>
        </p:nvPicPr>
        <p:blipFill>
          <a:blip r:embed="rId2" cstate="print"/>
          <a:srcRect/>
          <a:stretch>
            <a:fillRect/>
          </a:stretch>
        </p:blipFill>
        <p:spPr bwMode="auto">
          <a:xfrm>
            <a:off x="3491880" y="1340768"/>
            <a:ext cx="3744416" cy="5400600"/>
          </a:xfrm>
          <a:prstGeom prst="rect">
            <a:avLst/>
          </a:prstGeom>
          <a:noFill/>
        </p:spPr>
      </p:pic>
      <p:sp>
        <p:nvSpPr>
          <p:cNvPr id="11" name="矩形 10"/>
          <p:cNvSpPr/>
          <p:nvPr/>
        </p:nvSpPr>
        <p:spPr>
          <a:xfrm>
            <a:off x="2411760" y="1772816"/>
            <a:ext cx="936104" cy="4662815"/>
          </a:xfrm>
          <a:prstGeom prst="rect">
            <a:avLst/>
          </a:prstGeom>
          <a:ln w="19050">
            <a:solidFill>
              <a:srgbClr val="C00000"/>
            </a:solidFill>
          </a:ln>
        </p:spPr>
        <p:txBody>
          <a:bodyPr wrap="square">
            <a:spAutoFit/>
          </a:bodyPr>
          <a:lstStyle/>
          <a:p>
            <a:pPr>
              <a:lnSpc>
                <a:spcPct val="150000"/>
              </a:lnSpc>
            </a:pPr>
            <a:r>
              <a:rPr lang="en-US" altLang="zh-CN" dirty="0"/>
              <a:t>        </a:t>
            </a:r>
            <a:r>
              <a:rPr lang="zh-CN" altLang="zh-CN" dirty="0"/>
              <a:t>党的十九大对实现第二个百年奋斗目标作出分两个阶段推进的战略安排。</a:t>
            </a:r>
            <a:endParaRPr lang="zh-CN" altLang="en-US" dirty="0"/>
          </a:p>
        </p:txBody>
      </p:sp>
      <p:sp>
        <p:nvSpPr>
          <p:cNvPr id="13" name="矩形 12"/>
          <p:cNvSpPr/>
          <p:nvPr/>
        </p:nvSpPr>
        <p:spPr>
          <a:xfrm>
            <a:off x="0" y="836712"/>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87824" y="2780928"/>
            <a:ext cx="5904656" cy="2664296"/>
          </a:xfrm>
          <a:ln>
            <a:solidFill>
              <a:schemeClr val="accent6">
                <a:lumMod val="60000"/>
                <a:lumOff val="40000"/>
              </a:schemeClr>
            </a:solidFill>
          </a:ln>
        </p:spPr>
        <p:txBody>
          <a:bodyPr>
            <a:noAutofit/>
          </a:bodyPr>
          <a:lstStyle/>
          <a:p>
            <a:pPr>
              <a:lnSpc>
                <a:spcPct val="170000"/>
              </a:lnSpc>
              <a:buFont typeface="Wingdings" pitchFamily="2" charset="2"/>
              <a:buChar char="ü"/>
            </a:pPr>
            <a:r>
              <a:rPr lang="zh-CN" altLang="zh-CN" sz="1800" dirty="0"/>
              <a:t>实现国家治理体系和治理能力现代化</a:t>
            </a:r>
            <a:endParaRPr lang="en-US" altLang="zh-CN" sz="1800" dirty="0"/>
          </a:p>
          <a:p>
            <a:pPr>
              <a:lnSpc>
                <a:spcPct val="170000"/>
              </a:lnSpc>
              <a:buFont typeface="Wingdings" pitchFamily="2" charset="2"/>
              <a:buChar char="ü"/>
            </a:pPr>
            <a:r>
              <a:rPr lang="zh-CN" altLang="zh-CN" sz="1800" dirty="0"/>
              <a:t>成为综合国力和国际影响力领先的国家</a:t>
            </a:r>
            <a:endParaRPr lang="en-US" altLang="zh-CN" sz="1800" dirty="0"/>
          </a:p>
          <a:p>
            <a:pPr>
              <a:lnSpc>
                <a:spcPct val="170000"/>
              </a:lnSpc>
              <a:buFont typeface="Wingdings" pitchFamily="2" charset="2"/>
              <a:buChar char="ü"/>
            </a:pPr>
            <a:r>
              <a:rPr lang="zh-CN" altLang="zh-CN" sz="1800" dirty="0"/>
              <a:t>全体人民共同富裕基本实现</a:t>
            </a:r>
            <a:endParaRPr lang="en-US" altLang="zh-CN" sz="1800" dirty="0"/>
          </a:p>
          <a:p>
            <a:pPr>
              <a:lnSpc>
                <a:spcPct val="170000"/>
              </a:lnSpc>
              <a:buFont typeface="Wingdings" pitchFamily="2" charset="2"/>
              <a:buChar char="ü"/>
            </a:pPr>
            <a:r>
              <a:rPr lang="zh-CN" altLang="zh-CN" sz="1800" dirty="0"/>
              <a:t>我国人民将享有更加幸福安康的生活</a:t>
            </a:r>
            <a:endParaRPr lang="en-US" altLang="zh-CN" sz="1800" dirty="0"/>
          </a:p>
          <a:p>
            <a:pPr>
              <a:lnSpc>
                <a:spcPct val="170000"/>
              </a:lnSpc>
              <a:buFont typeface="Wingdings" pitchFamily="2" charset="2"/>
              <a:buChar char="ü"/>
            </a:pPr>
            <a:r>
              <a:rPr lang="zh-CN" altLang="zh-CN" sz="1800" dirty="0"/>
              <a:t>中华民族将以更加昂扬的姿态屹立于世界民族之林</a:t>
            </a:r>
            <a:endParaRPr lang="zh-CN" altLang="en-US" sz="1800" dirty="0"/>
          </a:p>
        </p:txBody>
      </p:sp>
      <p:sp>
        <p:nvSpPr>
          <p:cNvPr id="5" name="矩形 4"/>
          <p:cNvSpPr/>
          <p:nvPr/>
        </p:nvSpPr>
        <p:spPr>
          <a:xfrm>
            <a:off x="683568" y="2708920"/>
            <a:ext cx="1944216" cy="2862322"/>
          </a:xfrm>
          <a:prstGeom prst="rect">
            <a:avLst/>
          </a:prstGeom>
          <a:ln>
            <a:solidFill>
              <a:schemeClr val="accent6">
                <a:lumMod val="60000"/>
                <a:lumOff val="40000"/>
              </a:schemeClr>
            </a:solidFill>
          </a:ln>
        </p:spPr>
        <p:txBody>
          <a:bodyPr wrap="square">
            <a:spAutoFit/>
          </a:bodyPr>
          <a:lstStyle/>
          <a:p>
            <a:pPr>
              <a:lnSpc>
                <a:spcPct val="150000"/>
              </a:lnSpc>
              <a:buFont typeface="Wingdings" pitchFamily="2" charset="2"/>
              <a:buChar char="Ø"/>
            </a:pPr>
            <a:r>
              <a:rPr lang="en-US" altLang="zh-CN" sz="2400" dirty="0"/>
              <a:t> </a:t>
            </a:r>
            <a:r>
              <a:rPr lang="zh-CN" altLang="zh-CN" sz="2400" dirty="0"/>
              <a:t>物质文明</a:t>
            </a:r>
            <a:endParaRPr lang="en-US" altLang="zh-CN" sz="2400" dirty="0"/>
          </a:p>
          <a:p>
            <a:pPr>
              <a:lnSpc>
                <a:spcPct val="150000"/>
              </a:lnSpc>
              <a:buFont typeface="Wingdings" pitchFamily="2" charset="2"/>
              <a:buChar char="Ø"/>
            </a:pPr>
            <a:r>
              <a:rPr lang="en-US" altLang="zh-CN" sz="2400" dirty="0"/>
              <a:t> </a:t>
            </a:r>
            <a:r>
              <a:rPr lang="zh-CN" altLang="zh-CN" sz="2400" dirty="0"/>
              <a:t>政治文明</a:t>
            </a:r>
            <a:endParaRPr lang="en-US" altLang="zh-CN" sz="2400" dirty="0"/>
          </a:p>
          <a:p>
            <a:pPr>
              <a:lnSpc>
                <a:spcPct val="150000"/>
              </a:lnSpc>
              <a:buFont typeface="Wingdings" pitchFamily="2" charset="2"/>
              <a:buChar char="Ø"/>
            </a:pPr>
            <a:r>
              <a:rPr lang="en-US" altLang="zh-CN" sz="2400" dirty="0"/>
              <a:t> </a:t>
            </a:r>
            <a:r>
              <a:rPr lang="zh-CN" altLang="zh-CN" sz="2400" dirty="0"/>
              <a:t>精神文明</a:t>
            </a:r>
            <a:endParaRPr lang="en-US" altLang="zh-CN" sz="2400" dirty="0"/>
          </a:p>
          <a:p>
            <a:pPr>
              <a:lnSpc>
                <a:spcPct val="150000"/>
              </a:lnSpc>
              <a:buFont typeface="Wingdings" pitchFamily="2" charset="2"/>
              <a:buChar char="Ø"/>
            </a:pPr>
            <a:r>
              <a:rPr lang="en-US" altLang="zh-CN" sz="2400" dirty="0"/>
              <a:t> </a:t>
            </a:r>
            <a:r>
              <a:rPr lang="zh-CN" altLang="zh-CN" sz="2400" dirty="0"/>
              <a:t>社会文明</a:t>
            </a:r>
            <a:endParaRPr lang="en-US" altLang="zh-CN" sz="2400" dirty="0"/>
          </a:p>
          <a:p>
            <a:pPr>
              <a:lnSpc>
                <a:spcPct val="150000"/>
              </a:lnSpc>
              <a:buFont typeface="Wingdings" pitchFamily="2" charset="2"/>
              <a:buChar char="Ø"/>
            </a:pPr>
            <a:r>
              <a:rPr lang="en-US" altLang="zh-CN" sz="2400" dirty="0"/>
              <a:t> </a:t>
            </a:r>
            <a:r>
              <a:rPr lang="zh-CN" altLang="zh-CN" sz="2400" dirty="0"/>
              <a:t>生态文明</a:t>
            </a:r>
            <a:endParaRPr lang="zh-CN" altLang="en-US" sz="2400" dirty="0"/>
          </a:p>
        </p:txBody>
      </p:sp>
      <p:sp>
        <p:nvSpPr>
          <p:cNvPr id="9" name="矩形 8"/>
          <p:cNvSpPr/>
          <p:nvPr/>
        </p:nvSpPr>
        <p:spPr>
          <a:xfrm>
            <a:off x="0" y="980728"/>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
        <p:nvSpPr>
          <p:cNvPr id="10" name="圆角矩形 9"/>
          <p:cNvSpPr/>
          <p:nvPr/>
        </p:nvSpPr>
        <p:spPr>
          <a:xfrm>
            <a:off x="1547664" y="1844824"/>
            <a:ext cx="5904656"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t>第二个百年的奋斗目标和总体布局</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204864"/>
            <a:ext cx="7704856" cy="3240360"/>
          </a:xfrm>
        </p:spPr>
        <p:txBody>
          <a:bodyPr>
            <a:normAutofit lnSpcReduction="10000"/>
          </a:bodyPr>
          <a:lstStyle/>
          <a:p>
            <a:pPr>
              <a:lnSpc>
                <a:spcPct val="160000"/>
              </a:lnSpc>
              <a:buNone/>
            </a:pPr>
            <a:r>
              <a:rPr lang="en-US" altLang="zh-CN" dirty="0"/>
              <a:t>           </a:t>
            </a:r>
            <a:r>
              <a:rPr lang="zh-CN" altLang="zh-CN" sz="2600" dirty="0"/>
              <a:t>必须清醒认识到，我国仍处于并将长期处于社会主义初级阶段，我国仍然是世界最大的发展中国家，社会主要矛盾是人民日益增长的美好生活需要和不平衡不充分的发展之间的矛盾。</a:t>
            </a:r>
            <a:endParaRPr lang="en-US" altLang="zh-CN" sz="2600" dirty="0"/>
          </a:p>
          <a:p>
            <a:pPr>
              <a:lnSpc>
                <a:spcPct val="160000"/>
              </a:lnSpc>
              <a:buNone/>
            </a:pPr>
            <a:r>
              <a:rPr lang="en-US" altLang="zh-CN" sz="2600" dirty="0"/>
              <a:t>                </a:t>
            </a:r>
            <a:endParaRPr lang="zh-CN" altLang="en-US" dirty="0"/>
          </a:p>
        </p:txBody>
      </p:sp>
      <p:sp>
        <p:nvSpPr>
          <p:cNvPr id="7" name="矩形 6"/>
          <p:cNvSpPr/>
          <p:nvPr/>
        </p:nvSpPr>
        <p:spPr>
          <a:xfrm>
            <a:off x="0" y="1268760"/>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27584" y="2276872"/>
            <a:ext cx="7920880" cy="3816424"/>
          </a:xfrm>
        </p:spPr>
        <p:txBody>
          <a:bodyPr>
            <a:normAutofit fontScale="85000" lnSpcReduction="10000"/>
          </a:bodyPr>
          <a:lstStyle/>
          <a:p>
            <a:pPr>
              <a:lnSpc>
                <a:spcPct val="160000"/>
              </a:lnSpc>
              <a:buNone/>
            </a:pPr>
            <a:r>
              <a:rPr lang="en-US" altLang="zh-CN" dirty="0"/>
              <a:t>            </a:t>
            </a:r>
            <a:r>
              <a:rPr lang="zh-CN" altLang="zh-CN" sz="2600" dirty="0"/>
              <a:t>全党要</a:t>
            </a:r>
            <a:r>
              <a:rPr lang="zh-CN" altLang="zh-CN" sz="2800" b="1" u="sng" dirty="0">
                <a:solidFill>
                  <a:srgbClr val="C00000"/>
                </a:solidFill>
              </a:rPr>
              <a:t>牢记</a:t>
            </a:r>
            <a:r>
              <a:rPr lang="zh-CN" altLang="zh-CN" sz="2600" dirty="0"/>
              <a:t>中国共产党是什么、要干什么这个根本问题，把握历史发展大势，坚定理想信念，牢记初心使命，始终谦虚谨慎、不骄不躁、艰苦奋斗，从伟大胜利中激发奋进力量，从弯路挫折中吸取历史教训，</a:t>
            </a:r>
            <a:r>
              <a:rPr lang="zh-CN" altLang="zh-CN" sz="2600" b="1" dirty="0">
                <a:latin typeface="方正粗黑宋简体" pitchFamily="2" charset="-122"/>
                <a:ea typeface="方正粗黑宋简体" pitchFamily="2" charset="-122"/>
              </a:rPr>
              <a:t>不为</a:t>
            </a:r>
            <a:r>
              <a:rPr lang="zh-CN" altLang="zh-CN" sz="2600" dirty="0"/>
              <a:t>任何风险所惧，</a:t>
            </a:r>
            <a:r>
              <a:rPr lang="zh-CN" altLang="zh-CN" sz="2600" dirty="0">
                <a:latin typeface="方正粗黑宋简体" pitchFamily="2" charset="-122"/>
                <a:ea typeface="方正粗黑宋简体" pitchFamily="2" charset="-122"/>
              </a:rPr>
              <a:t>不为</a:t>
            </a:r>
            <a:r>
              <a:rPr lang="zh-CN" altLang="zh-CN" sz="2600" dirty="0"/>
              <a:t>任何干扰所惑，决不在根本性问题上出现</a:t>
            </a:r>
            <a:r>
              <a:rPr lang="zh-CN" altLang="zh-CN" sz="2600" b="1" dirty="0"/>
              <a:t>颠覆性错误</a:t>
            </a:r>
            <a:r>
              <a:rPr lang="zh-CN" altLang="zh-CN" sz="2600" dirty="0"/>
              <a:t>，以咬定青山不放松的执着奋力实现既定目标，以行百里者半九十的清醒不懈推进中华民族伟大复兴。</a:t>
            </a:r>
            <a:endParaRPr lang="zh-CN" altLang="en-US" dirty="0"/>
          </a:p>
        </p:txBody>
      </p:sp>
      <p:sp>
        <p:nvSpPr>
          <p:cNvPr id="7" name="矩形 6"/>
          <p:cNvSpPr/>
          <p:nvPr/>
        </p:nvSpPr>
        <p:spPr>
          <a:xfrm>
            <a:off x="0" y="1124744"/>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87624" y="1844824"/>
            <a:ext cx="6840760" cy="2169825"/>
          </a:xfrm>
          <a:prstGeom prst="rect">
            <a:avLst/>
          </a:prstGeom>
        </p:spPr>
        <p:txBody>
          <a:bodyPr wrap="square">
            <a:spAutoFit/>
          </a:bodyPr>
          <a:lstStyle/>
          <a:p>
            <a:pPr>
              <a:lnSpc>
                <a:spcPct val="150000"/>
              </a:lnSpc>
            </a:pPr>
            <a:r>
              <a:rPr lang="en-US" altLang="zh-CN" dirty="0"/>
              <a:t>            </a:t>
            </a:r>
            <a:r>
              <a:rPr lang="zh-CN" altLang="zh-CN" dirty="0"/>
              <a:t>全党必须坚持马克思列宁主义、毛泽东思想、邓小平理论、“三个代表”重要思想、科学发展观，全面贯彻习近平新时代中国特色社会主义思想，用马克思主义的立场、观点、方法观察时代、把握时代、引领时代，不断深化对共产党执政规律、社会主义建设规律、人类社会发展规律的认识。</a:t>
            </a:r>
            <a:endParaRPr lang="en-US" altLang="zh-CN" dirty="0"/>
          </a:p>
        </p:txBody>
      </p:sp>
      <p:sp>
        <p:nvSpPr>
          <p:cNvPr id="8" name="矩形 7"/>
          <p:cNvSpPr/>
          <p:nvPr/>
        </p:nvSpPr>
        <p:spPr>
          <a:xfrm>
            <a:off x="0" y="1052736"/>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pic>
        <p:nvPicPr>
          <p:cNvPr id="8194" name="Picture 2" descr="http://upload.hf365.com/0/17/05/19/17051959_919615.jpg"/>
          <p:cNvPicPr>
            <a:picLocks noChangeAspect="1" noChangeArrowheads="1"/>
          </p:cNvPicPr>
          <p:nvPr/>
        </p:nvPicPr>
        <p:blipFill>
          <a:blip r:embed="rId2" cstate="print"/>
          <a:srcRect/>
          <a:stretch>
            <a:fillRect/>
          </a:stretch>
        </p:blipFill>
        <p:spPr bwMode="auto">
          <a:xfrm>
            <a:off x="2987824" y="4077072"/>
            <a:ext cx="3532442" cy="2492896"/>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9592" y="1772816"/>
            <a:ext cx="6552728" cy="2677656"/>
          </a:xfrm>
          <a:prstGeom prst="rect">
            <a:avLst/>
          </a:prstGeom>
          <a:ln>
            <a:solidFill>
              <a:schemeClr val="bg1"/>
            </a:solidFill>
          </a:ln>
        </p:spPr>
        <p:txBody>
          <a:bodyPr wrap="square">
            <a:spAutoFit/>
          </a:bodyPr>
          <a:lstStyle/>
          <a:p>
            <a:pPr>
              <a:lnSpc>
                <a:spcPct val="200000"/>
              </a:lnSpc>
            </a:pPr>
            <a:r>
              <a:rPr lang="zh-CN" altLang="zh-CN" sz="2400" b="1" dirty="0">
                <a:solidFill>
                  <a:srgbClr val="C00000"/>
                </a:solidFill>
              </a:rPr>
              <a:t>必须坚持党的基本理论、基本路线、基本方略</a:t>
            </a:r>
            <a:endParaRPr lang="en-US" altLang="zh-CN" sz="2000" b="1" dirty="0">
              <a:solidFill>
                <a:srgbClr val="C00000"/>
              </a:solidFill>
            </a:endParaRPr>
          </a:p>
          <a:p>
            <a:pPr>
              <a:lnSpc>
                <a:spcPct val="200000"/>
              </a:lnSpc>
              <a:buFont typeface="Wingdings" pitchFamily="2" charset="2"/>
              <a:buChar char="u"/>
            </a:pPr>
            <a:r>
              <a:rPr lang="en-US" altLang="zh-CN" sz="2000" b="1" dirty="0"/>
              <a:t>  </a:t>
            </a:r>
            <a:r>
              <a:rPr lang="zh-CN" altLang="zh-CN" sz="2000" b="1" dirty="0"/>
              <a:t>增强“四个意识”</a:t>
            </a:r>
            <a:endParaRPr lang="en-US" altLang="zh-CN" sz="2000" b="1" dirty="0"/>
          </a:p>
          <a:p>
            <a:pPr>
              <a:lnSpc>
                <a:spcPct val="200000"/>
              </a:lnSpc>
              <a:buFont typeface="Wingdings" pitchFamily="2" charset="2"/>
              <a:buChar char="u"/>
            </a:pPr>
            <a:r>
              <a:rPr lang="en-US" altLang="zh-CN" sz="2000" b="1" dirty="0"/>
              <a:t>  </a:t>
            </a:r>
            <a:r>
              <a:rPr lang="zh-CN" altLang="zh-CN" sz="2000" b="1" dirty="0"/>
              <a:t>坚定“四个自信”</a:t>
            </a:r>
            <a:endParaRPr lang="en-US" altLang="zh-CN" sz="2000" b="1" dirty="0"/>
          </a:p>
          <a:p>
            <a:pPr>
              <a:lnSpc>
                <a:spcPct val="200000"/>
              </a:lnSpc>
              <a:buFont typeface="Wingdings" pitchFamily="2" charset="2"/>
              <a:buChar char="u"/>
            </a:pPr>
            <a:r>
              <a:rPr lang="en-US" altLang="zh-CN" sz="2000" b="1" dirty="0"/>
              <a:t>  </a:t>
            </a:r>
            <a:r>
              <a:rPr lang="zh-CN" altLang="zh-CN" sz="2000" b="1" dirty="0"/>
              <a:t>做到“两个维护”</a:t>
            </a:r>
            <a:endParaRPr lang="en-US" altLang="zh-CN" sz="2000" b="1" dirty="0"/>
          </a:p>
        </p:txBody>
      </p:sp>
      <p:sp>
        <p:nvSpPr>
          <p:cNvPr id="8" name="矩形 7"/>
          <p:cNvSpPr/>
          <p:nvPr/>
        </p:nvSpPr>
        <p:spPr>
          <a:xfrm>
            <a:off x="0" y="1124744"/>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
        <p:nvSpPr>
          <p:cNvPr id="9" name="矩形 8"/>
          <p:cNvSpPr/>
          <p:nvPr/>
        </p:nvSpPr>
        <p:spPr>
          <a:xfrm>
            <a:off x="2339752" y="5013176"/>
            <a:ext cx="4536504" cy="1477328"/>
          </a:xfrm>
          <a:prstGeom prst="rect">
            <a:avLst/>
          </a:prstGeom>
          <a:ln>
            <a:solidFill>
              <a:schemeClr val="bg1"/>
            </a:solidFill>
          </a:ln>
        </p:spPr>
        <p:txBody>
          <a:bodyPr wrap="square">
            <a:spAutoFit/>
          </a:bodyPr>
          <a:lstStyle/>
          <a:p>
            <a:pPr>
              <a:lnSpc>
                <a:spcPct val="150000"/>
              </a:lnSpc>
            </a:pPr>
            <a:r>
              <a:rPr lang="en-US" altLang="zh-CN" dirty="0"/>
              <a:t> </a:t>
            </a:r>
            <a:r>
              <a:rPr lang="zh-CN" altLang="zh-CN" sz="2400" b="1" dirty="0">
                <a:solidFill>
                  <a:srgbClr val="C00000"/>
                </a:solidFill>
              </a:rPr>
              <a:t>坚持系统观念</a:t>
            </a:r>
            <a:endParaRPr lang="en-US" altLang="zh-CN" b="1" dirty="0">
              <a:solidFill>
                <a:srgbClr val="C00000"/>
              </a:solidFill>
            </a:endParaRPr>
          </a:p>
          <a:p>
            <a:pPr>
              <a:lnSpc>
                <a:spcPct val="150000"/>
              </a:lnSpc>
              <a:buFont typeface="Wingdings" pitchFamily="2" charset="2"/>
              <a:buChar char="u"/>
            </a:pPr>
            <a:r>
              <a:rPr lang="en-US" altLang="zh-CN" dirty="0"/>
              <a:t>  </a:t>
            </a:r>
            <a:r>
              <a:rPr lang="zh-CN" altLang="zh-CN" dirty="0"/>
              <a:t>统筹推进“五位一体”总体布局</a:t>
            </a:r>
            <a:endParaRPr lang="en-US" altLang="zh-CN" dirty="0"/>
          </a:p>
          <a:p>
            <a:pPr>
              <a:lnSpc>
                <a:spcPct val="150000"/>
              </a:lnSpc>
              <a:buFont typeface="Wingdings" pitchFamily="2" charset="2"/>
              <a:buChar char="u"/>
            </a:pPr>
            <a:r>
              <a:rPr lang="en-US" altLang="zh-CN" dirty="0"/>
              <a:t>  </a:t>
            </a:r>
            <a:r>
              <a:rPr lang="zh-CN" altLang="zh-CN" dirty="0"/>
              <a:t>协调推进“四个全面”战略布局</a:t>
            </a:r>
            <a:endParaRPr lang="zh-CN" altLang="en-US" dirty="0"/>
          </a:p>
        </p:txBody>
      </p:sp>
      <p:pic>
        <p:nvPicPr>
          <p:cNvPr id="7170" name="Picture 2" descr="http://dingyue.ws.126.net/2020/0520/cfbce4bfj00qamgve003md200p000gog00it00cj.jpg"/>
          <p:cNvPicPr>
            <a:picLocks noChangeAspect="1" noChangeArrowheads="1"/>
          </p:cNvPicPr>
          <p:nvPr/>
        </p:nvPicPr>
        <p:blipFill>
          <a:blip r:embed="rId2" cstate="print"/>
          <a:srcRect/>
          <a:stretch>
            <a:fillRect/>
          </a:stretch>
        </p:blipFill>
        <p:spPr bwMode="auto">
          <a:xfrm>
            <a:off x="3851920" y="2564904"/>
            <a:ext cx="3204356" cy="2136237"/>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915816" y="2060848"/>
            <a:ext cx="3240360" cy="3970318"/>
          </a:xfrm>
          <a:prstGeom prst="rect">
            <a:avLst/>
          </a:prstGeom>
        </p:spPr>
        <p:txBody>
          <a:bodyPr wrap="square">
            <a:spAutoFit/>
          </a:bodyPr>
          <a:lstStyle/>
          <a:p>
            <a:pPr>
              <a:lnSpc>
                <a:spcPct val="200000"/>
              </a:lnSpc>
              <a:buFont typeface="Wingdings" pitchFamily="2" charset="2"/>
              <a:buChar char="p"/>
            </a:pPr>
            <a:r>
              <a:rPr lang="en-US" altLang="zh-CN" dirty="0"/>
              <a:t>  </a:t>
            </a:r>
            <a:r>
              <a:rPr lang="zh-CN" altLang="zh-CN" dirty="0"/>
              <a:t>立足新发展阶段</a:t>
            </a:r>
            <a:endParaRPr lang="en-US" altLang="zh-CN" dirty="0"/>
          </a:p>
          <a:p>
            <a:pPr>
              <a:lnSpc>
                <a:spcPct val="200000"/>
              </a:lnSpc>
              <a:buFont typeface="Wingdings" pitchFamily="2" charset="2"/>
              <a:buChar char="p"/>
            </a:pPr>
            <a:r>
              <a:rPr lang="en-US" altLang="zh-CN" dirty="0"/>
              <a:t>  </a:t>
            </a:r>
            <a:r>
              <a:rPr lang="zh-CN" altLang="zh-CN" dirty="0"/>
              <a:t>贯彻新发展理念</a:t>
            </a:r>
            <a:endParaRPr lang="en-US" altLang="zh-CN" dirty="0"/>
          </a:p>
          <a:p>
            <a:pPr>
              <a:lnSpc>
                <a:spcPct val="200000"/>
              </a:lnSpc>
              <a:buFont typeface="Wingdings" pitchFamily="2" charset="2"/>
              <a:buChar char="p"/>
            </a:pPr>
            <a:r>
              <a:rPr lang="en-US" altLang="zh-CN" dirty="0"/>
              <a:t>  </a:t>
            </a:r>
            <a:r>
              <a:rPr lang="zh-CN" altLang="zh-CN" dirty="0"/>
              <a:t>构建新发展格局</a:t>
            </a:r>
            <a:endParaRPr lang="en-US" altLang="zh-CN" dirty="0"/>
          </a:p>
          <a:p>
            <a:pPr>
              <a:lnSpc>
                <a:spcPct val="200000"/>
              </a:lnSpc>
              <a:buFont typeface="Wingdings" pitchFamily="2" charset="2"/>
              <a:buChar char="p"/>
            </a:pPr>
            <a:r>
              <a:rPr lang="en-US" altLang="zh-CN" dirty="0"/>
              <a:t>  </a:t>
            </a:r>
            <a:r>
              <a:rPr lang="zh-CN" altLang="zh-CN" dirty="0"/>
              <a:t>推动高质量发展</a:t>
            </a:r>
            <a:endParaRPr lang="en-US" altLang="zh-CN" dirty="0"/>
          </a:p>
          <a:p>
            <a:pPr>
              <a:lnSpc>
                <a:spcPct val="200000"/>
              </a:lnSpc>
              <a:buFont typeface="Wingdings" pitchFamily="2" charset="2"/>
              <a:buChar char="p"/>
            </a:pPr>
            <a:r>
              <a:rPr lang="en-US" altLang="zh-CN" dirty="0"/>
              <a:t>  </a:t>
            </a:r>
            <a:r>
              <a:rPr lang="zh-CN" altLang="zh-CN" dirty="0"/>
              <a:t>全面深化改革开放</a:t>
            </a:r>
            <a:endParaRPr lang="en-US" altLang="zh-CN" dirty="0"/>
          </a:p>
          <a:p>
            <a:pPr>
              <a:lnSpc>
                <a:spcPct val="200000"/>
              </a:lnSpc>
              <a:buFont typeface="Wingdings" pitchFamily="2" charset="2"/>
              <a:buChar char="p"/>
            </a:pPr>
            <a:r>
              <a:rPr lang="en-US" altLang="zh-CN" dirty="0"/>
              <a:t>  </a:t>
            </a:r>
            <a:r>
              <a:rPr lang="zh-CN" altLang="zh-CN" dirty="0"/>
              <a:t>促进共同富裕</a:t>
            </a:r>
            <a:endParaRPr lang="en-US" altLang="zh-CN" dirty="0"/>
          </a:p>
          <a:p>
            <a:pPr>
              <a:lnSpc>
                <a:spcPct val="200000"/>
              </a:lnSpc>
              <a:buFont typeface="Wingdings" pitchFamily="2" charset="2"/>
              <a:buChar char="p"/>
            </a:pPr>
            <a:r>
              <a:rPr lang="en-US" altLang="zh-CN" dirty="0"/>
              <a:t>  </a:t>
            </a:r>
            <a:r>
              <a:rPr lang="zh-CN" altLang="zh-CN" dirty="0"/>
              <a:t>推进科技自立自强</a:t>
            </a:r>
            <a:endParaRPr lang="zh-CN" altLang="en-US" dirty="0"/>
          </a:p>
        </p:txBody>
      </p:sp>
      <p:sp>
        <p:nvSpPr>
          <p:cNvPr id="7" name="矩形 6"/>
          <p:cNvSpPr/>
          <p:nvPr/>
        </p:nvSpPr>
        <p:spPr>
          <a:xfrm>
            <a:off x="0" y="1196752"/>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988840"/>
            <a:ext cx="5328592" cy="3831818"/>
          </a:xfrm>
          <a:prstGeom prst="rect">
            <a:avLst/>
          </a:prstGeom>
        </p:spPr>
        <p:txBody>
          <a:bodyPr wrap="square">
            <a:spAutoFit/>
          </a:bodyPr>
          <a:lstStyle/>
          <a:p>
            <a:pPr>
              <a:lnSpc>
                <a:spcPct val="150000"/>
              </a:lnSpc>
              <a:buFont typeface="Wingdings" pitchFamily="2" charset="2"/>
              <a:buChar char="n"/>
            </a:pPr>
            <a:r>
              <a:rPr lang="en-US" altLang="zh-CN" dirty="0"/>
              <a:t>  </a:t>
            </a:r>
            <a:r>
              <a:rPr lang="zh-CN" altLang="zh-CN" dirty="0"/>
              <a:t>发展全过程人民民主</a:t>
            </a:r>
            <a:endParaRPr lang="en-US" altLang="zh-CN" dirty="0"/>
          </a:p>
          <a:p>
            <a:pPr>
              <a:lnSpc>
                <a:spcPct val="150000"/>
              </a:lnSpc>
              <a:buFont typeface="Wingdings" pitchFamily="2" charset="2"/>
              <a:buChar char="n"/>
            </a:pPr>
            <a:r>
              <a:rPr lang="en-US" altLang="zh-CN" dirty="0"/>
              <a:t>  </a:t>
            </a:r>
            <a:r>
              <a:rPr lang="zh-CN" altLang="zh-CN" dirty="0"/>
              <a:t>保证人民当家作主</a:t>
            </a:r>
            <a:endParaRPr lang="en-US" altLang="zh-CN" dirty="0"/>
          </a:p>
          <a:p>
            <a:pPr>
              <a:lnSpc>
                <a:spcPct val="150000"/>
              </a:lnSpc>
              <a:buFont typeface="Wingdings" pitchFamily="2" charset="2"/>
              <a:buChar char="n"/>
            </a:pPr>
            <a:r>
              <a:rPr lang="en-US" altLang="zh-CN" dirty="0"/>
              <a:t>  </a:t>
            </a:r>
            <a:r>
              <a:rPr lang="zh-CN" altLang="zh-CN" dirty="0"/>
              <a:t>坚持全面依法治国</a:t>
            </a:r>
            <a:endParaRPr lang="en-US" altLang="zh-CN" dirty="0"/>
          </a:p>
          <a:p>
            <a:pPr>
              <a:lnSpc>
                <a:spcPct val="150000"/>
              </a:lnSpc>
              <a:buFont typeface="Wingdings" pitchFamily="2" charset="2"/>
              <a:buChar char="n"/>
            </a:pPr>
            <a:r>
              <a:rPr lang="en-US" altLang="zh-CN" dirty="0"/>
              <a:t>  </a:t>
            </a:r>
            <a:r>
              <a:rPr lang="zh-CN" altLang="zh-CN" dirty="0"/>
              <a:t>坚持社会主义核心价值体系</a:t>
            </a:r>
            <a:endParaRPr lang="en-US" altLang="zh-CN" dirty="0"/>
          </a:p>
          <a:p>
            <a:pPr>
              <a:lnSpc>
                <a:spcPct val="150000"/>
              </a:lnSpc>
              <a:buFont typeface="Wingdings" pitchFamily="2" charset="2"/>
              <a:buChar char="n"/>
            </a:pPr>
            <a:r>
              <a:rPr lang="en-US" altLang="zh-CN" dirty="0"/>
              <a:t>  </a:t>
            </a:r>
            <a:r>
              <a:rPr lang="zh-CN" altLang="zh-CN" dirty="0"/>
              <a:t>坚持在发展中保障和改善民生</a:t>
            </a:r>
            <a:endParaRPr lang="en-US" altLang="zh-CN" dirty="0"/>
          </a:p>
          <a:p>
            <a:pPr>
              <a:lnSpc>
                <a:spcPct val="150000"/>
              </a:lnSpc>
              <a:buFont typeface="Wingdings" pitchFamily="2" charset="2"/>
              <a:buChar char="n"/>
            </a:pPr>
            <a:r>
              <a:rPr lang="en-US" altLang="zh-CN" dirty="0"/>
              <a:t>  </a:t>
            </a:r>
            <a:r>
              <a:rPr lang="zh-CN" altLang="zh-CN" dirty="0"/>
              <a:t>坚持人与自然和谐共生</a:t>
            </a:r>
            <a:endParaRPr lang="en-US" altLang="zh-CN" dirty="0"/>
          </a:p>
          <a:p>
            <a:pPr>
              <a:lnSpc>
                <a:spcPct val="150000"/>
              </a:lnSpc>
              <a:buFont typeface="Wingdings" pitchFamily="2" charset="2"/>
              <a:buChar char="n"/>
            </a:pPr>
            <a:r>
              <a:rPr lang="en-US" altLang="zh-CN" dirty="0"/>
              <a:t>  </a:t>
            </a:r>
            <a:r>
              <a:rPr lang="zh-CN" altLang="zh-CN" dirty="0"/>
              <a:t>统筹发展和安全</a:t>
            </a:r>
            <a:endParaRPr lang="en-US" altLang="zh-CN" dirty="0"/>
          </a:p>
          <a:p>
            <a:pPr>
              <a:lnSpc>
                <a:spcPct val="150000"/>
              </a:lnSpc>
              <a:buFont typeface="Wingdings" pitchFamily="2" charset="2"/>
              <a:buChar char="n"/>
            </a:pPr>
            <a:r>
              <a:rPr lang="en-US" altLang="zh-CN" dirty="0"/>
              <a:t>  </a:t>
            </a:r>
            <a:r>
              <a:rPr lang="zh-CN" altLang="zh-CN" dirty="0"/>
              <a:t>加快国防和军队现代化</a:t>
            </a:r>
            <a:endParaRPr lang="en-US" altLang="zh-CN" dirty="0"/>
          </a:p>
          <a:p>
            <a:pPr>
              <a:lnSpc>
                <a:spcPct val="150000"/>
              </a:lnSpc>
              <a:buFont typeface="Wingdings" pitchFamily="2" charset="2"/>
              <a:buChar char="n"/>
            </a:pPr>
            <a:r>
              <a:rPr lang="en-US" altLang="zh-CN" dirty="0"/>
              <a:t>  </a:t>
            </a:r>
            <a:r>
              <a:rPr lang="zh-CN" altLang="zh-CN" dirty="0"/>
              <a:t>协同推进人民富裕、国家强盛、中国美丽。</a:t>
            </a:r>
            <a:endParaRPr lang="zh-CN" altLang="en-US" dirty="0"/>
          </a:p>
        </p:txBody>
      </p:sp>
      <p:sp>
        <p:nvSpPr>
          <p:cNvPr id="7" name="矩形 6"/>
          <p:cNvSpPr/>
          <p:nvPr/>
        </p:nvSpPr>
        <p:spPr>
          <a:xfrm>
            <a:off x="0" y="1052736"/>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pic>
        <p:nvPicPr>
          <p:cNvPr id="5122" name="Picture 2" descr="http://imgn0.soufunimg.com/news/2015_09/29/1443507718683.jpg"/>
          <p:cNvPicPr>
            <a:picLocks noChangeAspect="1" noChangeArrowheads="1"/>
          </p:cNvPicPr>
          <p:nvPr/>
        </p:nvPicPr>
        <p:blipFill>
          <a:blip r:embed="rId2" cstate="print"/>
          <a:srcRect/>
          <a:stretch>
            <a:fillRect/>
          </a:stretch>
        </p:blipFill>
        <p:spPr bwMode="auto">
          <a:xfrm>
            <a:off x="5220072" y="2492896"/>
            <a:ext cx="3600400" cy="2376264"/>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03648" y="2924944"/>
            <a:ext cx="6336704" cy="3277820"/>
          </a:xfrm>
          <a:prstGeom prst="rect">
            <a:avLst/>
          </a:prstGeom>
        </p:spPr>
        <p:txBody>
          <a:bodyPr wrap="square">
            <a:spAutoFit/>
          </a:bodyPr>
          <a:lstStyle/>
          <a:p>
            <a:pPr>
              <a:lnSpc>
                <a:spcPct val="150000"/>
              </a:lnSpc>
            </a:pPr>
            <a:r>
              <a:rPr lang="en-US" altLang="zh-CN" dirty="0"/>
              <a:t>       </a:t>
            </a:r>
          </a:p>
          <a:p>
            <a:pPr>
              <a:lnSpc>
                <a:spcPct val="150000"/>
              </a:lnSpc>
            </a:pPr>
            <a:r>
              <a:rPr lang="en-US" altLang="zh-CN" dirty="0"/>
              <a:t>       </a:t>
            </a:r>
            <a:r>
              <a:rPr lang="zh-CN" altLang="zh-CN" sz="2800" b="1" dirty="0">
                <a:latin typeface="方正粗黑宋简体" pitchFamily="2" charset="-122"/>
                <a:ea typeface="方正粗黑宋简体" pitchFamily="2" charset="-122"/>
              </a:rPr>
              <a:t>要坚持</a:t>
            </a:r>
            <a:r>
              <a:rPr lang="zh-CN" altLang="en-US" sz="2800" dirty="0"/>
              <a:t>：</a:t>
            </a:r>
            <a:endParaRPr lang="en-US" altLang="zh-CN" dirty="0"/>
          </a:p>
          <a:p>
            <a:pPr>
              <a:lnSpc>
                <a:spcPct val="150000"/>
              </a:lnSpc>
              <a:buFont typeface="Wingdings" pitchFamily="2" charset="2"/>
              <a:buChar char="u"/>
            </a:pPr>
            <a:r>
              <a:rPr lang="en-US" altLang="zh-CN" dirty="0">
                <a:latin typeface="楷体" pitchFamily="49" charset="-122"/>
                <a:ea typeface="楷体" pitchFamily="49" charset="-122"/>
              </a:rPr>
              <a:t> </a:t>
            </a:r>
            <a:r>
              <a:rPr lang="zh-CN" altLang="zh-CN" dirty="0">
                <a:latin typeface="楷体" pitchFamily="49" charset="-122"/>
                <a:ea typeface="楷体" pitchFamily="49" charset="-122"/>
              </a:rPr>
              <a:t>用习近平新时代中国特色社会主义思想教育人</a:t>
            </a:r>
            <a:endParaRPr lang="en-US" altLang="zh-CN" dirty="0">
              <a:latin typeface="楷体" pitchFamily="49" charset="-122"/>
              <a:ea typeface="楷体" pitchFamily="49" charset="-122"/>
            </a:endParaRPr>
          </a:p>
          <a:p>
            <a:pPr>
              <a:lnSpc>
                <a:spcPct val="150000"/>
              </a:lnSpc>
              <a:buFont typeface="Wingdings" pitchFamily="2" charset="2"/>
              <a:buChar char="u"/>
            </a:pPr>
            <a:r>
              <a:rPr lang="en-US" altLang="zh-CN" dirty="0">
                <a:latin typeface="楷体" pitchFamily="49" charset="-122"/>
                <a:ea typeface="楷体" pitchFamily="49" charset="-122"/>
              </a:rPr>
              <a:t> </a:t>
            </a:r>
            <a:r>
              <a:rPr lang="zh-CN" altLang="zh-CN" dirty="0">
                <a:latin typeface="楷体" pitchFamily="49" charset="-122"/>
                <a:ea typeface="楷体" pitchFamily="49" charset="-122"/>
              </a:rPr>
              <a:t>用党的理想信念凝聚人</a:t>
            </a:r>
            <a:endParaRPr lang="en-US" altLang="zh-CN" dirty="0">
              <a:latin typeface="楷体" pitchFamily="49" charset="-122"/>
              <a:ea typeface="楷体" pitchFamily="49" charset="-122"/>
            </a:endParaRPr>
          </a:p>
          <a:p>
            <a:pPr>
              <a:lnSpc>
                <a:spcPct val="150000"/>
              </a:lnSpc>
              <a:buFont typeface="Wingdings" pitchFamily="2" charset="2"/>
              <a:buChar char="u"/>
            </a:pPr>
            <a:r>
              <a:rPr lang="en-US" altLang="zh-CN" dirty="0">
                <a:latin typeface="楷体" pitchFamily="49" charset="-122"/>
                <a:ea typeface="楷体" pitchFamily="49" charset="-122"/>
              </a:rPr>
              <a:t> </a:t>
            </a:r>
            <a:r>
              <a:rPr lang="zh-CN" altLang="zh-CN" dirty="0">
                <a:latin typeface="楷体" pitchFamily="49" charset="-122"/>
                <a:ea typeface="楷体" pitchFamily="49" charset="-122"/>
              </a:rPr>
              <a:t>用社会主义核心价值观培育人</a:t>
            </a:r>
            <a:endParaRPr lang="en-US" altLang="zh-CN" dirty="0">
              <a:latin typeface="楷体" pitchFamily="49" charset="-122"/>
              <a:ea typeface="楷体" pitchFamily="49" charset="-122"/>
            </a:endParaRPr>
          </a:p>
          <a:p>
            <a:pPr>
              <a:lnSpc>
                <a:spcPct val="150000"/>
              </a:lnSpc>
              <a:buFont typeface="Wingdings" pitchFamily="2" charset="2"/>
              <a:buChar char="u"/>
            </a:pPr>
            <a:r>
              <a:rPr lang="en-US" altLang="zh-CN" dirty="0">
                <a:latin typeface="楷体" pitchFamily="49" charset="-122"/>
                <a:ea typeface="楷体" pitchFamily="49" charset="-122"/>
              </a:rPr>
              <a:t> </a:t>
            </a:r>
            <a:r>
              <a:rPr lang="zh-CN" altLang="zh-CN" dirty="0">
                <a:latin typeface="楷体" pitchFamily="49" charset="-122"/>
                <a:ea typeface="楷体" pitchFamily="49" charset="-122"/>
              </a:rPr>
              <a:t>用中华民族伟大复兴历史使命激励人</a:t>
            </a:r>
            <a:endParaRPr lang="en-US" altLang="zh-CN" dirty="0">
              <a:latin typeface="楷体" pitchFamily="49" charset="-122"/>
              <a:ea typeface="楷体" pitchFamily="49" charset="-122"/>
            </a:endParaRPr>
          </a:p>
          <a:p>
            <a:pPr>
              <a:lnSpc>
                <a:spcPct val="150000"/>
              </a:lnSpc>
            </a:pPr>
            <a:r>
              <a:rPr lang="en-US" altLang="zh-CN" sz="2000" b="1" dirty="0"/>
              <a:t>                </a:t>
            </a:r>
            <a:r>
              <a:rPr lang="zh-CN" altLang="zh-CN" sz="2000" b="1" dirty="0"/>
              <a:t>培养造就大批堪当时代重任的接班人</a:t>
            </a:r>
            <a:endParaRPr lang="en-US" altLang="zh-CN" dirty="0"/>
          </a:p>
        </p:txBody>
      </p:sp>
      <p:sp>
        <p:nvSpPr>
          <p:cNvPr id="6" name="矩形 5"/>
          <p:cNvSpPr/>
          <p:nvPr/>
        </p:nvSpPr>
        <p:spPr>
          <a:xfrm>
            <a:off x="1835696" y="2204864"/>
            <a:ext cx="5220072" cy="875881"/>
          </a:xfrm>
          <a:prstGeom prst="rect">
            <a:avLst/>
          </a:prstGeom>
        </p:spPr>
        <p:txBody>
          <a:bodyPr wrap="square">
            <a:spAutoFit/>
          </a:bodyPr>
          <a:lstStyle/>
          <a:p>
            <a:pPr>
              <a:lnSpc>
                <a:spcPct val="150000"/>
              </a:lnSpc>
            </a:pPr>
            <a:r>
              <a:rPr lang="en-US" altLang="zh-CN" dirty="0"/>
              <a:t>        </a:t>
            </a:r>
            <a:r>
              <a:rPr lang="zh-CN" altLang="zh-CN" dirty="0"/>
              <a:t>党和人民事业发展需要一代代中国共产党人接续奋斗，必须抓好后继有人这个根本大计。</a:t>
            </a:r>
            <a:endParaRPr lang="zh-CN" altLang="en-US" dirty="0"/>
          </a:p>
        </p:txBody>
      </p:sp>
      <p:sp>
        <p:nvSpPr>
          <p:cNvPr id="8" name="矩形 7"/>
          <p:cNvSpPr/>
          <p:nvPr/>
        </p:nvSpPr>
        <p:spPr>
          <a:xfrm>
            <a:off x="0" y="1196752"/>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71600" y="1916832"/>
            <a:ext cx="7488832" cy="1477328"/>
          </a:xfrm>
          <a:prstGeom prst="rect">
            <a:avLst/>
          </a:prstGeom>
          <a:ln>
            <a:solidFill>
              <a:schemeClr val="accent6">
                <a:lumMod val="60000"/>
                <a:lumOff val="40000"/>
              </a:schemeClr>
            </a:solidFill>
          </a:ln>
        </p:spPr>
        <p:txBody>
          <a:bodyPr wrap="square">
            <a:spAutoFit/>
          </a:bodyPr>
          <a:lstStyle/>
          <a:p>
            <a:pPr>
              <a:lnSpc>
                <a:spcPct val="150000"/>
              </a:lnSpc>
            </a:pPr>
            <a:r>
              <a:rPr lang="en-US" altLang="zh-CN" dirty="0"/>
              <a:t>          </a:t>
            </a:r>
            <a:r>
              <a:rPr lang="zh-CN" altLang="zh-CN" sz="2000" dirty="0"/>
              <a:t>要源源不断培养选拔德才兼备、忠诚干净担当的高素质专业化干部特别是优秀年轻干部，教育引导广大党员、干部自觉做习近平新时代中国特色社会主义思想的坚定信仰者和忠实实践者</a:t>
            </a:r>
            <a:r>
              <a:rPr lang="zh-CN" altLang="en-US" sz="2000" dirty="0"/>
              <a:t>。</a:t>
            </a:r>
            <a:endParaRPr lang="en-US" altLang="zh-CN" sz="2400" dirty="0"/>
          </a:p>
        </p:txBody>
      </p:sp>
      <p:sp>
        <p:nvSpPr>
          <p:cNvPr id="6" name="矩形 5"/>
          <p:cNvSpPr/>
          <p:nvPr/>
        </p:nvSpPr>
        <p:spPr>
          <a:xfrm>
            <a:off x="1331640" y="3933056"/>
            <a:ext cx="4320480" cy="1754326"/>
          </a:xfrm>
          <a:prstGeom prst="rect">
            <a:avLst/>
          </a:prstGeom>
          <a:ln>
            <a:solidFill>
              <a:schemeClr val="accent6">
                <a:lumMod val="60000"/>
                <a:lumOff val="40000"/>
              </a:schemeClr>
            </a:solidFill>
          </a:ln>
        </p:spPr>
        <p:txBody>
          <a:bodyPr wrap="square">
            <a:spAutoFit/>
          </a:bodyPr>
          <a:lstStyle/>
          <a:p>
            <a:pPr>
              <a:lnSpc>
                <a:spcPct val="150000"/>
              </a:lnSpc>
              <a:buFont typeface="Wingdings" pitchFamily="2" charset="2"/>
              <a:buChar char="u"/>
            </a:pPr>
            <a:r>
              <a:rPr lang="en-US" altLang="zh-CN" dirty="0"/>
              <a:t>  </a:t>
            </a:r>
            <a:r>
              <a:rPr lang="zh-CN" altLang="zh-CN" dirty="0"/>
              <a:t>牢记空谈误国、实干兴邦的道理</a:t>
            </a:r>
            <a:endParaRPr lang="en-US" altLang="zh-CN" dirty="0"/>
          </a:p>
          <a:p>
            <a:pPr>
              <a:lnSpc>
                <a:spcPct val="150000"/>
              </a:lnSpc>
              <a:buFont typeface="Wingdings" pitchFamily="2" charset="2"/>
              <a:buChar char="u"/>
            </a:pPr>
            <a:r>
              <a:rPr lang="en-US" altLang="zh-CN" dirty="0"/>
              <a:t>  </a:t>
            </a:r>
            <a:r>
              <a:rPr lang="zh-CN" altLang="zh-CN" dirty="0"/>
              <a:t>树立不负人民的家国情怀</a:t>
            </a:r>
            <a:endParaRPr lang="en-US" altLang="zh-CN" dirty="0"/>
          </a:p>
          <a:p>
            <a:pPr>
              <a:lnSpc>
                <a:spcPct val="150000"/>
              </a:lnSpc>
              <a:buFont typeface="Wingdings" pitchFamily="2" charset="2"/>
              <a:buChar char="u"/>
            </a:pPr>
            <a:r>
              <a:rPr lang="en-US" altLang="zh-CN" dirty="0"/>
              <a:t>  </a:t>
            </a:r>
            <a:r>
              <a:rPr lang="zh-CN" altLang="zh-CN" dirty="0"/>
              <a:t>追求崇高的思想境界</a:t>
            </a:r>
            <a:endParaRPr lang="en-US" altLang="zh-CN" dirty="0"/>
          </a:p>
          <a:p>
            <a:pPr>
              <a:lnSpc>
                <a:spcPct val="150000"/>
              </a:lnSpc>
              <a:buFont typeface="Wingdings" pitchFamily="2" charset="2"/>
              <a:buChar char="u"/>
            </a:pPr>
            <a:r>
              <a:rPr lang="en-US" altLang="zh-CN" dirty="0"/>
              <a:t>  </a:t>
            </a:r>
            <a:r>
              <a:rPr lang="zh-CN" altLang="zh-CN" dirty="0"/>
              <a:t>增强过硬的担当本领</a:t>
            </a:r>
            <a:r>
              <a:rPr lang="en-US" altLang="zh-CN" dirty="0"/>
              <a:t>        </a:t>
            </a:r>
            <a:endParaRPr lang="zh-CN" altLang="en-US" dirty="0"/>
          </a:p>
        </p:txBody>
      </p:sp>
      <p:sp>
        <p:nvSpPr>
          <p:cNvPr id="8" name="矩形 7"/>
          <p:cNvSpPr/>
          <p:nvPr/>
        </p:nvSpPr>
        <p:spPr>
          <a:xfrm>
            <a:off x="0" y="1052736"/>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pic>
        <p:nvPicPr>
          <p:cNvPr id="3074" name="Picture 2" descr="http://5b0988e595225.cdn.sohucs.com/q_70,c_zoom,w_640/images/20190613/9f68d1e8050b4226a74955cc04db8660.jpeg"/>
          <p:cNvPicPr>
            <a:picLocks noChangeAspect="1" noChangeArrowheads="1"/>
          </p:cNvPicPr>
          <p:nvPr/>
        </p:nvPicPr>
        <p:blipFill>
          <a:blip r:embed="rId2" cstate="print"/>
          <a:srcRect/>
          <a:stretch>
            <a:fillRect/>
          </a:stretch>
        </p:blipFill>
        <p:spPr bwMode="auto">
          <a:xfrm>
            <a:off x="5508104" y="3861048"/>
            <a:ext cx="2412639" cy="187220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764704"/>
            <a:ext cx="9144000" cy="926976"/>
          </a:xfrm>
          <a:solidFill>
            <a:schemeClr val="accent6">
              <a:lumMod val="60000"/>
              <a:lumOff val="40000"/>
            </a:schemeClr>
          </a:solidFill>
        </p:spPr>
        <p:txBody>
          <a:bodyPr/>
          <a:lstStyle/>
          <a:p>
            <a:r>
              <a:rPr lang="zh-CN" altLang="en-US" b="1" dirty="0">
                <a:solidFill>
                  <a:srgbClr val="FF0000"/>
                </a:solidFill>
              </a:rPr>
              <a:t>一、</a:t>
            </a:r>
            <a:r>
              <a:rPr lang="en-US" altLang="zh-CN" b="1" dirty="0">
                <a:solidFill>
                  <a:srgbClr val="FF0000"/>
                </a:solidFill>
              </a:rPr>
              <a:t>《</a:t>
            </a:r>
            <a:r>
              <a:rPr lang="zh-CN" altLang="en-US" b="1" dirty="0">
                <a:solidFill>
                  <a:srgbClr val="FF0000"/>
                </a:solidFill>
              </a:rPr>
              <a:t>历史决议</a:t>
            </a:r>
            <a:r>
              <a:rPr lang="en-US" altLang="zh-CN" b="1" dirty="0">
                <a:solidFill>
                  <a:srgbClr val="FF0000"/>
                </a:solidFill>
              </a:rPr>
              <a:t>》</a:t>
            </a:r>
            <a:r>
              <a:rPr lang="zh-CN" altLang="en-US" b="1" dirty="0">
                <a:solidFill>
                  <a:srgbClr val="FF0000"/>
                </a:solidFill>
              </a:rPr>
              <a:t>的三大意义</a:t>
            </a:r>
            <a:endParaRPr lang="zh-CN" altLang="en-US" dirty="0">
              <a:solidFill>
                <a:srgbClr val="FF0000"/>
              </a:solidFill>
            </a:endParaRPr>
          </a:p>
        </p:txBody>
      </p:sp>
      <p:sp>
        <p:nvSpPr>
          <p:cNvPr id="3" name="内容占位符 2"/>
          <p:cNvSpPr>
            <a:spLocks noGrp="1"/>
          </p:cNvSpPr>
          <p:nvPr>
            <p:ph idx="1"/>
          </p:nvPr>
        </p:nvSpPr>
        <p:spPr>
          <a:xfrm>
            <a:off x="1691680" y="2132856"/>
            <a:ext cx="6336704" cy="1800200"/>
          </a:xfrm>
          <a:ln>
            <a:solidFill>
              <a:srgbClr val="C00000"/>
            </a:solidFill>
          </a:ln>
        </p:spPr>
        <p:txBody>
          <a:bodyPr>
            <a:normAutofit/>
          </a:bodyPr>
          <a:lstStyle/>
          <a:p>
            <a:pPr>
              <a:lnSpc>
                <a:spcPct val="150000"/>
              </a:lnSpc>
              <a:buNone/>
            </a:pPr>
            <a:r>
              <a:rPr lang="zh-CN" altLang="en-US" sz="2400" dirty="0"/>
              <a:t>               </a:t>
            </a:r>
            <a:r>
              <a:rPr lang="zh-CN" altLang="zh-CN" sz="2400" dirty="0"/>
              <a:t>是在建党百年历史条件下</a:t>
            </a:r>
            <a:r>
              <a:rPr lang="zh-CN" altLang="zh-CN" sz="2400" b="1" dirty="0">
                <a:solidFill>
                  <a:srgbClr val="FF0000"/>
                </a:solidFill>
              </a:rPr>
              <a:t>开启</a:t>
            </a:r>
            <a:r>
              <a:rPr lang="zh-CN" altLang="zh-CN" sz="2400" dirty="0"/>
              <a:t>全面建设社会主义现代化国家新征程、在新时代坚持和发展中国特色社会主义的需要；</a:t>
            </a:r>
            <a:r>
              <a:rPr lang="zh-CN" altLang="en-US" sz="2800" dirty="0"/>
              <a:t>              </a:t>
            </a:r>
            <a:endParaRPr lang="en-US" altLang="zh-CN" dirty="0"/>
          </a:p>
        </p:txBody>
      </p:sp>
      <p:sp>
        <p:nvSpPr>
          <p:cNvPr id="6" name="矩形 5"/>
          <p:cNvSpPr/>
          <p:nvPr/>
        </p:nvSpPr>
        <p:spPr>
          <a:xfrm>
            <a:off x="107504" y="1772816"/>
            <a:ext cx="1213794" cy="707886"/>
          </a:xfrm>
          <a:prstGeom prst="rect">
            <a:avLst/>
          </a:prstGeom>
        </p:spPr>
        <p:txBody>
          <a:bodyPr wrap="none">
            <a:spAutoFit/>
          </a:bodyPr>
          <a:lstStyle/>
          <a:p>
            <a:r>
              <a:rPr lang="zh-CN" altLang="en-US" sz="4000" b="1" dirty="0">
                <a:solidFill>
                  <a:srgbClr val="FF0000"/>
                </a:solidFill>
                <a:latin typeface="方正粗黑宋简体" pitchFamily="2" charset="-122"/>
                <a:ea typeface="方正粗黑宋简体" pitchFamily="2" charset="-122"/>
              </a:rPr>
              <a:t>第一</a:t>
            </a:r>
            <a:endParaRPr lang="zh-CN" altLang="en-US" sz="4000" dirty="0">
              <a:solidFill>
                <a:srgbClr val="FF0000"/>
              </a:solidFill>
            </a:endParaRPr>
          </a:p>
        </p:txBody>
      </p:sp>
      <p:pic>
        <p:nvPicPr>
          <p:cNvPr id="20484" name="Picture 4" descr="http://cms-bucket.ws.126.net/2021/0120/24f16f9ep00qn7ob700pqc000xc00goc.png"/>
          <p:cNvPicPr>
            <a:picLocks noChangeAspect="1" noChangeArrowheads="1"/>
          </p:cNvPicPr>
          <p:nvPr/>
        </p:nvPicPr>
        <p:blipFill>
          <a:blip r:embed="rId2" cstate="print"/>
          <a:srcRect/>
          <a:stretch>
            <a:fillRect/>
          </a:stretch>
        </p:blipFill>
        <p:spPr bwMode="auto">
          <a:xfrm>
            <a:off x="2699792" y="4005064"/>
            <a:ext cx="4536504" cy="2736304"/>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1640" y="2996952"/>
            <a:ext cx="3888432" cy="2862322"/>
          </a:xfrm>
          <a:prstGeom prst="rect">
            <a:avLst/>
          </a:prstGeom>
          <a:ln>
            <a:solidFill>
              <a:schemeClr val="bg1"/>
            </a:solidFill>
          </a:ln>
        </p:spPr>
        <p:txBody>
          <a:bodyPr wrap="square">
            <a:spAutoFit/>
          </a:bodyPr>
          <a:lstStyle/>
          <a:p>
            <a:pPr>
              <a:lnSpc>
                <a:spcPct val="150000"/>
              </a:lnSpc>
              <a:buFont typeface="Wingdings" pitchFamily="2" charset="2"/>
              <a:buChar char="Ø"/>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以党的旗帜为旗帜</a:t>
            </a:r>
            <a:endParaRPr lang="en-US" altLang="zh-CN" sz="2400" dirty="0">
              <a:latin typeface="楷体" pitchFamily="49" charset="-122"/>
              <a:ea typeface="楷体" pitchFamily="49" charset="-122"/>
            </a:endParaRPr>
          </a:p>
          <a:p>
            <a:pPr>
              <a:lnSpc>
                <a:spcPct val="150000"/>
              </a:lnSpc>
              <a:buFont typeface="Wingdings" pitchFamily="2" charset="2"/>
              <a:buChar char="Ø"/>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以党的方向为方向</a:t>
            </a:r>
            <a:endParaRPr lang="en-US" altLang="zh-CN" sz="2400" dirty="0">
              <a:latin typeface="楷体" pitchFamily="49" charset="-122"/>
              <a:ea typeface="楷体" pitchFamily="49" charset="-122"/>
            </a:endParaRPr>
          </a:p>
          <a:p>
            <a:pPr>
              <a:lnSpc>
                <a:spcPct val="150000"/>
              </a:lnSpc>
              <a:buFont typeface="Wingdings" pitchFamily="2" charset="2"/>
              <a:buChar char="Ø"/>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以党的意志为意志</a:t>
            </a:r>
            <a:endParaRPr lang="en-US" altLang="zh-CN" sz="2400" dirty="0">
              <a:latin typeface="楷体" pitchFamily="49" charset="-122"/>
              <a:ea typeface="楷体" pitchFamily="49" charset="-122"/>
            </a:endParaRPr>
          </a:p>
          <a:p>
            <a:pPr>
              <a:lnSpc>
                <a:spcPct val="150000"/>
              </a:lnSpc>
              <a:buFont typeface="Wingdings" pitchFamily="2" charset="2"/>
              <a:buChar char="Ø"/>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赓续党的红色血脉</a:t>
            </a:r>
            <a:endParaRPr lang="en-US" altLang="zh-CN" sz="2400" dirty="0">
              <a:latin typeface="楷体" pitchFamily="49" charset="-122"/>
              <a:ea typeface="楷体" pitchFamily="49" charset="-122"/>
            </a:endParaRPr>
          </a:p>
          <a:p>
            <a:pPr>
              <a:lnSpc>
                <a:spcPct val="150000"/>
              </a:lnSpc>
              <a:buFont typeface="Wingdings" pitchFamily="2" charset="2"/>
              <a:buChar char="Ø"/>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弘扬党的优良传统</a:t>
            </a:r>
            <a:r>
              <a:rPr lang="en-US" altLang="zh-CN" sz="2400" dirty="0">
                <a:latin typeface="楷体" pitchFamily="49" charset="-122"/>
                <a:ea typeface="楷体" pitchFamily="49" charset="-122"/>
              </a:rPr>
              <a:t>           </a:t>
            </a:r>
          </a:p>
        </p:txBody>
      </p:sp>
      <p:sp>
        <p:nvSpPr>
          <p:cNvPr id="6" name="矩形 5"/>
          <p:cNvSpPr/>
          <p:nvPr/>
        </p:nvSpPr>
        <p:spPr>
          <a:xfrm>
            <a:off x="1403648" y="1772816"/>
            <a:ext cx="5976664" cy="1137106"/>
          </a:xfrm>
          <a:prstGeom prst="rect">
            <a:avLst/>
          </a:prstGeom>
          <a:ln>
            <a:solidFill>
              <a:schemeClr val="bg1"/>
            </a:solidFill>
          </a:ln>
        </p:spPr>
        <p:txBody>
          <a:bodyPr wrap="square">
            <a:spAutoFit/>
          </a:bodyPr>
          <a:lstStyle/>
          <a:p>
            <a:pPr>
              <a:lnSpc>
                <a:spcPct val="150000"/>
              </a:lnSpc>
            </a:pPr>
            <a:r>
              <a:rPr lang="en-US" altLang="zh-CN" sz="2400" dirty="0"/>
              <a:t>        </a:t>
            </a:r>
            <a:r>
              <a:rPr lang="zh-CN" altLang="zh-CN" sz="2000" b="1" dirty="0"/>
              <a:t>要源源不断把各方面先进分子特别是优秀青年吸收到党内来，教育引导青年党员永远</a:t>
            </a:r>
            <a:r>
              <a:rPr lang="zh-CN" altLang="en-US" sz="2000" b="1" dirty="0"/>
              <a:t>：</a:t>
            </a:r>
            <a:endParaRPr lang="zh-CN" altLang="en-US" sz="2400" b="1" dirty="0"/>
          </a:p>
        </p:txBody>
      </p:sp>
      <p:sp>
        <p:nvSpPr>
          <p:cNvPr id="8" name="矩形 7"/>
          <p:cNvSpPr/>
          <p:nvPr/>
        </p:nvSpPr>
        <p:spPr>
          <a:xfrm>
            <a:off x="0" y="836712"/>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pic>
        <p:nvPicPr>
          <p:cNvPr id="2050" name="Picture 2" descr="https://appimg.dzwww.com/2019/0727/20190727084230342.jpg"/>
          <p:cNvPicPr>
            <a:picLocks noChangeAspect="1" noChangeArrowheads="1"/>
          </p:cNvPicPr>
          <p:nvPr/>
        </p:nvPicPr>
        <p:blipFill>
          <a:blip r:embed="rId2" cstate="print"/>
          <a:srcRect/>
          <a:stretch>
            <a:fillRect/>
          </a:stretch>
        </p:blipFill>
        <p:spPr bwMode="auto">
          <a:xfrm>
            <a:off x="4716016" y="3284984"/>
            <a:ext cx="3324286" cy="2347777"/>
          </a:xfrm>
          <a:prstGeom prst="rect">
            <a:avLst/>
          </a:prstGeom>
          <a:noFill/>
        </p:spPr>
      </p:pic>
      <p:sp>
        <p:nvSpPr>
          <p:cNvPr id="10" name="矩形 9"/>
          <p:cNvSpPr/>
          <p:nvPr/>
        </p:nvSpPr>
        <p:spPr>
          <a:xfrm>
            <a:off x="1187624" y="6237312"/>
            <a:ext cx="6984776" cy="461665"/>
          </a:xfrm>
          <a:prstGeom prst="rect">
            <a:avLst/>
          </a:prstGeom>
        </p:spPr>
        <p:txBody>
          <a:bodyPr wrap="square">
            <a:spAutoFit/>
          </a:bodyPr>
          <a:lstStyle/>
          <a:p>
            <a:r>
              <a:rPr lang="en-US" altLang="zh-CN" sz="2400" b="1" dirty="0"/>
              <a:t>  </a:t>
            </a:r>
            <a:r>
              <a:rPr lang="zh-CN" altLang="zh-CN" sz="2400" b="1" dirty="0"/>
              <a:t>在斗争中经风雨、见世面、壮筋骨、长才干</a:t>
            </a:r>
            <a:r>
              <a:rPr lang="zh-CN" altLang="zh-CN" sz="2400" dirty="0"/>
              <a:t>。</a:t>
            </a:r>
            <a:endParaRPr lang="zh-CN" altLang="en-US"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3528" y="2204864"/>
            <a:ext cx="2448272" cy="3785652"/>
          </a:xfrm>
          <a:prstGeom prst="rect">
            <a:avLst/>
          </a:prstGeom>
          <a:ln>
            <a:solidFill>
              <a:schemeClr val="accent6">
                <a:lumMod val="60000"/>
                <a:lumOff val="40000"/>
              </a:schemeClr>
            </a:solidFill>
          </a:ln>
        </p:spPr>
        <p:txBody>
          <a:bodyPr wrap="square">
            <a:spAutoFit/>
          </a:bodyPr>
          <a:lstStyle/>
          <a:p>
            <a:pPr>
              <a:lnSpc>
                <a:spcPct val="150000"/>
              </a:lnSpc>
            </a:pPr>
            <a:r>
              <a:rPr lang="en-US" altLang="zh-CN" dirty="0"/>
              <a:t>          </a:t>
            </a:r>
            <a:r>
              <a:rPr lang="zh-CN" altLang="zh-CN" sz="2000" dirty="0"/>
              <a:t>要源源不断培养造就爱国奉献、勇于创新的优秀人才，真心爱才、悉心育才、精心用才，把各方面优秀人才集聚到党和人民的伟大奋斗中来。</a:t>
            </a:r>
            <a:endParaRPr lang="zh-CN" altLang="en-US" dirty="0"/>
          </a:p>
        </p:txBody>
      </p:sp>
      <p:sp>
        <p:nvSpPr>
          <p:cNvPr id="6" name="矩形 5"/>
          <p:cNvSpPr/>
          <p:nvPr/>
        </p:nvSpPr>
        <p:spPr>
          <a:xfrm>
            <a:off x="3419872" y="2780928"/>
            <a:ext cx="2088232" cy="2677656"/>
          </a:xfrm>
          <a:prstGeom prst="rect">
            <a:avLst/>
          </a:prstGeom>
          <a:ln>
            <a:solidFill>
              <a:schemeClr val="accent6">
                <a:lumMod val="60000"/>
                <a:lumOff val="40000"/>
              </a:schemeClr>
            </a:solidFill>
          </a:ln>
        </p:spPr>
        <p:txBody>
          <a:bodyPr wrap="square">
            <a:spAutoFit/>
          </a:bodyPr>
          <a:lstStyle/>
          <a:p>
            <a:pPr>
              <a:lnSpc>
                <a:spcPct val="200000"/>
              </a:lnSpc>
              <a:buFont typeface="Wingdings" pitchFamily="2" charset="2"/>
              <a:buChar char="n"/>
            </a:pPr>
            <a:r>
              <a:rPr lang="en-US" altLang="zh-CN" sz="2800" dirty="0"/>
              <a:t>  </a:t>
            </a:r>
            <a:r>
              <a:rPr lang="zh-CN" altLang="zh-CN" sz="2800" dirty="0"/>
              <a:t>真心爱才</a:t>
            </a:r>
            <a:endParaRPr lang="en-US" altLang="zh-CN" sz="2800" dirty="0"/>
          </a:p>
          <a:p>
            <a:pPr>
              <a:lnSpc>
                <a:spcPct val="200000"/>
              </a:lnSpc>
              <a:buFont typeface="Wingdings" pitchFamily="2" charset="2"/>
              <a:buChar char="n"/>
            </a:pPr>
            <a:r>
              <a:rPr lang="en-US" altLang="zh-CN" sz="2800" dirty="0"/>
              <a:t>  </a:t>
            </a:r>
            <a:r>
              <a:rPr lang="zh-CN" altLang="zh-CN" sz="2800" dirty="0"/>
              <a:t>悉心育才</a:t>
            </a:r>
            <a:endParaRPr lang="en-US" altLang="zh-CN" sz="2800" dirty="0"/>
          </a:p>
          <a:p>
            <a:pPr>
              <a:lnSpc>
                <a:spcPct val="200000"/>
              </a:lnSpc>
              <a:buFont typeface="Wingdings" pitchFamily="2" charset="2"/>
              <a:buChar char="n"/>
            </a:pPr>
            <a:r>
              <a:rPr lang="en-US" altLang="zh-CN" sz="2800" dirty="0"/>
              <a:t>  </a:t>
            </a:r>
            <a:r>
              <a:rPr lang="zh-CN" altLang="zh-CN" sz="2800" dirty="0"/>
              <a:t>精心用才</a:t>
            </a:r>
            <a:endParaRPr lang="zh-CN" altLang="en-US" sz="2800" dirty="0"/>
          </a:p>
        </p:txBody>
      </p:sp>
      <p:sp>
        <p:nvSpPr>
          <p:cNvPr id="7" name="右箭头 6"/>
          <p:cNvSpPr/>
          <p:nvPr/>
        </p:nvSpPr>
        <p:spPr>
          <a:xfrm>
            <a:off x="2699792" y="3212976"/>
            <a:ext cx="690376" cy="1800200"/>
          </a:xfrm>
          <a:prstGeom prst="rightArrow">
            <a:avLst/>
          </a:prstGeom>
          <a:solidFill>
            <a:srgbClr val="FFC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9" name="矩形 8"/>
          <p:cNvSpPr/>
          <p:nvPr/>
        </p:nvSpPr>
        <p:spPr>
          <a:xfrm>
            <a:off x="0" y="1124744"/>
            <a:ext cx="9144000" cy="707886"/>
          </a:xfrm>
          <a:prstGeom prst="rect">
            <a:avLst/>
          </a:prstGeom>
          <a:solidFill>
            <a:srgbClr val="FFC000"/>
          </a:solidFill>
        </p:spPr>
        <p:txBody>
          <a:bodyPr wrap="square">
            <a:spAutoFit/>
          </a:bodyPr>
          <a:lstStyle/>
          <a:p>
            <a:pPr algn="ctr"/>
            <a:r>
              <a:rPr lang="zh-CN" altLang="en-US" b="1" dirty="0"/>
              <a:t> </a:t>
            </a:r>
            <a:r>
              <a:rPr lang="zh-CN" altLang="en-US" sz="4000" b="1" dirty="0">
                <a:solidFill>
                  <a:srgbClr val="C00000"/>
                </a:solidFill>
                <a:latin typeface="方正粗黑宋简体" pitchFamily="2" charset="-122"/>
                <a:ea typeface="方正粗黑宋简体" pitchFamily="2" charset="-122"/>
              </a:rPr>
              <a:t>六、</a:t>
            </a:r>
            <a:r>
              <a:rPr lang="zh-CN" altLang="en-US" sz="3600" b="1" dirty="0">
                <a:solidFill>
                  <a:srgbClr val="C00000"/>
                </a:solidFill>
                <a:latin typeface="方正粗黑宋简体" pitchFamily="2" charset="-122"/>
                <a:ea typeface="方正粗黑宋简体" pitchFamily="2" charset="-122"/>
              </a:rPr>
              <a:t>新时代的五大“强调”与“必须”</a:t>
            </a:r>
            <a:endParaRPr lang="zh-CN" altLang="en-US" sz="3200" dirty="0">
              <a:solidFill>
                <a:srgbClr val="C00000"/>
              </a:solidFill>
              <a:latin typeface="方正粗黑宋简体" pitchFamily="2" charset="-122"/>
              <a:ea typeface="方正粗黑宋简体" pitchFamily="2" charset="-122"/>
            </a:endParaRPr>
          </a:p>
        </p:txBody>
      </p:sp>
      <p:pic>
        <p:nvPicPr>
          <p:cNvPr id="1028" name="Picture 4" descr="http://5b0988e595225.cdn.sohucs.com/q_70,c_zoom,w_640/images/20190507/714f18b9d56c49d8859ebc624791e61f.jpeg"/>
          <p:cNvPicPr>
            <a:picLocks noChangeAspect="1" noChangeArrowheads="1"/>
          </p:cNvPicPr>
          <p:nvPr/>
        </p:nvPicPr>
        <p:blipFill>
          <a:blip r:embed="rId2" cstate="print"/>
          <a:srcRect/>
          <a:stretch>
            <a:fillRect/>
          </a:stretch>
        </p:blipFill>
        <p:spPr bwMode="auto">
          <a:xfrm>
            <a:off x="5724128" y="2636912"/>
            <a:ext cx="2875203" cy="288032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9592" y="1268760"/>
            <a:ext cx="7200800" cy="1656184"/>
          </a:xfrm>
        </p:spPr>
        <p:txBody>
          <a:bodyPr>
            <a:normAutofit/>
          </a:bodyPr>
          <a:lstStyle/>
          <a:p>
            <a:r>
              <a:rPr lang="zh-CN" altLang="zh-CN" b="1" dirty="0">
                <a:solidFill>
                  <a:srgbClr val="C00000"/>
                </a:solidFill>
                <a:latin typeface="方正粗黑宋简体" pitchFamily="2" charset="-122"/>
                <a:ea typeface="方正粗黑宋简体" pitchFamily="2" charset="-122"/>
              </a:rPr>
              <a:t>中共中央关于党的百年奋斗</a:t>
            </a:r>
            <a:br>
              <a:rPr lang="zh-CN" altLang="zh-CN" b="1" dirty="0">
                <a:solidFill>
                  <a:srgbClr val="C00000"/>
                </a:solidFill>
                <a:latin typeface="方正粗黑宋简体" pitchFamily="2" charset="-122"/>
                <a:ea typeface="方正粗黑宋简体" pitchFamily="2" charset="-122"/>
              </a:rPr>
            </a:br>
            <a:r>
              <a:rPr lang="zh-CN" altLang="zh-CN" b="1" dirty="0">
                <a:solidFill>
                  <a:srgbClr val="C00000"/>
                </a:solidFill>
                <a:latin typeface="方正粗黑宋简体" pitchFamily="2" charset="-122"/>
                <a:ea typeface="方正粗黑宋简体" pitchFamily="2" charset="-122"/>
              </a:rPr>
              <a:t>重大成就和历史经验的决议</a:t>
            </a:r>
            <a:endParaRPr lang="zh-CN" altLang="en-US" b="1" dirty="0">
              <a:solidFill>
                <a:srgbClr val="C00000"/>
              </a:solidFill>
              <a:latin typeface="方正粗黑宋简体" pitchFamily="2" charset="-122"/>
              <a:ea typeface="方正粗黑宋简体" pitchFamily="2" charset="-122"/>
            </a:endParaRPr>
          </a:p>
        </p:txBody>
      </p:sp>
      <p:sp>
        <p:nvSpPr>
          <p:cNvPr id="3" name="副标题 2"/>
          <p:cNvSpPr>
            <a:spLocks noGrp="1"/>
          </p:cNvSpPr>
          <p:nvPr>
            <p:ph type="subTitle" idx="1"/>
          </p:nvPr>
        </p:nvSpPr>
        <p:spPr>
          <a:xfrm>
            <a:off x="2987824" y="3068960"/>
            <a:ext cx="3960440" cy="3456384"/>
          </a:xfrm>
        </p:spPr>
        <p:txBody>
          <a:bodyPr>
            <a:normAutofit/>
          </a:bodyPr>
          <a:lstStyle/>
          <a:p>
            <a:pPr algn="l">
              <a:lnSpc>
                <a:spcPct val="210000"/>
              </a:lnSpc>
              <a:buFont typeface="Wingdings" pitchFamily="2" charset="2"/>
              <a:buChar char="Ø"/>
            </a:pPr>
            <a:r>
              <a:rPr lang="zh-CN" altLang="en-US" sz="1600" b="1" dirty="0">
                <a:solidFill>
                  <a:schemeClr val="tx1"/>
                </a:solidFill>
              </a:rPr>
              <a:t> </a:t>
            </a:r>
            <a:r>
              <a:rPr lang="en-US" altLang="zh-CN" sz="1600" b="1" dirty="0">
                <a:solidFill>
                  <a:schemeClr val="tx1"/>
                </a:solidFill>
              </a:rPr>
              <a:t>《</a:t>
            </a:r>
            <a:r>
              <a:rPr lang="zh-CN" altLang="en-US" sz="1600" b="1" dirty="0">
                <a:solidFill>
                  <a:schemeClr val="tx1"/>
                </a:solidFill>
              </a:rPr>
              <a:t>历史决议</a:t>
            </a:r>
            <a:r>
              <a:rPr lang="en-US" altLang="zh-CN" sz="1600" b="1" dirty="0">
                <a:solidFill>
                  <a:schemeClr val="tx1"/>
                </a:solidFill>
              </a:rPr>
              <a:t>》</a:t>
            </a:r>
            <a:r>
              <a:rPr lang="zh-CN" altLang="en-US" sz="1600" b="1" dirty="0">
                <a:solidFill>
                  <a:schemeClr val="tx1"/>
                </a:solidFill>
              </a:rPr>
              <a:t>的三大意义 </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百年奋斗的四大历史时期</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新时代的十三个重大成就</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百年奋斗的五大历史意义</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百年奋斗的十大历史经验</a:t>
            </a:r>
            <a:endParaRPr lang="en-US" altLang="zh-CN" sz="1600" b="1" dirty="0">
              <a:solidFill>
                <a:schemeClr val="tx1"/>
              </a:solidFill>
            </a:endParaRPr>
          </a:p>
          <a:p>
            <a:pPr algn="l">
              <a:lnSpc>
                <a:spcPct val="210000"/>
              </a:lnSpc>
              <a:buFont typeface="Wingdings" pitchFamily="2" charset="2"/>
              <a:buChar char="Ø"/>
            </a:pPr>
            <a:r>
              <a:rPr lang="zh-CN" altLang="en-US" sz="1600" b="1" dirty="0">
                <a:solidFill>
                  <a:schemeClr val="tx1"/>
                </a:solidFill>
              </a:rPr>
              <a:t>   新时代的五大“强调”与“必须”</a:t>
            </a:r>
            <a:endParaRPr lang="en-US" altLang="zh-CN" sz="2000" b="1" dirty="0">
              <a:solidFill>
                <a:schemeClr val="tx1"/>
              </a:solidFill>
            </a:endParaRPr>
          </a:p>
          <a:p>
            <a:pPr algn="l">
              <a:lnSpc>
                <a:spcPct val="210000"/>
              </a:lnSpc>
              <a:buFont typeface="Wingdings" pitchFamily="2" charset="2"/>
              <a:buChar char="Ø"/>
            </a:pPr>
            <a:endParaRPr lang="en-US" altLang="zh-CN" b="1" dirty="0">
              <a:solidFill>
                <a:schemeClr val="tx1"/>
              </a:solidFill>
            </a:endParaRPr>
          </a:p>
          <a:p>
            <a:pPr algn="l"/>
            <a:endParaRPr lang="zh-CN" altLang="en-US" b="1" dirty="0">
              <a:solidFill>
                <a:schemeClr val="tx1"/>
              </a:solidFill>
            </a:endParaRPr>
          </a:p>
        </p:txBody>
      </p:sp>
      <p:sp>
        <p:nvSpPr>
          <p:cNvPr id="4" name="矩形 3"/>
          <p:cNvSpPr/>
          <p:nvPr/>
        </p:nvSpPr>
        <p:spPr>
          <a:xfrm>
            <a:off x="3275856" y="476672"/>
            <a:ext cx="2582758" cy="646331"/>
          </a:xfrm>
          <a:prstGeom prst="rect">
            <a:avLst/>
          </a:prstGeom>
        </p:spPr>
        <p:txBody>
          <a:bodyPr wrap="none">
            <a:spAutoFit/>
          </a:bodyPr>
          <a:lstStyle/>
          <a:p>
            <a:r>
              <a:rPr lang="zh-CN" altLang="en-US" sz="3600" b="1" dirty="0">
                <a:latin typeface="楷体" pitchFamily="49" charset="-122"/>
                <a:ea typeface="楷体" pitchFamily="49" charset="-122"/>
              </a:rPr>
              <a:t>学习与解读</a:t>
            </a:r>
            <a:r>
              <a:rPr lang="zh-CN" altLang="en-US" sz="2800" b="1" dirty="0">
                <a:solidFill>
                  <a:schemeClr val="tx1"/>
                </a:solidFill>
              </a:rPr>
              <a:t> </a:t>
            </a:r>
            <a:endParaRPr lang="zh-CN" altLang="en-US" sz="2800" dirty="0"/>
          </a:p>
        </p:txBody>
      </p:sp>
      <p:graphicFrame>
        <p:nvGraphicFramePr>
          <p:cNvPr id="6" name="对象 5">
            <a:extLst>
              <a:ext uri="{FF2B5EF4-FFF2-40B4-BE49-F238E27FC236}">
                <a16:creationId xmlns:a16="http://schemas.microsoft.com/office/drawing/2014/main" id="{6EA17756-B22C-44CF-9F99-BF743622339D}"/>
              </a:ext>
            </a:extLst>
          </p:cNvPr>
          <p:cNvGraphicFramePr>
            <a:graphicFrameLocks noChangeAspect="1"/>
          </p:cNvGraphicFramePr>
          <p:nvPr>
            <p:extLst>
              <p:ext uri="{D42A27DB-BD31-4B8C-83A1-F6EECF244321}">
                <p14:modId xmlns:p14="http://schemas.microsoft.com/office/powerpoint/2010/main" val="1047783706"/>
              </p:ext>
            </p:extLst>
          </p:nvPr>
        </p:nvGraphicFramePr>
        <p:xfrm>
          <a:off x="8178800" y="4495800"/>
          <a:ext cx="914400" cy="198438"/>
        </p:xfrm>
        <a:graphic>
          <a:graphicData uri="http://schemas.openxmlformats.org/presentationml/2006/ole">
            <mc:AlternateContent xmlns:mc="http://schemas.openxmlformats.org/markup-compatibility/2006">
              <mc:Choice xmlns:v="urn:schemas-microsoft-com:vml" Requires="v">
                <p:oleObj spid="_x0000_s1026" name="Equation" r:id="rId3" imgW="914400" imgH="198720" progId="Equation.DSMT4">
                  <p:embed/>
                </p:oleObj>
              </mc:Choice>
              <mc:Fallback>
                <p:oleObj name="Equation" r:id="rId3" imgW="914400" imgH="198720" progId="Equation.DSMT4">
                  <p:embed/>
                  <p:pic>
                    <p:nvPicPr>
                      <p:cNvPr id="0" name=""/>
                      <p:cNvPicPr/>
                      <p:nvPr/>
                    </p:nvPicPr>
                    <p:blipFill>
                      <a:blip r:embed="rId4"/>
                      <a:stretch>
                        <a:fillRect/>
                      </a:stretch>
                    </p:blipFill>
                    <p:spPr>
                      <a:xfrm>
                        <a:off x="8178800" y="4495800"/>
                        <a:ext cx="914400" cy="198438"/>
                      </a:xfrm>
                      <a:prstGeom prst="rect">
                        <a:avLst/>
                      </a:prstGeom>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6"/>
            <a:ext cx="9144000" cy="926976"/>
          </a:xfrm>
          <a:solidFill>
            <a:schemeClr val="accent6">
              <a:lumMod val="60000"/>
              <a:lumOff val="40000"/>
            </a:schemeClr>
          </a:solidFill>
        </p:spPr>
        <p:txBody>
          <a:bodyPr/>
          <a:lstStyle/>
          <a:p>
            <a:r>
              <a:rPr lang="zh-CN" altLang="en-US" b="1" dirty="0">
                <a:solidFill>
                  <a:srgbClr val="FF0000"/>
                </a:solidFill>
              </a:rPr>
              <a:t>二、</a:t>
            </a:r>
            <a:r>
              <a:rPr lang="en-US" altLang="zh-CN" b="1" dirty="0">
                <a:solidFill>
                  <a:srgbClr val="FF0000"/>
                </a:solidFill>
              </a:rPr>
              <a:t>《</a:t>
            </a:r>
            <a:r>
              <a:rPr lang="zh-CN" altLang="en-US" b="1" dirty="0">
                <a:solidFill>
                  <a:srgbClr val="FF0000"/>
                </a:solidFill>
              </a:rPr>
              <a:t>历史决议</a:t>
            </a:r>
            <a:r>
              <a:rPr lang="en-US" altLang="zh-CN" b="1" dirty="0">
                <a:solidFill>
                  <a:srgbClr val="FF0000"/>
                </a:solidFill>
              </a:rPr>
              <a:t>》</a:t>
            </a:r>
            <a:r>
              <a:rPr lang="zh-CN" altLang="en-US" b="1" dirty="0">
                <a:solidFill>
                  <a:srgbClr val="FF0000"/>
                </a:solidFill>
              </a:rPr>
              <a:t>的三大意义</a:t>
            </a:r>
            <a:endParaRPr lang="zh-CN" altLang="en-US" dirty="0">
              <a:solidFill>
                <a:srgbClr val="FF0000"/>
              </a:solidFill>
            </a:endParaRPr>
          </a:p>
        </p:txBody>
      </p:sp>
      <p:sp>
        <p:nvSpPr>
          <p:cNvPr id="3" name="内容占位符 2"/>
          <p:cNvSpPr>
            <a:spLocks noGrp="1"/>
          </p:cNvSpPr>
          <p:nvPr>
            <p:ph idx="1"/>
          </p:nvPr>
        </p:nvSpPr>
        <p:spPr>
          <a:xfrm>
            <a:off x="323528" y="5013176"/>
            <a:ext cx="8496944" cy="1152128"/>
          </a:xfrm>
          <a:ln>
            <a:solidFill>
              <a:srgbClr val="C00000"/>
            </a:solidFill>
          </a:ln>
        </p:spPr>
        <p:txBody>
          <a:bodyPr>
            <a:normAutofit fontScale="92500" lnSpcReduction="10000"/>
          </a:bodyPr>
          <a:lstStyle/>
          <a:p>
            <a:pPr>
              <a:lnSpc>
                <a:spcPct val="170000"/>
              </a:lnSpc>
              <a:buNone/>
            </a:pPr>
            <a:r>
              <a:rPr lang="en-US" altLang="zh-CN" sz="2000" dirty="0"/>
              <a:t>                </a:t>
            </a:r>
            <a:r>
              <a:rPr lang="zh-CN" altLang="en-US" sz="2800" dirty="0">
                <a:latin typeface="方正粗黑宋简体" pitchFamily="2" charset="-122"/>
                <a:ea typeface="方正粗黑宋简体" pitchFamily="2" charset="-122"/>
              </a:rPr>
              <a:t>“两个维护”</a:t>
            </a:r>
            <a:r>
              <a:rPr lang="zh-CN" altLang="en-US" sz="2000" dirty="0">
                <a:latin typeface="方正粗黑宋简体" pitchFamily="2" charset="-122"/>
                <a:ea typeface="方正粗黑宋简体" pitchFamily="2" charset="-122"/>
              </a:rPr>
              <a:t>：</a:t>
            </a:r>
            <a:r>
              <a:rPr lang="zh-CN" altLang="zh-CN" sz="2000" dirty="0"/>
              <a:t>坚决维护习近平同志党中央的核心、全党的核心地位，坚决维护党中央权威和集中统一领导，确保全党步调一致向前进；</a:t>
            </a:r>
            <a:endParaRPr lang="en-US" altLang="zh-CN" sz="2000" dirty="0"/>
          </a:p>
        </p:txBody>
      </p:sp>
      <p:sp>
        <p:nvSpPr>
          <p:cNvPr id="5" name="矩形 4"/>
          <p:cNvSpPr/>
          <p:nvPr/>
        </p:nvSpPr>
        <p:spPr>
          <a:xfrm>
            <a:off x="107504" y="1700808"/>
            <a:ext cx="1111202" cy="646331"/>
          </a:xfrm>
          <a:prstGeom prst="rect">
            <a:avLst/>
          </a:prstGeom>
        </p:spPr>
        <p:txBody>
          <a:bodyPr wrap="none">
            <a:spAutoFit/>
          </a:bodyPr>
          <a:lstStyle/>
          <a:p>
            <a:r>
              <a:rPr lang="zh-CN" altLang="en-US" sz="3600" b="1" dirty="0">
                <a:solidFill>
                  <a:srgbClr val="FF0000"/>
                </a:solidFill>
                <a:latin typeface="方正粗黑宋简体" pitchFamily="2" charset="-122"/>
                <a:ea typeface="方正粗黑宋简体" pitchFamily="2" charset="-122"/>
              </a:rPr>
              <a:t>第二</a:t>
            </a:r>
            <a:endParaRPr lang="zh-CN" altLang="en-US" sz="3600" dirty="0">
              <a:solidFill>
                <a:srgbClr val="FF0000"/>
              </a:solidFill>
            </a:endParaRPr>
          </a:p>
        </p:txBody>
      </p:sp>
      <p:sp>
        <p:nvSpPr>
          <p:cNvPr id="6" name="矩形 5"/>
          <p:cNvSpPr/>
          <p:nvPr/>
        </p:nvSpPr>
        <p:spPr>
          <a:xfrm>
            <a:off x="1547664" y="2132856"/>
            <a:ext cx="3024336" cy="2677656"/>
          </a:xfrm>
          <a:prstGeom prst="rect">
            <a:avLst/>
          </a:prstGeom>
          <a:ln>
            <a:solidFill>
              <a:schemeClr val="accent6">
                <a:lumMod val="60000"/>
                <a:lumOff val="40000"/>
              </a:schemeClr>
            </a:solidFill>
          </a:ln>
        </p:spPr>
        <p:txBody>
          <a:bodyPr wrap="square">
            <a:spAutoFit/>
          </a:bodyPr>
          <a:lstStyle/>
          <a:p>
            <a:r>
              <a:rPr lang="zh-CN" altLang="en-US" sz="2400" b="1" dirty="0">
                <a:latin typeface="方正粗黑宋简体" pitchFamily="2" charset="-122"/>
                <a:ea typeface="方正粗黑宋简体" pitchFamily="2" charset="-122"/>
              </a:rPr>
              <a:t>增强“四个意识”</a:t>
            </a:r>
            <a:r>
              <a:rPr lang="zh-CN" altLang="en-US" sz="2400" b="1" dirty="0"/>
              <a:t>：</a:t>
            </a:r>
            <a:endParaRPr lang="en-US" altLang="zh-CN" sz="2400" b="1" dirty="0"/>
          </a:p>
          <a:p>
            <a:pPr>
              <a:lnSpc>
                <a:spcPct val="200000"/>
              </a:lnSpc>
              <a:buFont typeface="Wingdings" pitchFamily="2" charset="2"/>
              <a:buChar char="u"/>
            </a:pPr>
            <a:r>
              <a:rPr lang="en-US" altLang="zh-CN" dirty="0"/>
              <a:t>  </a:t>
            </a:r>
            <a:r>
              <a:rPr lang="zh-CN" altLang="zh-CN" dirty="0"/>
              <a:t>政治意识</a:t>
            </a:r>
            <a:endParaRPr lang="en-US" altLang="zh-CN" dirty="0"/>
          </a:p>
          <a:p>
            <a:pPr>
              <a:lnSpc>
                <a:spcPct val="200000"/>
              </a:lnSpc>
              <a:buFont typeface="Wingdings" pitchFamily="2" charset="2"/>
              <a:buChar char="u"/>
            </a:pPr>
            <a:r>
              <a:rPr lang="en-US" altLang="zh-CN" dirty="0"/>
              <a:t>  </a:t>
            </a:r>
            <a:r>
              <a:rPr lang="zh-CN" altLang="zh-CN" dirty="0"/>
              <a:t>大局意识</a:t>
            </a:r>
            <a:endParaRPr lang="en-US" altLang="zh-CN" dirty="0"/>
          </a:p>
          <a:p>
            <a:pPr>
              <a:lnSpc>
                <a:spcPct val="200000"/>
              </a:lnSpc>
              <a:buFont typeface="Wingdings" pitchFamily="2" charset="2"/>
              <a:buChar char="u"/>
            </a:pPr>
            <a:r>
              <a:rPr lang="en-US" altLang="zh-CN" dirty="0"/>
              <a:t>  </a:t>
            </a:r>
            <a:r>
              <a:rPr lang="zh-CN" altLang="zh-CN" dirty="0"/>
              <a:t>核心意识</a:t>
            </a:r>
            <a:endParaRPr lang="en-US" altLang="zh-CN" dirty="0"/>
          </a:p>
          <a:p>
            <a:pPr>
              <a:lnSpc>
                <a:spcPct val="200000"/>
              </a:lnSpc>
              <a:buFont typeface="Wingdings" pitchFamily="2" charset="2"/>
              <a:buChar char="u"/>
            </a:pPr>
            <a:r>
              <a:rPr lang="en-US" altLang="zh-CN" dirty="0"/>
              <a:t>  </a:t>
            </a:r>
            <a:r>
              <a:rPr lang="zh-CN" altLang="zh-CN" dirty="0"/>
              <a:t>看齐意识</a:t>
            </a:r>
            <a:endParaRPr lang="zh-CN" altLang="en-US" dirty="0"/>
          </a:p>
        </p:txBody>
      </p:sp>
      <p:sp>
        <p:nvSpPr>
          <p:cNvPr id="7" name="矩形 6"/>
          <p:cNvSpPr/>
          <p:nvPr/>
        </p:nvSpPr>
        <p:spPr>
          <a:xfrm>
            <a:off x="4932040" y="2132856"/>
            <a:ext cx="3096344" cy="2677656"/>
          </a:xfrm>
          <a:prstGeom prst="rect">
            <a:avLst/>
          </a:prstGeom>
          <a:ln>
            <a:solidFill>
              <a:schemeClr val="accent6">
                <a:lumMod val="60000"/>
                <a:lumOff val="40000"/>
              </a:schemeClr>
            </a:solidFill>
          </a:ln>
        </p:spPr>
        <p:txBody>
          <a:bodyPr wrap="square">
            <a:spAutoFit/>
          </a:bodyPr>
          <a:lstStyle/>
          <a:p>
            <a:r>
              <a:rPr lang="zh-CN" altLang="zh-CN" sz="2400" b="1" dirty="0">
                <a:latin typeface="方正粗黑宋简体" pitchFamily="2" charset="-122"/>
                <a:ea typeface="方正粗黑宋简体" pitchFamily="2" charset="-122"/>
              </a:rPr>
              <a:t>坚定</a:t>
            </a:r>
            <a:r>
              <a:rPr lang="zh-CN" altLang="en-US" sz="2400" b="1" dirty="0">
                <a:latin typeface="方正粗黑宋简体" pitchFamily="2" charset="-122"/>
                <a:ea typeface="方正粗黑宋简体" pitchFamily="2" charset="-122"/>
              </a:rPr>
              <a:t>“四个自信”：</a:t>
            </a:r>
            <a:endParaRPr lang="en-US" altLang="zh-CN" sz="2400" b="1" dirty="0">
              <a:latin typeface="方正粗黑宋简体" pitchFamily="2" charset="-122"/>
              <a:ea typeface="方正粗黑宋简体" pitchFamily="2" charset="-122"/>
            </a:endParaRPr>
          </a:p>
          <a:p>
            <a:pPr>
              <a:lnSpc>
                <a:spcPct val="200000"/>
              </a:lnSpc>
              <a:buFont typeface="Wingdings" pitchFamily="2" charset="2"/>
              <a:buChar char="Ø"/>
            </a:pPr>
            <a:r>
              <a:rPr lang="en-US" altLang="zh-CN" b="1" dirty="0"/>
              <a:t> </a:t>
            </a:r>
            <a:r>
              <a:rPr lang="zh-CN" altLang="zh-CN" b="1" dirty="0"/>
              <a:t>道路自信</a:t>
            </a:r>
            <a:endParaRPr lang="en-US" altLang="zh-CN" b="1" dirty="0"/>
          </a:p>
          <a:p>
            <a:pPr>
              <a:lnSpc>
                <a:spcPct val="200000"/>
              </a:lnSpc>
              <a:buFont typeface="Wingdings" pitchFamily="2" charset="2"/>
              <a:buChar char="Ø"/>
            </a:pPr>
            <a:r>
              <a:rPr lang="en-US" altLang="zh-CN" b="1" dirty="0"/>
              <a:t>  </a:t>
            </a:r>
            <a:r>
              <a:rPr lang="zh-CN" altLang="zh-CN" b="1" dirty="0"/>
              <a:t>理论自信</a:t>
            </a:r>
            <a:endParaRPr lang="en-US" altLang="zh-CN" b="1" dirty="0"/>
          </a:p>
          <a:p>
            <a:pPr>
              <a:lnSpc>
                <a:spcPct val="200000"/>
              </a:lnSpc>
              <a:buFont typeface="Wingdings" pitchFamily="2" charset="2"/>
              <a:buChar char="Ø"/>
            </a:pPr>
            <a:r>
              <a:rPr lang="en-US" altLang="zh-CN" b="1" dirty="0"/>
              <a:t>  </a:t>
            </a:r>
            <a:r>
              <a:rPr lang="zh-CN" altLang="zh-CN" b="1" dirty="0"/>
              <a:t>制度自信</a:t>
            </a:r>
            <a:endParaRPr lang="en-US" altLang="zh-CN" b="1" dirty="0"/>
          </a:p>
          <a:p>
            <a:pPr>
              <a:lnSpc>
                <a:spcPct val="200000"/>
              </a:lnSpc>
              <a:buFont typeface="Wingdings" pitchFamily="2" charset="2"/>
              <a:buChar char="Ø"/>
            </a:pPr>
            <a:r>
              <a:rPr lang="en-US" altLang="zh-CN" b="1" dirty="0"/>
              <a:t> </a:t>
            </a:r>
            <a:r>
              <a:rPr lang="zh-CN" altLang="zh-CN" b="1" dirty="0"/>
              <a:t>文化自信</a:t>
            </a:r>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6"/>
            <a:ext cx="9144000" cy="926976"/>
          </a:xfrm>
          <a:solidFill>
            <a:schemeClr val="accent6">
              <a:lumMod val="60000"/>
              <a:lumOff val="40000"/>
            </a:schemeClr>
          </a:solidFill>
        </p:spPr>
        <p:txBody>
          <a:bodyPr/>
          <a:lstStyle/>
          <a:p>
            <a:r>
              <a:rPr lang="zh-CN" altLang="en-US" b="1" dirty="0">
                <a:solidFill>
                  <a:srgbClr val="FF0000"/>
                </a:solidFill>
              </a:rPr>
              <a:t>三、</a:t>
            </a:r>
            <a:r>
              <a:rPr lang="en-US" altLang="zh-CN" b="1" dirty="0">
                <a:solidFill>
                  <a:srgbClr val="FF0000"/>
                </a:solidFill>
              </a:rPr>
              <a:t>《</a:t>
            </a:r>
            <a:r>
              <a:rPr lang="zh-CN" altLang="en-US" b="1" dirty="0">
                <a:solidFill>
                  <a:srgbClr val="FF0000"/>
                </a:solidFill>
              </a:rPr>
              <a:t>历史决议</a:t>
            </a:r>
            <a:r>
              <a:rPr lang="en-US" altLang="zh-CN" b="1" dirty="0">
                <a:solidFill>
                  <a:srgbClr val="FF0000"/>
                </a:solidFill>
              </a:rPr>
              <a:t>》</a:t>
            </a:r>
            <a:r>
              <a:rPr lang="zh-CN" altLang="en-US" b="1" dirty="0">
                <a:solidFill>
                  <a:srgbClr val="FF0000"/>
                </a:solidFill>
              </a:rPr>
              <a:t>的三大意义</a:t>
            </a:r>
            <a:endParaRPr lang="zh-CN" altLang="en-US" dirty="0">
              <a:solidFill>
                <a:srgbClr val="FF0000"/>
              </a:solidFill>
            </a:endParaRPr>
          </a:p>
        </p:txBody>
      </p:sp>
      <p:sp>
        <p:nvSpPr>
          <p:cNvPr id="3" name="内容占位符 2"/>
          <p:cNvSpPr>
            <a:spLocks noGrp="1"/>
          </p:cNvSpPr>
          <p:nvPr>
            <p:ph idx="1"/>
          </p:nvPr>
        </p:nvSpPr>
        <p:spPr>
          <a:xfrm>
            <a:off x="539552" y="2636912"/>
            <a:ext cx="3888432" cy="3168352"/>
          </a:xfrm>
          <a:ln>
            <a:solidFill>
              <a:schemeClr val="accent6">
                <a:lumMod val="60000"/>
                <a:lumOff val="40000"/>
              </a:schemeClr>
            </a:solidFill>
          </a:ln>
        </p:spPr>
        <p:txBody>
          <a:bodyPr>
            <a:normAutofit/>
          </a:bodyPr>
          <a:lstStyle/>
          <a:p>
            <a:pPr>
              <a:lnSpc>
                <a:spcPct val="170000"/>
              </a:lnSpc>
              <a:buNone/>
            </a:pPr>
            <a:r>
              <a:rPr lang="zh-CN" altLang="en-US" sz="2000" dirty="0"/>
              <a:t>                </a:t>
            </a:r>
            <a:r>
              <a:rPr lang="zh-CN" altLang="zh-CN" sz="2000" dirty="0"/>
              <a:t>是推进党的自我革命、提高全党斗争本领和应对风险挑战能力、永葆党的生机活力、团结带领全国各族人民为实现中华民族伟大复兴的中国梦而继续奋斗的需要。</a:t>
            </a:r>
            <a:endParaRPr lang="en-US" altLang="zh-CN" dirty="0"/>
          </a:p>
        </p:txBody>
      </p:sp>
      <p:sp>
        <p:nvSpPr>
          <p:cNvPr id="5" name="矩形 4"/>
          <p:cNvSpPr/>
          <p:nvPr/>
        </p:nvSpPr>
        <p:spPr>
          <a:xfrm>
            <a:off x="179512" y="1772816"/>
            <a:ext cx="1111202" cy="646331"/>
          </a:xfrm>
          <a:prstGeom prst="rect">
            <a:avLst/>
          </a:prstGeom>
        </p:spPr>
        <p:txBody>
          <a:bodyPr wrap="none">
            <a:spAutoFit/>
          </a:bodyPr>
          <a:lstStyle/>
          <a:p>
            <a:r>
              <a:rPr lang="zh-CN" altLang="en-US" sz="3600" b="1" dirty="0">
                <a:solidFill>
                  <a:srgbClr val="FF0000"/>
                </a:solidFill>
                <a:latin typeface="方正粗黑宋简体" pitchFamily="2" charset="-122"/>
                <a:ea typeface="方正粗黑宋简体" pitchFamily="2" charset="-122"/>
              </a:rPr>
              <a:t>第三</a:t>
            </a:r>
            <a:endParaRPr lang="zh-CN" altLang="en-US" sz="3600" dirty="0">
              <a:solidFill>
                <a:srgbClr val="FF0000"/>
              </a:solidFill>
            </a:endParaRPr>
          </a:p>
        </p:txBody>
      </p:sp>
      <p:sp>
        <p:nvSpPr>
          <p:cNvPr id="6" name="矩形 5"/>
          <p:cNvSpPr/>
          <p:nvPr/>
        </p:nvSpPr>
        <p:spPr>
          <a:xfrm>
            <a:off x="5364088" y="2780928"/>
            <a:ext cx="3528392" cy="2554545"/>
          </a:xfrm>
          <a:prstGeom prst="rect">
            <a:avLst/>
          </a:prstGeom>
        </p:spPr>
        <p:txBody>
          <a:bodyPr wrap="square">
            <a:spAutoFit/>
          </a:bodyPr>
          <a:lstStyle/>
          <a:p>
            <a:pPr>
              <a:lnSpc>
                <a:spcPct val="200000"/>
              </a:lnSpc>
              <a:buFont typeface="Wingdings" pitchFamily="2" charset="2"/>
              <a:buChar char="u"/>
            </a:pPr>
            <a:r>
              <a:rPr lang="en-US" altLang="zh-CN" sz="2000" dirty="0"/>
              <a:t>  </a:t>
            </a:r>
            <a:r>
              <a:rPr lang="zh-CN" altLang="zh-CN" sz="2000" dirty="0"/>
              <a:t>推进党的自我革命</a:t>
            </a:r>
            <a:endParaRPr lang="en-US" altLang="zh-CN" sz="2000" dirty="0"/>
          </a:p>
          <a:p>
            <a:pPr>
              <a:lnSpc>
                <a:spcPct val="200000"/>
              </a:lnSpc>
              <a:buFont typeface="Wingdings" pitchFamily="2" charset="2"/>
              <a:buChar char="u"/>
            </a:pPr>
            <a:r>
              <a:rPr lang="en-US" altLang="zh-CN" sz="2000" dirty="0"/>
              <a:t>  </a:t>
            </a:r>
            <a:r>
              <a:rPr lang="zh-CN" altLang="zh-CN" sz="2000" dirty="0"/>
              <a:t>提高全党斗争本领</a:t>
            </a:r>
            <a:endParaRPr lang="en-US" altLang="zh-CN" sz="2000" dirty="0"/>
          </a:p>
          <a:p>
            <a:pPr>
              <a:lnSpc>
                <a:spcPct val="200000"/>
              </a:lnSpc>
              <a:buFont typeface="Wingdings" pitchFamily="2" charset="2"/>
              <a:buChar char="u"/>
            </a:pPr>
            <a:r>
              <a:rPr lang="zh-CN" altLang="en-US" sz="2000" dirty="0"/>
              <a:t>  提高</a:t>
            </a:r>
            <a:r>
              <a:rPr lang="zh-CN" altLang="zh-CN" sz="2000" dirty="0"/>
              <a:t>应对风险挑战能力</a:t>
            </a:r>
            <a:endParaRPr lang="en-US" altLang="zh-CN" sz="2000" dirty="0"/>
          </a:p>
          <a:p>
            <a:pPr>
              <a:lnSpc>
                <a:spcPct val="200000"/>
              </a:lnSpc>
              <a:buFont typeface="Wingdings" pitchFamily="2" charset="2"/>
              <a:buChar char="u"/>
            </a:pPr>
            <a:r>
              <a:rPr lang="en-US" altLang="zh-CN" sz="2000" dirty="0"/>
              <a:t>  </a:t>
            </a:r>
            <a:r>
              <a:rPr lang="zh-CN" altLang="zh-CN" sz="2000" dirty="0"/>
              <a:t>永葆党的生机活力</a:t>
            </a:r>
            <a:endParaRPr lang="zh-CN" altLang="en-US" sz="2000" dirty="0"/>
          </a:p>
        </p:txBody>
      </p:sp>
      <p:sp>
        <p:nvSpPr>
          <p:cNvPr id="7" name="右箭头 6"/>
          <p:cNvSpPr/>
          <p:nvPr/>
        </p:nvSpPr>
        <p:spPr>
          <a:xfrm>
            <a:off x="4427984" y="3140968"/>
            <a:ext cx="864096" cy="2304256"/>
          </a:xfrm>
          <a:prstGeom prst="rightArrow">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052736"/>
            <a:ext cx="8712968" cy="864096"/>
          </a:xfrm>
        </p:spPr>
        <p:txBody>
          <a:bodyPr>
            <a:noAutofit/>
          </a:bodyPr>
          <a:lstStyle/>
          <a:p>
            <a:r>
              <a:rPr lang="zh-CN" altLang="en-US" b="1" dirty="0">
                <a:solidFill>
                  <a:srgbClr val="C00000"/>
                </a:solidFill>
                <a:latin typeface="方正粗黑宋简体" pitchFamily="2" charset="-122"/>
                <a:ea typeface="方正粗黑宋简体" pitchFamily="2" charset="-122"/>
              </a:rPr>
              <a:t>二、百年奋斗的四大历史时期</a:t>
            </a:r>
            <a:endParaRPr lang="zh-CN" altLang="en-US" dirty="0">
              <a:solidFill>
                <a:srgbClr val="C00000"/>
              </a:solidFill>
              <a:latin typeface="方正粗黑宋简体" pitchFamily="2" charset="-122"/>
              <a:ea typeface="方正粗黑宋简体" pitchFamily="2" charset="-122"/>
            </a:endParaRPr>
          </a:p>
        </p:txBody>
      </p:sp>
      <p:graphicFrame>
        <p:nvGraphicFramePr>
          <p:cNvPr id="7" name="表格 6"/>
          <p:cNvGraphicFramePr>
            <a:graphicFrameLocks noGrp="1"/>
          </p:cNvGraphicFramePr>
          <p:nvPr/>
        </p:nvGraphicFramePr>
        <p:xfrm>
          <a:off x="179512" y="2060848"/>
          <a:ext cx="8808642" cy="3574670"/>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792088">
                  <a:extLst>
                    <a:ext uri="{9D8B030D-6E8A-4147-A177-3AD203B41FA5}">
                      <a16:colId xmlns:a16="http://schemas.microsoft.com/office/drawing/2014/main" val="20003"/>
                    </a:ext>
                  </a:extLst>
                </a:gridCol>
                <a:gridCol w="1152128">
                  <a:extLst>
                    <a:ext uri="{9D8B030D-6E8A-4147-A177-3AD203B41FA5}">
                      <a16:colId xmlns:a16="http://schemas.microsoft.com/office/drawing/2014/main" val="20004"/>
                    </a:ext>
                  </a:extLst>
                </a:gridCol>
                <a:gridCol w="2831978">
                  <a:extLst>
                    <a:ext uri="{9D8B030D-6E8A-4147-A177-3AD203B41FA5}">
                      <a16:colId xmlns:a16="http://schemas.microsoft.com/office/drawing/2014/main" val="20005"/>
                    </a:ext>
                  </a:extLst>
                </a:gridCol>
              </a:tblGrid>
              <a:tr h="433619">
                <a:tc>
                  <a:txBody>
                    <a:bodyPr/>
                    <a:lstStyle/>
                    <a:p>
                      <a:pPr algn="ctr"/>
                      <a:r>
                        <a:rPr lang="zh-CN" altLang="en-US" sz="1400" dirty="0">
                          <a:latin typeface="方正粗黑宋简体" pitchFamily="2" charset="-122"/>
                          <a:ea typeface="方正粗黑宋简体" pitchFamily="2" charset="-122"/>
                        </a:rPr>
                        <a:t>历史时期</a:t>
                      </a:r>
                    </a:p>
                  </a:txBody>
                  <a:tcPr/>
                </a:tc>
                <a:tc>
                  <a:txBody>
                    <a:bodyPr/>
                    <a:lstStyle/>
                    <a:p>
                      <a:pPr algn="ctr"/>
                      <a:r>
                        <a:rPr lang="zh-CN" altLang="en-US" sz="1400" dirty="0">
                          <a:latin typeface="方正粗黑宋简体" pitchFamily="2" charset="-122"/>
                          <a:ea typeface="方正粗黑宋简体" pitchFamily="2" charset="-122"/>
                        </a:rPr>
                        <a:t>时   间</a:t>
                      </a:r>
                    </a:p>
                  </a:txBody>
                  <a:tcPr/>
                </a:tc>
                <a:tc>
                  <a:txBody>
                    <a:bodyPr/>
                    <a:lstStyle/>
                    <a:p>
                      <a:pPr algn="ctr"/>
                      <a:r>
                        <a:rPr lang="zh-CN" altLang="en-US" sz="1400" dirty="0">
                          <a:latin typeface="方正粗黑宋简体" pitchFamily="2" charset="-122"/>
                          <a:ea typeface="方正粗黑宋简体" pitchFamily="2" charset="-122"/>
                        </a:rPr>
                        <a:t>精神风貌</a:t>
                      </a:r>
                    </a:p>
                  </a:txBody>
                  <a:tcPr/>
                </a:tc>
                <a:tc>
                  <a:txBody>
                    <a:bodyPr/>
                    <a:lstStyle/>
                    <a:p>
                      <a:pPr algn="ctr"/>
                      <a:r>
                        <a:rPr lang="zh-CN" altLang="en-US" sz="1400" dirty="0">
                          <a:latin typeface="方正粗黑宋简体" pitchFamily="2" charset="-122"/>
                          <a:ea typeface="方正粗黑宋简体" pitchFamily="2" charset="-122"/>
                        </a:rPr>
                        <a:t>关键词</a:t>
                      </a:r>
                    </a:p>
                  </a:txBody>
                  <a:tcPr/>
                </a:tc>
                <a:tc>
                  <a:txBody>
                    <a:bodyPr/>
                    <a:lstStyle/>
                    <a:p>
                      <a:pPr algn="ctr"/>
                      <a:r>
                        <a:rPr lang="zh-CN" altLang="en-US" sz="1400" dirty="0">
                          <a:latin typeface="方正粗黑宋简体" pitchFamily="2" charset="-122"/>
                          <a:ea typeface="方正粗黑宋简体" pitchFamily="2" charset="-122"/>
                        </a:rPr>
                        <a:t> 四大业绩</a:t>
                      </a:r>
                    </a:p>
                  </a:txBody>
                  <a:tcPr/>
                </a:tc>
                <a:tc>
                  <a:txBody>
                    <a:bodyPr/>
                    <a:lstStyle/>
                    <a:p>
                      <a:pPr algn="ctr"/>
                      <a:r>
                        <a:rPr lang="zh-CN" altLang="en-US" sz="1400" dirty="0">
                          <a:latin typeface="方正粗黑宋简体" pitchFamily="2" charset="-122"/>
                          <a:ea typeface="方正粗黑宋简体" pitchFamily="2" charset="-122"/>
                        </a:rPr>
                        <a:t>四大飞跃</a:t>
                      </a:r>
                    </a:p>
                  </a:txBody>
                  <a:tcPr/>
                </a:tc>
                <a:extLst>
                  <a:ext uri="{0D108BD9-81ED-4DB2-BD59-A6C34878D82A}">
                    <a16:rowId xmlns:a16="http://schemas.microsoft.com/office/drawing/2014/main" val="10000"/>
                  </a:ext>
                </a:extLst>
              </a:tr>
              <a:tr h="682205">
                <a:tc>
                  <a:txBody>
                    <a:bodyPr/>
                    <a:lstStyle/>
                    <a:p>
                      <a:pPr>
                        <a:lnSpc>
                          <a:spcPct val="150000"/>
                        </a:lnSpc>
                      </a:pPr>
                      <a:r>
                        <a:rPr lang="zh-CN" altLang="en-US" sz="1600" b="1" dirty="0"/>
                        <a:t>新民主主义革命时期</a:t>
                      </a:r>
                      <a:endParaRPr lang="zh-CN" altLang="en-US" sz="1600" dirty="0"/>
                    </a:p>
                  </a:txBody>
                  <a:tcPr/>
                </a:tc>
                <a:tc>
                  <a:txBody>
                    <a:bodyPr/>
                    <a:lstStyle/>
                    <a:p>
                      <a:pPr algn="ctr"/>
                      <a:r>
                        <a:rPr lang="en-US" altLang="zh-CN" sz="1600" b="1" dirty="0"/>
                        <a:t>1921.7</a:t>
                      </a:r>
                    </a:p>
                    <a:p>
                      <a:pPr algn="ctr"/>
                      <a:r>
                        <a:rPr lang="en-US" altLang="zh-CN" sz="1600" b="1" dirty="0"/>
                        <a:t>—1949.10</a:t>
                      </a:r>
                      <a:endParaRPr lang="zh-CN" altLang="en-US" sz="1600" dirty="0"/>
                    </a:p>
                  </a:txBody>
                  <a:tcPr/>
                </a:tc>
                <a:tc>
                  <a:txBody>
                    <a:bodyPr/>
                    <a:lstStyle/>
                    <a:p>
                      <a:pPr algn="ctr"/>
                      <a:r>
                        <a:rPr lang="zh-CN" altLang="en-US" sz="1600" b="1" dirty="0"/>
                        <a:t>浴血奋战</a:t>
                      </a:r>
                      <a:endParaRPr lang="en-US" altLang="zh-CN" sz="1600" b="1" dirty="0"/>
                    </a:p>
                    <a:p>
                      <a:pPr algn="ctr"/>
                      <a:r>
                        <a:rPr lang="zh-CN" altLang="en-US" sz="1600" b="1" dirty="0"/>
                        <a:t>百折不挠</a:t>
                      </a:r>
                    </a:p>
                  </a:txBody>
                  <a:tcPr/>
                </a:tc>
                <a:tc>
                  <a:txBody>
                    <a:bodyPr/>
                    <a:lstStyle/>
                    <a:p>
                      <a:pPr algn="ctr"/>
                      <a:r>
                        <a:rPr lang="zh-CN" altLang="en-US" b="1" dirty="0"/>
                        <a:t>革命</a:t>
                      </a:r>
                    </a:p>
                  </a:txBody>
                  <a:tcPr/>
                </a:tc>
                <a:tc>
                  <a:txBody>
                    <a:bodyPr/>
                    <a:lstStyle/>
                    <a:p>
                      <a:r>
                        <a:rPr lang="zh-CN" altLang="en-US" sz="1600" b="1" dirty="0"/>
                        <a:t>开天辟地</a:t>
                      </a:r>
                      <a:endParaRPr lang="en-US" altLang="zh-CN" sz="1600" b="1" dirty="0"/>
                    </a:p>
                    <a:p>
                      <a:r>
                        <a:rPr lang="zh-CN" altLang="en-US" sz="1600" b="1" dirty="0"/>
                        <a:t>救国大业</a:t>
                      </a:r>
                    </a:p>
                  </a:txBody>
                  <a:tcPr/>
                </a:tc>
                <a:tc>
                  <a:txBody>
                    <a:bodyPr/>
                    <a:lstStyle/>
                    <a:p>
                      <a:pPr>
                        <a:lnSpc>
                          <a:spcPct val="150000"/>
                        </a:lnSpc>
                      </a:pPr>
                      <a:r>
                        <a:rPr lang="zh-CN" altLang="en-US" sz="1400" b="1" i="0" kern="1200" dirty="0">
                          <a:solidFill>
                            <a:schemeClr val="dk1"/>
                          </a:solidFill>
                          <a:latin typeface="+mn-lt"/>
                          <a:ea typeface="+mn-ea"/>
                          <a:cs typeface="+mn-cs"/>
                        </a:rPr>
                        <a:t>实现了中国从几千年封建专制政治向人民民主的伟大飞跃</a:t>
                      </a:r>
                      <a:endParaRPr lang="zh-CN" altLang="en-US" sz="1400" b="1" dirty="0"/>
                    </a:p>
                  </a:txBody>
                  <a:tcPr/>
                </a:tc>
                <a:extLst>
                  <a:ext uri="{0D108BD9-81ED-4DB2-BD59-A6C34878D82A}">
                    <a16:rowId xmlns:a16="http://schemas.microsoft.com/office/drawing/2014/main" val="10001"/>
                  </a:ext>
                </a:extLst>
              </a:tr>
              <a:tr h="682205">
                <a:tc>
                  <a:txBody>
                    <a:bodyPr/>
                    <a:lstStyle/>
                    <a:p>
                      <a:pPr>
                        <a:lnSpc>
                          <a:spcPct val="150000"/>
                        </a:lnSpc>
                      </a:pPr>
                      <a:r>
                        <a:rPr lang="zh-CN" altLang="en-US" sz="1600" b="1" dirty="0"/>
                        <a:t>社会主义革命和建设时期</a:t>
                      </a:r>
                      <a:endParaRPr lang="zh-CN" altLang="en-US" sz="1600" dirty="0"/>
                    </a:p>
                  </a:txBody>
                  <a:tcPr/>
                </a:tc>
                <a:tc>
                  <a:txBody>
                    <a:bodyPr/>
                    <a:lstStyle/>
                    <a:p>
                      <a:pPr algn="ctr"/>
                      <a:r>
                        <a:rPr lang="en-US" altLang="zh-CN" sz="1600" b="1" dirty="0"/>
                        <a:t>1949.10</a:t>
                      </a:r>
                    </a:p>
                    <a:p>
                      <a:pPr algn="ctr"/>
                      <a:r>
                        <a:rPr lang="en-US" altLang="zh-CN" sz="1600" b="1" dirty="0"/>
                        <a:t>—1978.12</a:t>
                      </a:r>
                      <a:endParaRPr lang="zh-CN" altLang="en-US" sz="1600" dirty="0"/>
                    </a:p>
                  </a:txBody>
                  <a:tcPr/>
                </a:tc>
                <a:tc>
                  <a:txBody>
                    <a:bodyPr/>
                    <a:lstStyle/>
                    <a:p>
                      <a:pPr algn="ctr"/>
                      <a:r>
                        <a:rPr lang="zh-CN" altLang="en-US" sz="1600" b="1" dirty="0"/>
                        <a:t>自力更生</a:t>
                      </a:r>
                      <a:endParaRPr lang="en-US" altLang="zh-CN" sz="1600" b="1" dirty="0"/>
                    </a:p>
                    <a:p>
                      <a:pPr algn="ctr"/>
                      <a:r>
                        <a:rPr lang="zh-CN" altLang="en-US" sz="1600" b="1" dirty="0"/>
                        <a:t>奋发图强</a:t>
                      </a:r>
                    </a:p>
                  </a:txBody>
                  <a:tcPr/>
                </a:tc>
                <a:tc>
                  <a:txBody>
                    <a:bodyPr/>
                    <a:lstStyle/>
                    <a:p>
                      <a:pPr algn="ctr"/>
                      <a:r>
                        <a:rPr lang="zh-CN" altLang="en-US" b="1" dirty="0"/>
                        <a:t>建设</a:t>
                      </a:r>
                    </a:p>
                  </a:txBody>
                  <a:tcPr/>
                </a:tc>
                <a:tc>
                  <a:txBody>
                    <a:bodyPr/>
                    <a:lstStyle/>
                    <a:p>
                      <a:r>
                        <a:rPr lang="zh-CN" altLang="en-US" sz="1600" b="1" dirty="0"/>
                        <a:t>改天换地</a:t>
                      </a:r>
                      <a:endParaRPr lang="en-US" altLang="zh-CN" sz="1600" b="1" dirty="0"/>
                    </a:p>
                    <a:p>
                      <a:r>
                        <a:rPr lang="zh-CN" altLang="en-US" sz="1600" b="1" dirty="0"/>
                        <a:t>兴国大业</a:t>
                      </a:r>
                    </a:p>
                  </a:txBody>
                  <a:tcPr/>
                </a:tc>
                <a:tc>
                  <a:txBody>
                    <a:bodyPr/>
                    <a:lstStyle/>
                    <a:p>
                      <a:r>
                        <a:rPr lang="zh-CN" altLang="en-US" sz="1400" b="1" i="0" kern="1200" dirty="0">
                          <a:solidFill>
                            <a:schemeClr val="dk1"/>
                          </a:solidFill>
                          <a:latin typeface="+mn-lt"/>
                          <a:ea typeface="+mn-ea"/>
                          <a:cs typeface="+mn-cs"/>
                        </a:rPr>
                        <a:t>实现了一穷二白、人口众多的东方大国大步迈进社会主义社会的伟大飞跃</a:t>
                      </a:r>
                      <a:endParaRPr lang="zh-CN" altLang="en-US" sz="1400" b="1" dirty="0"/>
                    </a:p>
                  </a:txBody>
                  <a:tcPr/>
                </a:tc>
                <a:extLst>
                  <a:ext uri="{0D108BD9-81ED-4DB2-BD59-A6C34878D82A}">
                    <a16:rowId xmlns:a16="http://schemas.microsoft.com/office/drawing/2014/main" val="10002"/>
                  </a:ext>
                </a:extLst>
              </a:tr>
              <a:tr h="797520">
                <a:tc>
                  <a:txBody>
                    <a:bodyPr/>
                    <a:lstStyle/>
                    <a:p>
                      <a:pPr>
                        <a:lnSpc>
                          <a:spcPct val="150000"/>
                        </a:lnSpc>
                      </a:pPr>
                      <a:r>
                        <a:rPr lang="zh-CN" altLang="en-US" sz="1400" b="1" dirty="0">
                          <a:latin typeface="+mn-ea"/>
                          <a:ea typeface="+mn-ea"/>
                        </a:rPr>
                        <a:t>改革开放和社会主义现代化建设新时期</a:t>
                      </a:r>
                    </a:p>
                  </a:txBody>
                  <a:tcPr/>
                </a:tc>
                <a:tc>
                  <a:txBody>
                    <a:bodyPr/>
                    <a:lstStyle/>
                    <a:p>
                      <a:pPr algn="ctr"/>
                      <a:r>
                        <a:rPr lang="en-US" altLang="zh-CN" sz="1600" b="1" dirty="0"/>
                        <a:t>1978.12</a:t>
                      </a:r>
                    </a:p>
                    <a:p>
                      <a:pPr algn="ctr"/>
                      <a:r>
                        <a:rPr lang="en-US" altLang="zh-CN" sz="1600" b="1" dirty="0"/>
                        <a:t>—2012.11</a:t>
                      </a:r>
                      <a:endParaRPr lang="zh-CN" altLang="en-US" sz="1600" dirty="0"/>
                    </a:p>
                  </a:txBody>
                  <a:tcPr/>
                </a:tc>
                <a:tc>
                  <a:txBody>
                    <a:bodyPr/>
                    <a:lstStyle/>
                    <a:p>
                      <a:pPr algn="ctr"/>
                      <a:r>
                        <a:rPr lang="zh-CN" altLang="en-US" sz="1600" b="1" dirty="0"/>
                        <a:t>解放思想</a:t>
                      </a:r>
                      <a:endParaRPr lang="en-US" altLang="zh-CN" sz="1600" b="1" dirty="0"/>
                    </a:p>
                    <a:p>
                      <a:pPr algn="ctr"/>
                      <a:r>
                        <a:rPr lang="zh-CN" altLang="en-US" sz="1600" b="1" dirty="0"/>
                        <a:t>锐意进取</a:t>
                      </a:r>
                    </a:p>
                  </a:txBody>
                  <a:tcPr/>
                </a:tc>
                <a:tc>
                  <a:txBody>
                    <a:bodyPr/>
                    <a:lstStyle/>
                    <a:p>
                      <a:pPr algn="ctr"/>
                      <a:r>
                        <a:rPr lang="zh-CN" altLang="en-US" b="1" dirty="0"/>
                        <a:t>改革</a:t>
                      </a:r>
                    </a:p>
                  </a:txBody>
                  <a:tcPr/>
                </a:tc>
                <a:tc>
                  <a:txBody>
                    <a:bodyPr/>
                    <a:lstStyle/>
                    <a:p>
                      <a:r>
                        <a:rPr lang="zh-CN" altLang="en-US" sz="1600" b="1" dirty="0"/>
                        <a:t>翻天覆地</a:t>
                      </a:r>
                      <a:endParaRPr lang="en-US" altLang="zh-CN" sz="1600" b="1" dirty="0"/>
                    </a:p>
                    <a:p>
                      <a:r>
                        <a:rPr lang="zh-CN" altLang="en-US" sz="1600" b="1" dirty="0"/>
                        <a:t>富国大业</a:t>
                      </a:r>
                    </a:p>
                  </a:txBody>
                  <a:tcPr/>
                </a:tc>
                <a:tc>
                  <a:txBody>
                    <a:bodyPr/>
                    <a:lstStyle/>
                    <a:p>
                      <a:pPr>
                        <a:lnSpc>
                          <a:spcPct val="150000"/>
                        </a:lnSpc>
                      </a:pPr>
                      <a:r>
                        <a:rPr lang="zh-CN" altLang="en-US" sz="1400" b="1" i="0" kern="1200" dirty="0">
                          <a:solidFill>
                            <a:schemeClr val="dk1"/>
                          </a:solidFill>
                          <a:latin typeface="+mn-lt"/>
                          <a:ea typeface="+mn-ea"/>
                          <a:cs typeface="+mn-cs"/>
                        </a:rPr>
                        <a:t>推进了中华民族从站起来到富起来的伟大飞跃</a:t>
                      </a:r>
                      <a:endParaRPr lang="zh-CN" altLang="en-US" sz="1400" b="1" dirty="0"/>
                    </a:p>
                  </a:txBody>
                  <a:tcPr/>
                </a:tc>
                <a:extLst>
                  <a:ext uri="{0D108BD9-81ED-4DB2-BD59-A6C34878D82A}">
                    <a16:rowId xmlns:a16="http://schemas.microsoft.com/office/drawing/2014/main" val="10003"/>
                  </a:ext>
                </a:extLst>
              </a:tr>
              <a:tr h="682205">
                <a:tc>
                  <a:txBody>
                    <a:bodyPr/>
                    <a:lstStyle/>
                    <a:p>
                      <a:pPr>
                        <a:lnSpc>
                          <a:spcPct val="150000"/>
                        </a:lnSpc>
                      </a:pPr>
                      <a:r>
                        <a:rPr lang="zh-CN" altLang="en-US" sz="1600" b="1" dirty="0"/>
                        <a:t>中国特色社会主义新时代</a:t>
                      </a:r>
                      <a:endParaRPr lang="zh-CN" altLang="en-US" sz="1600" dirty="0"/>
                    </a:p>
                  </a:txBody>
                  <a:tcPr/>
                </a:tc>
                <a:tc>
                  <a:txBody>
                    <a:bodyPr/>
                    <a:lstStyle/>
                    <a:p>
                      <a:pPr algn="ctr"/>
                      <a:r>
                        <a:rPr lang="en-US" altLang="zh-CN" sz="1600" b="1" dirty="0"/>
                        <a:t>2012.11</a:t>
                      </a:r>
                    </a:p>
                    <a:p>
                      <a:pPr algn="ctr"/>
                      <a:r>
                        <a:rPr lang="en-US" altLang="zh-CN" sz="1600" b="1" dirty="0"/>
                        <a:t>—</a:t>
                      </a:r>
                      <a:r>
                        <a:rPr lang="zh-CN" altLang="en-US" sz="1100" b="1" dirty="0"/>
                        <a:t>本世纪中叶</a:t>
                      </a:r>
                      <a:endParaRPr lang="zh-CN" altLang="en-US" sz="1800" dirty="0"/>
                    </a:p>
                  </a:txBody>
                  <a:tcPr/>
                </a:tc>
                <a:tc>
                  <a:txBody>
                    <a:bodyPr/>
                    <a:lstStyle/>
                    <a:p>
                      <a:pPr algn="ctr"/>
                      <a:r>
                        <a:rPr lang="zh-CN" altLang="en-US" sz="1600" b="1" dirty="0"/>
                        <a:t>自信自强</a:t>
                      </a:r>
                      <a:endParaRPr lang="en-US" altLang="zh-CN" sz="1600" b="1" dirty="0"/>
                    </a:p>
                    <a:p>
                      <a:pPr algn="ctr"/>
                      <a:r>
                        <a:rPr lang="zh-CN" altLang="en-US" sz="1600" b="1" dirty="0"/>
                        <a:t>守正创新</a:t>
                      </a:r>
                    </a:p>
                  </a:txBody>
                  <a:tcPr/>
                </a:tc>
                <a:tc>
                  <a:txBody>
                    <a:bodyPr/>
                    <a:lstStyle/>
                    <a:p>
                      <a:pPr algn="ctr"/>
                      <a:r>
                        <a:rPr lang="zh-CN" altLang="en-US" b="1" dirty="0"/>
                        <a:t>复兴</a:t>
                      </a:r>
                    </a:p>
                  </a:txBody>
                  <a:tcPr/>
                </a:tc>
                <a:tc>
                  <a:txBody>
                    <a:bodyPr/>
                    <a:lstStyle/>
                    <a:p>
                      <a:r>
                        <a:rPr lang="zh-CN" altLang="en-US" sz="1600" b="1" dirty="0"/>
                        <a:t>惊天动地</a:t>
                      </a:r>
                      <a:endParaRPr lang="en-US" altLang="zh-CN" sz="1600" b="1" dirty="0"/>
                    </a:p>
                    <a:p>
                      <a:r>
                        <a:rPr lang="zh-CN" altLang="en-US" sz="1600" b="1" dirty="0"/>
                        <a:t>强国大业</a:t>
                      </a:r>
                    </a:p>
                  </a:txBody>
                  <a:tcPr/>
                </a:tc>
                <a:tc>
                  <a:txBody>
                    <a:bodyPr/>
                    <a:lstStyle/>
                    <a:p>
                      <a:pPr>
                        <a:lnSpc>
                          <a:spcPct val="150000"/>
                        </a:lnSpc>
                      </a:pPr>
                      <a:r>
                        <a:rPr lang="zh-CN" altLang="en-US" sz="1400" b="1" i="0" kern="1200" dirty="0">
                          <a:solidFill>
                            <a:schemeClr val="dk1"/>
                          </a:solidFill>
                          <a:latin typeface="+mn-lt"/>
                          <a:ea typeface="+mn-ea"/>
                          <a:cs typeface="+mn-cs"/>
                        </a:rPr>
                        <a:t>中华民族迎来了从站起来、富起来到强起来的伟大飞跃</a:t>
                      </a:r>
                      <a:endParaRPr lang="zh-CN" altLang="en-US" sz="1400" b="1" dirty="0"/>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6"/>
            <a:ext cx="9144000" cy="926976"/>
          </a:xfrm>
        </p:spPr>
        <p:txBody>
          <a:bodyPr>
            <a:noAutofit/>
          </a:bodyPr>
          <a:lstStyle/>
          <a:p>
            <a:r>
              <a:rPr lang="zh-CN" altLang="en-US" sz="4000" b="1" dirty="0">
                <a:solidFill>
                  <a:srgbClr val="C00000"/>
                </a:solidFill>
                <a:latin typeface="方正粗黑宋简体" pitchFamily="2" charset="-122"/>
                <a:ea typeface="方正粗黑宋简体" pitchFamily="2" charset="-122"/>
              </a:rPr>
              <a:t>三、新时代在十三个领域的重大成就</a:t>
            </a:r>
            <a:endParaRPr lang="zh-CN" altLang="en-US" sz="4000" dirty="0">
              <a:solidFill>
                <a:srgbClr val="C00000"/>
              </a:solidFill>
              <a:latin typeface="方正粗黑宋简体" pitchFamily="2" charset="-122"/>
              <a:ea typeface="方正粗黑宋简体" pitchFamily="2" charset="-122"/>
            </a:endParaRPr>
          </a:p>
        </p:txBody>
      </p:sp>
      <p:sp>
        <p:nvSpPr>
          <p:cNvPr id="3" name="内容占位符 2"/>
          <p:cNvSpPr>
            <a:spLocks noGrp="1"/>
          </p:cNvSpPr>
          <p:nvPr>
            <p:ph idx="1"/>
          </p:nvPr>
        </p:nvSpPr>
        <p:spPr>
          <a:xfrm>
            <a:off x="611560" y="1628800"/>
            <a:ext cx="3600400" cy="2160240"/>
          </a:xfrm>
        </p:spPr>
        <p:txBody>
          <a:bodyPr>
            <a:normAutofit/>
          </a:bodyPr>
          <a:lstStyle/>
          <a:p>
            <a:pPr>
              <a:lnSpc>
                <a:spcPct val="170000"/>
              </a:lnSpc>
              <a:buNone/>
            </a:pPr>
            <a:r>
              <a:rPr lang="zh-CN" altLang="zh-CN" sz="1800" b="1" dirty="0"/>
              <a:t>（一）在坚持党的全面领导</a:t>
            </a:r>
            <a:endParaRPr lang="en-US" altLang="zh-CN" sz="1800" b="1" dirty="0"/>
          </a:p>
          <a:p>
            <a:pPr>
              <a:lnSpc>
                <a:spcPct val="170000"/>
              </a:lnSpc>
              <a:buNone/>
            </a:pPr>
            <a:r>
              <a:rPr lang="zh-CN" altLang="zh-CN" sz="1800" b="1" dirty="0"/>
              <a:t>（二）在全面从严治党上</a:t>
            </a:r>
            <a:endParaRPr lang="en-US" altLang="zh-CN" sz="1800" b="1" dirty="0"/>
          </a:p>
          <a:p>
            <a:pPr>
              <a:lnSpc>
                <a:spcPct val="170000"/>
              </a:lnSpc>
              <a:buNone/>
            </a:pPr>
            <a:r>
              <a:rPr lang="zh-CN" altLang="zh-CN" sz="1800" b="1" dirty="0"/>
              <a:t>（三）在经济建设上</a:t>
            </a:r>
            <a:endParaRPr lang="en-US" altLang="zh-CN" sz="1800" b="1" dirty="0"/>
          </a:p>
          <a:p>
            <a:pPr>
              <a:lnSpc>
                <a:spcPct val="170000"/>
              </a:lnSpc>
              <a:buNone/>
            </a:pPr>
            <a:r>
              <a:rPr lang="zh-CN" altLang="zh-CN" sz="1800" b="1" dirty="0"/>
              <a:t>（四）在全面深化改革开放上</a:t>
            </a:r>
            <a:endParaRPr lang="en-US" altLang="zh-CN" sz="1800" dirty="0"/>
          </a:p>
          <a:p>
            <a:pPr>
              <a:lnSpc>
                <a:spcPct val="170000"/>
              </a:lnSpc>
              <a:buNone/>
            </a:pPr>
            <a:endParaRPr lang="en-US" altLang="zh-CN" sz="1800" b="1" dirty="0"/>
          </a:p>
        </p:txBody>
      </p:sp>
      <p:pic>
        <p:nvPicPr>
          <p:cNvPr id="2050" name="Picture 2" descr="https://p1-tt.byteimg.com/origin/pgc-image/R8F9Ugx3cVgKxL?from=pc"/>
          <p:cNvPicPr>
            <a:picLocks noChangeAspect="1" noChangeArrowheads="1"/>
          </p:cNvPicPr>
          <p:nvPr/>
        </p:nvPicPr>
        <p:blipFill>
          <a:blip r:embed="rId2" cstate="print"/>
          <a:srcRect/>
          <a:stretch>
            <a:fillRect/>
          </a:stretch>
        </p:blipFill>
        <p:spPr bwMode="auto">
          <a:xfrm>
            <a:off x="0" y="3789040"/>
            <a:ext cx="9144000" cy="3068960"/>
          </a:xfrm>
          <a:prstGeom prst="rect">
            <a:avLst/>
          </a:prstGeom>
          <a:noFill/>
        </p:spPr>
      </p:pic>
      <p:sp>
        <p:nvSpPr>
          <p:cNvPr id="7" name="矩形 6"/>
          <p:cNvSpPr/>
          <p:nvPr/>
        </p:nvSpPr>
        <p:spPr>
          <a:xfrm>
            <a:off x="5220072" y="1772816"/>
            <a:ext cx="3384376" cy="1672253"/>
          </a:xfrm>
          <a:prstGeom prst="rect">
            <a:avLst/>
          </a:prstGeom>
        </p:spPr>
        <p:txBody>
          <a:bodyPr wrap="square">
            <a:spAutoFit/>
          </a:bodyPr>
          <a:lstStyle/>
          <a:p>
            <a:pPr>
              <a:lnSpc>
                <a:spcPct val="200000"/>
              </a:lnSpc>
              <a:buNone/>
            </a:pPr>
            <a:r>
              <a:rPr lang="zh-CN" altLang="zh-CN" b="1" dirty="0"/>
              <a:t>（五）在政治建设上</a:t>
            </a:r>
            <a:endParaRPr lang="en-US" altLang="zh-CN" b="1" dirty="0"/>
          </a:p>
          <a:p>
            <a:pPr>
              <a:lnSpc>
                <a:spcPct val="200000"/>
              </a:lnSpc>
              <a:buNone/>
            </a:pPr>
            <a:r>
              <a:rPr lang="zh-CN" altLang="zh-CN" b="1" dirty="0"/>
              <a:t>（六）在全面依法治国上</a:t>
            </a:r>
            <a:endParaRPr lang="en-US" altLang="zh-CN" dirty="0"/>
          </a:p>
          <a:p>
            <a:pPr>
              <a:lnSpc>
                <a:spcPct val="200000"/>
              </a:lnSpc>
              <a:buNone/>
            </a:pPr>
            <a:r>
              <a:rPr lang="zh-CN" altLang="zh-CN" b="1" dirty="0"/>
              <a:t>（七）在文化建设上</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620688"/>
            <a:ext cx="8928992" cy="864096"/>
          </a:xfrm>
        </p:spPr>
        <p:txBody>
          <a:bodyPr>
            <a:noAutofit/>
          </a:bodyPr>
          <a:lstStyle/>
          <a:p>
            <a:r>
              <a:rPr lang="zh-CN" altLang="en-US" sz="4000" b="1" dirty="0">
                <a:solidFill>
                  <a:srgbClr val="C00000"/>
                </a:solidFill>
                <a:latin typeface="方正粗黑宋简体" pitchFamily="2" charset="-122"/>
                <a:ea typeface="方正粗黑宋简体" pitchFamily="2" charset="-122"/>
              </a:rPr>
              <a:t>三、新时代在十三个领域的重大成就</a:t>
            </a:r>
            <a:endParaRPr lang="zh-CN" altLang="en-US" sz="4000" dirty="0">
              <a:solidFill>
                <a:srgbClr val="C00000"/>
              </a:solidFill>
              <a:latin typeface="方正粗黑宋简体" pitchFamily="2" charset="-122"/>
              <a:ea typeface="方正粗黑宋简体" pitchFamily="2" charset="-122"/>
            </a:endParaRPr>
          </a:p>
        </p:txBody>
      </p:sp>
      <p:sp>
        <p:nvSpPr>
          <p:cNvPr id="5" name="矩形 4"/>
          <p:cNvSpPr/>
          <p:nvPr/>
        </p:nvSpPr>
        <p:spPr>
          <a:xfrm>
            <a:off x="4679504" y="2492896"/>
            <a:ext cx="4464496" cy="2706767"/>
          </a:xfrm>
          <a:prstGeom prst="rect">
            <a:avLst/>
          </a:prstGeom>
        </p:spPr>
        <p:txBody>
          <a:bodyPr wrap="square">
            <a:spAutoFit/>
          </a:bodyPr>
          <a:lstStyle/>
          <a:p>
            <a:pPr>
              <a:lnSpc>
                <a:spcPct val="250000"/>
              </a:lnSpc>
              <a:buNone/>
            </a:pPr>
            <a:r>
              <a:rPr lang="zh-CN" altLang="zh-CN" sz="2400" b="1" dirty="0"/>
              <a:t>（八）在社会建设上</a:t>
            </a:r>
            <a:endParaRPr lang="en-US" altLang="zh-CN" sz="2400" b="1" dirty="0"/>
          </a:p>
          <a:p>
            <a:pPr>
              <a:lnSpc>
                <a:spcPct val="250000"/>
              </a:lnSpc>
              <a:buNone/>
            </a:pPr>
            <a:r>
              <a:rPr lang="zh-CN" altLang="zh-CN" sz="2400" b="1" dirty="0"/>
              <a:t>（九）在生态文明建设上</a:t>
            </a:r>
            <a:endParaRPr lang="en-US" altLang="zh-CN" sz="2400" dirty="0"/>
          </a:p>
          <a:p>
            <a:pPr>
              <a:lnSpc>
                <a:spcPct val="250000"/>
              </a:lnSpc>
              <a:buNone/>
            </a:pPr>
            <a:r>
              <a:rPr lang="zh-CN" altLang="zh-CN" sz="2400" b="1" dirty="0"/>
              <a:t>（十）在国防和军队建设上</a:t>
            </a:r>
            <a:endParaRPr lang="en-US" altLang="zh-CN" sz="2400" b="1" dirty="0"/>
          </a:p>
        </p:txBody>
      </p:sp>
      <p:pic>
        <p:nvPicPr>
          <p:cNvPr id="1026" name="Picture 2" descr="http://big5.taiwan.cn/xwzx/PoliticsNews/202009/W020200930646050264831.jpg"/>
          <p:cNvPicPr>
            <a:picLocks noChangeAspect="1" noChangeArrowheads="1"/>
          </p:cNvPicPr>
          <p:nvPr/>
        </p:nvPicPr>
        <p:blipFill>
          <a:blip r:embed="rId2" cstate="print"/>
          <a:srcRect/>
          <a:stretch>
            <a:fillRect/>
          </a:stretch>
        </p:blipFill>
        <p:spPr bwMode="auto">
          <a:xfrm>
            <a:off x="179512" y="2348880"/>
            <a:ext cx="4543510" cy="3021435"/>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620688"/>
            <a:ext cx="8928992" cy="864096"/>
          </a:xfrm>
        </p:spPr>
        <p:txBody>
          <a:bodyPr>
            <a:noAutofit/>
          </a:bodyPr>
          <a:lstStyle/>
          <a:p>
            <a:r>
              <a:rPr lang="zh-CN" altLang="en-US" sz="4000" b="1" dirty="0">
                <a:solidFill>
                  <a:srgbClr val="C00000"/>
                </a:solidFill>
                <a:latin typeface="方正粗黑宋简体" pitchFamily="2" charset="-122"/>
                <a:ea typeface="方正粗黑宋简体" pitchFamily="2" charset="-122"/>
              </a:rPr>
              <a:t>三、新时代在十三个领域的重大成就</a:t>
            </a:r>
            <a:endParaRPr lang="zh-CN" altLang="en-US" sz="4000" dirty="0">
              <a:solidFill>
                <a:srgbClr val="C00000"/>
              </a:solidFill>
              <a:latin typeface="方正粗黑宋简体" pitchFamily="2" charset="-122"/>
              <a:ea typeface="方正粗黑宋简体" pitchFamily="2" charset="-122"/>
            </a:endParaRPr>
          </a:p>
        </p:txBody>
      </p:sp>
      <p:sp>
        <p:nvSpPr>
          <p:cNvPr id="8" name="矩形 7"/>
          <p:cNvSpPr/>
          <p:nvPr/>
        </p:nvSpPr>
        <p:spPr>
          <a:xfrm>
            <a:off x="3563888" y="2204864"/>
            <a:ext cx="5400600" cy="2053126"/>
          </a:xfrm>
          <a:prstGeom prst="rect">
            <a:avLst/>
          </a:prstGeom>
        </p:spPr>
        <p:txBody>
          <a:bodyPr wrap="square">
            <a:spAutoFit/>
          </a:bodyPr>
          <a:lstStyle/>
          <a:p>
            <a:pPr>
              <a:lnSpc>
                <a:spcPct val="250000"/>
              </a:lnSpc>
              <a:buNone/>
            </a:pPr>
            <a:r>
              <a:rPr lang="zh-CN" altLang="zh-CN" b="1" dirty="0"/>
              <a:t>（十一）在维护国家安全上</a:t>
            </a:r>
            <a:endParaRPr lang="en-US" altLang="zh-CN" b="1" dirty="0"/>
          </a:p>
          <a:p>
            <a:pPr>
              <a:lnSpc>
                <a:spcPct val="250000"/>
              </a:lnSpc>
              <a:buNone/>
            </a:pPr>
            <a:r>
              <a:rPr lang="zh-CN" altLang="zh-CN" b="1" dirty="0"/>
              <a:t>（十二）在坚持“一国两制”和推进祖国统一上</a:t>
            </a:r>
            <a:endParaRPr lang="en-US" altLang="zh-CN" b="1" dirty="0"/>
          </a:p>
          <a:p>
            <a:pPr>
              <a:lnSpc>
                <a:spcPct val="250000"/>
              </a:lnSpc>
              <a:buNone/>
            </a:pPr>
            <a:r>
              <a:rPr lang="zh-CN" altLang="zh-CN" b="1" dirty="0"/>
              <a:t>（十三）在外交工作上</a:t>
            </a:r>
            <a:endParaRPr lang="zh-CN" altLang="en-US" sz="2000" dirty="0"/>
          </a:p>
        </p:txBody>
      </p:sp>
      <p:pic>
        <p:nvPicPr>
          <p:cNvPr id="35844" name="Picture 4" descr="https://p3.ssl.qhimgs1.com/sdr/400__/t018817b6e42a5857c9.jpg"/>
          <p:cNvPicPr>
            <a:picLocks noChangeAspect="1" noChangeArrowheads="1"/>
          </p:cNvPicPr>
          <p:nvPr/>
        </p:nvPicPr>
        <p:blipFill>
          <a:blip r:embed="rId2" cstate="print"/>
          <a:srcRect/>
          <a:stretch>
            <a:fillRect/>
          </a:stretch>
        </p:blipFill>
        <p:spPr bwMode="auto">
          <a:xfrm>
            <a:off x="395536" y="1412776"/>
            <a:ext cx="3017912" cy="4941831"/>
          </a:xfrm>
          <a:prstGeom prst="rect">
            <a:avLst/>
          </a:prstGeom>
          <a:noFill/>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419</TotalTime>
  <Words>2608</Words>
  <Application>Microsoft Office PowerPoint</Application>
  <PresentationFormat>全屏显示(4:3)</PresentationFormat>
  <Paragraphs>233</Paragraphs>
  <Slides>32</Slides>
  <Notes>0</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9" baseType="lpstr">
      <vt:lpstr>方正粗黑宋简体</vt:lpstr>
      <vt:lpstr>楷体</vt:lpstr>
      <vt:lpstr>Arial</vt:lpstr>
      <vt:lpstr>Calibri</vt:lpstr>
      <vt:lpstr>Wingdings</vt:lpstr>
      <vt:lpstr>Office 主题</vt:lpstr>
      <vt:lpstr>MathType 6.0 Equation</vt:lpstr>
      <vt:lpstr>中共中央关于党的百年奋斗 重大成就和历史经验的决议</vt:lpstr>
      <vt:lpstr>《历史决议》的七大内容</vt:lpstr>
      <vt:lpstr>一、《历史决议》的三大意义</vt:lpstr>
      <vt:lpstr>二、《历史决议》的三大意义</vt:lpstr>
      <vt:lpstr>三、《历史决议》的三大意义</vt:lpstr>
      <vt:lpstr>二、百年奋斗的四大历史时期</vt:lpstr>
      <vt:lpstr>三、新时代在十三个领域的重大成就</vt:lpstr>
      <vt:lpstr>三、新时代在十三个领域的重大成就</vt:lpstr>
      <vt:lpstr>三、新时代在十三个领域的重大成就</vt:lpstr>
      <vt:lpstr>四、中国共产党百年奋斗的五大历史意义</vt:lpstr>
      <vt:lpstr>四、中国共产党百年奋斗的五大历史意义</vt:lpstr>
      <vt:lpstr>四、中国共产党百年奋斗的五大历史意义</vt:lpstr>
      <vt:lpstr>PowerPoint 演示文稿</vt:lpstr>
      <vt:lpstr>PowerPoint 演示文稿</vt:lpstr>
      <vt:lpstr>四、中国共产党百年奋斗的五大历史意义</vt:lpstr>
      <vt:lpstr>PowerPoint 演示文稿</vt:lpstr>
      <vt:lpstr>五、中国共产党百年奋斗的十大历史经验</vt:lpstr>
      <vt:lpstr>五、中国共产党百年奋斗的十大历史经验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中共中央关于党的百年奋斗 重大成就和历史经验的决议</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刘雪松</dc:creator>
  <cp:lastModifiedBy>1</cp:lastModifiedBy>
  <cp:revision>48</cp:revision>
  <dcterms:created xsi:type="dcterms:W3CDTF">2021-11-17T05:07:29Z</dcterms:created>
  <dcterms:modified xsi:type="dcterms:W3CDTF">2021-11-22T01:53:27Z</dcterms:modified>
</cp:coreProperties>
</file>