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Default Extension="fntdata" ContentType="application/x-fontdata"/>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sldIdLst>
    <p:sldId id="280" r:id="rId2"/>
    <p:sldId id="337" r:id="rId3"/>
    <p:sldId id="701" r:id="rId4"/>
    <p:sldId id="633" r:id="rId5"/>
    <p:sldId id="704" r:id="rId6"/>
    <p:sldId id="703" r:id="rId7"/>
    <p:sldId id="705" r:id="rId8"/>
    <p:sldId id="634" r:id="rId9"/>
    <p:sldId id="706" r:id="rId10"/>
    <p:sldId id="698" r:id="rId11"/>
    <p:sldId id="707" r:id="rId12"/>
    <p:sldId id="708" r:id="rId13"/>
    <p:sldId id="709" r:id="rId14"/>
    <p:sldId id="710" r:id="rId15"/>
    <p:sldId id="697" r:id="rId16"/>
    <p:sldId id="711" r:id="rId17"/>
  </p:sldIdLst>
  <p:sldSz cx="9144000" cy="5143500" type="screen16x9"/>
  <p:notesSz cx="6761163" cy="9942513"/>
  <p:embeddedFontLst>
    <p:embeddedFont>
      <p:font typeface="微软雅黑" pitchFamily="34" charset="-122"/>
      <p:regular r:id="rId18"/>
      <p:bold r:id="rId1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7D4794"/>
    <a:srgbClr val="008D3F"/>
    <a:srgbClr val="005326"/>
    <a:srgbClr val="99CA6C"/>
    <a:srgbClr val="316A2C"/>
    <a:srgbClr val="5AB430"/>
    <a:srgbClr val="6FB52F"/>
    <a:srgbClr val="B18147"/>
    <a:srgbClr val="7F4E2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p:scale>
          <a:sx n="80" d="100"/>
          <a:sy n="80" d="100"/>
        </p:scale>
        <p:origin x="-4434" y="-2346"/>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1AA9239-D668-474B-AEC1-AED18A126247}" type="datetimeFigureOut">
              <a:rPr lang="zh-CN" altLang="en-US" smtClean="0"/>
              <a:pPr/>
              <a:t>2020-03-21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5D4752-0CE7-4497-9789-8CD18D74C975}" type="slidenum">
              <a:rPr lang="zh-CN" altLang="en-US" smtClean="0"/>
              <a:pPr/>
              <a:t>‹#›</a:t>
            </a:fld>
            <a:endParaRPr lang="zh-CN" altLang="en-US"/>
          </a:p>
        </p:txBody>
      </p:sp>
    </p:spTree>
    <p:extLst>
      <p:ext uri="{BB962C8B-B14F-4D97-AF65-F5344CB8AC3E}">
        <p14:creationId xmlns:p14="http://schemas.microsoft.com/office/powerpoint/2010/main" xmlns="" val="762807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1AA9239-D668-474B-AEC1-AED18A126247}" type="datetimeFigureOut">
              <a:rPr lang="zh-CN" altLang="en-US" smtClean="0"/>
              <a:pPr/>
              <a:t>2020-03-21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5D4752-0CE7-4497-9789-8CD18D74C975}" type="slidenum">
              <a:rPr lang="zh-CN" altLang="en-US" smtClean="0"/>
              <a:pPr/>
              <a:t>‹#›</a:t>
            </a:fld>
            <a:endParaRPr lang="zh-CN" altLang="en-US"/>
          </a:p>
        </p:txBody>
      </p:sp>
    </p:spTree>
    <p:extLst>
      <p:ext uri="{BB962C8B-B14F-4D97-AF65-F5344CB8AC3E}">
        <p14:creationId xmlns:p14="http://schemas.microsoft.com/office/powerpoint/2010/main" xmlns="" val="35164122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7" name="文本框 10">
            <a:extLst>
              <a:ext uri="{FF2B5EF4-FFF2-40B4-BE49-F238E27FC236}">
                <a16:creationId xmlns:a16="http://schemas.microsoft.com/office/drawing/2014/main" xmlns="" id="{DB8C9B3D-9897-4BDF-9264-472DA4AA7D23}"/>
              </a:ext>
            </a:extLst>
          </p:cNvPr>
          <p:cNvSpPr txBox="1"/>
          <p:nvPr userDrawn="1"/>
        </p:nvSpPr>
        <p:spPr>
          <a:xfrm>
            <a:off x="85282" y="1927266"/>
            <a:ext cx="288147" cy="1406026"/>
          </a:xfrm>
          <a:prstGeom prst="rect">
            <a:avLst/>
          </a:prstGeom>
          <a:noFill/>
        </p:spPr>
        <p:txBody>
          <a:bodyPr vert="eaVert" wrap="square" lIns="36000" tIns="72000" rIns="36000" bIns="0" rtlCol="0" anchor="ctr" anchorCtr="0">
            <a:spAutoFit/>
          </a:bodyPr>
          <a:lstStyle/>
          <a:p>
            <a:r>
              <a:rPr lang="zh-CN" altLang="en-US" sz="1400" spc="300" dirty="0">
                <a:solidFill>
                  <a:schemeClr val="bg1">
                    <a:lumMod val="65000"/>
                  </a:schemeClr>
                </a:solidFill>
                <a:latin typeface="微软雅黑" panose="020B0503020204020204" pitchFamily="34" charset="-122"/>
                <a:ea typeface="微软雅黑" panose="020B0503020204020204" pitchFamily="34" charset="-122"/>
              </a:rPr>
              <a:t>命题热点透析</a:t>
            </a:r>
          </a:p>
        </p:txBody>
      </p:sp>
      <p:grpSp>
        <p:nvGrpSpPr>
          <p:cNvPr id="8" name="组合 7">
            <a:extLst>
              <a:ext uri="{FF2B5EF4-FFF2-40B4-BE49-F238E27FC236}">
                <a16:creationId xmlns:a16="http://schemas.microsoft.com/office/drawing/2014/main" xmlns="" id="{8AC69F34-098B-4C92-AE8D-2463C3791135}"/>
              </a:ext>
            </a:extLst>
          </p:cNvPr>
          <p:cNvGrpSpPr/>
          <p:nvPr userDrawn="1"/>
        </p:nvGrpSpPr>
        <p:grpSpPr>
          <a:xfrm>
            <a:off x="-7792" y="350585"/>
            <a:ext cx="439592" cy="1407678"/>
            <a:chOff x="-7792" y="350585"/>
            <a:chExt cx="439592" cy="1407678"/>
          </a:xfrm>
        </p:grpSpPr>
        <p:sp>
          <p:nvSpPr>
            <p:cNvPr id="9" name="矩形 8">
              <a:extLst>
                <a:ext uri="{FF2B5EF4-FFF2-40B4-BE49-F238E27FC236}">
                  <a16:creationId xmlns:a16="http://schemas.microsoft.com/office/drawing/2014/main" xmlns="" id="{3C0F42FB-7AE2-4507-8AA4-8CF79D4D99DB}"/>
                </a:ext>
              </a:extLst>
            </p:cNvPr>
            <p:cNvSpPr/>
            <p:nvPr/>
          </p:nvSpPr>
          <p:spPr>
            <a:xfrm>
              <a:off x="-7792" y="350585"/>
              <a:ext cx="439592" cy="1406026"/>
            </a:xfrm>
            <a:prstGeom prst="rect">
              <a:avLst/>
            </a:prstGeom>
            <a:solidFill>
              <a:srgbClr val="7D4794"/>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0" name="文本框 10">
              <a:extLst>
                <a:ext uri="{FF2B5EF4-FFF2-40B4-BE49-F238E27FC236}">
                  <a16:creationId xmlns:a16="http://schemas.microsoft.com/office/drawing/2014/main" xmlns="" id="{49FAD6E6-374A-4811-8357-03E9005A5475}"/>
                </a:ext>
              </a:extLst>
            </p:cNvPr>
            <p:cNvSpPr txBox="1"/>
            <p:nvPr/>
          </p:nvSpPr>
          <p:spPr>
            <a:xfrm>
              <a:off x="85282" y="352237"/>
              <a:ext cx="288147" cy="1406026"/>
            </a:xfrm>
            <a:prstGeom prst="rect">
              <a:avLst/>
            </a:prstGeom>
            <a:noFill/>
          </p:spPr>
          <p:txBody>
            <a:bodyPr vert="eaVert" wrap="square" lIns="36000" tIns="72000" rIns="36000" bIns="0" rtlCol="0" anchor="ctr" anchorCtr="0">
              <a:spAutoFit/>
            </a:bodyPr>
            <a:lstStyle/>
            <a:p>
              <a:r>
                <a:rPr lang="zh-CN" altLang="en-US" sz="1400" spc="300" dirty="0">
                  <a:solidFill>
                    <a:schemeClr val="bg1"/>
                  </a:solidFill>
                  <a:latin typeface="微软雅黑" panose="020B0503020204020204" pitchFamily="34" charset="-122"/>
                  <a:ea typeface="微软雅黑" panose="020B0503020204020204" pitchFamily="34" charset="-122"/>
                </a:rPr>
                <a:t>知识体系梳理</a:t>
              </a:r>
            </a:p>
          </p:txBody>
        </p:sp>
      </p:grpSp>
      <p:sp>
        <p:nvSpPr>
          <p:cNvPr id="11" name="文本框 10">
            <a:extLst>
              <a:ext uri="{FF2B5EF4-FFF2-40B4-BE49-F238E27FC236}">
                <a16:creationId xmlns:a16="http://schemas.microsoft.com/office/drawing/2014/main" xmlns="" id="{DB8C9B3D-9897-4BDF-9264-472DA4AA7D23}"/>
              </a:ext>
            </a:extLst>
          </p:cNvPr>
          <p:cNvSpPr txBox="1"/>
          <p:nvPr userDrawn="1"/>
        </p:nvSpPr>
        <p:spPr>
          <a:xfrm>
            <a:off x="85286" y="3480342"/>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考题分层训练</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5164122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2" name="文本框 10">
            <a:extLst>
              <a:ext uri="{FF2B5EF4-FFF2-40B4-BE49-F238E27FC236}">
                <a16:creationId xmlns:a16="http://schemas.microsoft.com/office/drawing/2014/main" xmlns="" id="{DB8C9B3D-9897-4BDF-9264-472DA4AA7D23}"/>
              </a:ext>
            </a:extLst>
          </p:cNvPr>
          <p:cNvSpPr txBox="1"/>
          <p:nvPr userDrawn="1"/>
        </p:nvSpPr>
        <p:spPr>
          <a:xfrm>
            <a:off x="85282" y="352237"/>
            <a:ext cx="288147" cy="1406026"/>
          </a:xfrm>
          <a:prstGeom prst="rect">
            <a:avLst/>
          </a:prstGeom>
          <a:noFill/>
        </p:spPr>
        <p:txBody>
          <a:bodyPr vert="eaVert" wrap="square" lIns="36000" tIns="72000" rIns="36000" bIns="0" rtlCol="0" anchor="ctr" anchorCtr="0">
            <a:spAutoFit/>
          </a:bodyPr>
          <a:lstStyle/>
          <a:p>
            <a:r>
              <a:rPr lang="zh-CN" altLang="en-US" sz="1400" spc="300" dirty="0">
                <a:solidFill>
                  <a:schemeClr val="bg1">
                    <a:lumMod val="65000"/>
                  </a:schemeClr>
                </a:solidFill>
                <a:latin typeface="微软雅黑" panose="020B0503020204020204" pitchFamily="34" charset="-122"/>
                <a:ea typeface="微软雅黑" panose="020B0503020204020204" pitchFamily="34" charset="-122"/>
              </a:rPr>
              <a:t>知识体系梳理</a:t>
            </a:r>
          </a:p>
        </p:txBody>
      </p:sp>
      <p:grpSp>
        <p:nvGrpSpPr>
          <p:cNvPr id="3" name="组合 2">
            <a:extLst>
              <a:ext uri="{FF2B5EF4-FFF2-40B4-BE49-F238E27FC236}">
                <a16:creationId xmlns:a16="http://schemas.microsoft.com/office/drawing/2014/main" xmlns="" id="{DFC9CB91-19FB-443A-B0F3-E284BE8C0EF1}"/>
              </a:ext>
            </a:extLst>
          </p:cNvPr>
          <p:cNvGrpSpPr/>
          <p:nvPr userDrawn="1"/>
        </p:nvGrpSpPr>
        <p:grpSpPr>
          <a:xfrm>
            <a:off x="-7792" y="1927266"/>
            <a:ext cx="439592" cy="1414209"/>
            <a:chOff x="-7792" y="1927266"/>
            <a:chExt cx="439592" cy="1414209"/>
          </a:xfrm>
        </p:grpSpPr>
        <p:sp>
          <p:nvSpPr>
            <p:cNvPr id="4" name="矩形 3">
              <a:extLst>
                <a:ext uri="{FF2B5EF4-FFF2-40B4-BE49-F238E27FC236}">
                  <a16:creationId xmlns:a16="http://schemas.microsoft.com/office/drawing/2014/main" xmlns="" id="{12DF1909-F95C-465D-A193-2A3965084D53}"/>
                </a:ext>
              </a:extLst>
            </p:cNvPr>
            <p:cNvSpPr/>
            <p:nvPr/>
          </p:nvSpPr>
          <p:spPr>
            <a:xfrm>
              <a:off x="-7792" y="1935449"/>
              <a:ext cx="439592" cy="1406026"/>
            </a:xfrm>
            <a:prstGeom prst="rect">
              <a:avLst/>
            </a:prstGeom>
            <a:solidFill>
              <a:srgbClr val="7D4794"/>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5" name="文本框 10">
              <a:extLst>
                <a:ext uri="{FF2B5EF4-FFF2-40B4-BE49-F238E27FC236}">
                  <a16:creationId xmlns:a16="http://schemas.microsoft.com/office/drawing/2014/main" xmlns="" id="{DB8C9B3D-9897-4BDF-9264-472DA4AA7D23}"/>
                </a:ext>
              </a:extLst>
            </p:cNvPr>
            <p:cNvSpPr txBox="1"/>
            <p:nvPr/>
          </p:nvSpPr>
          <p:spPr>
            <a:xfrm>
              <a:off x="85282" y="1927266"/>
              <a:ext cx="288147" cy="1406026"/>
            </a:xfrm>
            <a:prstGeom prst="rect">
              <a:avLst/>
            </a:prstGeom>
            <a:noFill/>
          </p:spPr>
          <p:txBody>
            <a:bodyPr vert="eaVert" wrap="square" lIns="36000" tIns="72000" rIns="36000" bIns="0" rtlCol="0" anchor="ctr" anchorCtr="0">
              <a:spAutoFit/>
            </a:bodyPr>
            <a:lstStyle/>
            <a:p>
              <a:r>
                <a:rPr lang="zh-CN" altLang="en-US" sz="1400" spc="300" dirty="0">
                  <a:solidFill>
                    <a:schemeClr val="bg1"/>
                  </a:solidFill>
                  <a:latin typeface="微软雅黑" panose="020B0503020204020204" pitchFamily="34" charset="-122"/>
                  <a:ea typeface="微软雅黑" panose="020B0503020204020204" pitchFamily="34" charset="-122"/>
                </a:rPr>
                <a:t>命题热点透析</a:t>
              </a:r>
            </a:p>
          </p:txBody>
        </p:sp>
      </p:grpSp>
      <p:sp>
        <p:nvSpPr>
          <p:cNvPr id="6" name="文本框 10">
            <a:extLst>
              <a:ext uri="{FF2B5EF4-FFF2-40B4-BE49-F238E27FC236}">
                <a16:creationId xmlns:a16="http://schemas.microsoft.com/office/drawing/2014/main" xmlns="" id="{DB8C9B3D-9897-4BDF-9264-472DA4AA7D23}"/>
              </a:ext>
            </a:extLst>
          </p:cNvPr>
          <p:cNvSpPr txBox="1"/>
          <p:nvPr userDrawn="1"/>
        </p:nvSpPr>
        <p:spPr>
          <a:xfrm>
            <a:off x="85286" y="3480342"/>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考题分层训练</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516412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文本框 10">
            <a:extLst>
              <a:ext uri="{FF2B5EF4-FFF2-40B4-BE49-F238E27FC236}">
                <a16:creationId xmlns:a16="http://schemas.microsoft.com/office/drawing/2014/main" xmlns="" id="{DB8C9B3D-9897-4BDF-9264-472DA4AA7D23}"/>
              </a:ext>
            </a:extLst>
          </p:cNvPr>
          <p:cNvSpPr txBox="1"/>
          <p:nvPr userDrawn="1"/>
        </p:nvSpPr>
        <p:spPr>
          <a:xfrm>
            <a:off x="85282" y="352237"/>
            <a:ext cx="288147" cy="1406026"/>
          </a:xfrm>
          <a:prstGeom prst="rect">
            <a:avLst/>
          </a:prstGeom>
          <a:noFill/>
        </p:spPr>
        <p:txBody>
          <a:bodyPr vert="eaVert" wrap="square" lIns="36000" tIns="72000" rIns="36000" bIns="0" rtlCol="0" anchor="ctr" anchorCtr="0">
            <a:spAutoFit/>
          </a:bodyPr>
          <a:lstStyle/>
          <a:p>
            <a:r>
              <a:rPr lang="zh-CN" altLang="en-US" sz="1400" spc="300" dirty="0">
                <a:solidFill>
                  <a:schemeClr val="bg1">
                    <a:lumMod val="65000"/>
                  </a:schemeClr>
                </a:solidFill>
                <a:latin typeface="微软雅黑" panose="020B0503020204020204" pitchFamily="34" charset="-122"/>
                <a:ea typeface="微软雅黑" panose="020B0503020204020204" pitchFamily="34" charset="-122"/>
              </a:rPr>
              <a:t>知识体系梳理</a:t>
            </a:r>
          </a:p>
        </p:txBody>
      </p:sp>
      <p:sp>
        <p:nvSpPr>
          <p:cNvPr id="11" name="文本框 10">
            <a:extLst>
              <a:ext uri="{FF2B5EF4-FFF2-40B4-BE49-F238E27FC236}">
                <a16:creationId xmlns:a16="http://schemas.microsoft.com/office/drawing/2014/main" xmlns="" id="{DB8C9B3D-9897-4BDF-9264-472DA4AA7D23}"/>
              </a:ext>
            </a:extLst>
          </p:cNvPr>
          <p:cNvSpPr txBox="1"/>
          <p:nvPr userDrawn="1"/>
        </p:nvSpPr>
        <p:spPr>
          <a:xfrm>
            <a:off x="85282" y="1927266"/>
            <a:ext cx="288147" cy="1406026"/>
          </a:xfrm>
          <a:prstGeom prst="rect">
            <a:avLst/>
          </a:prstGeom>
          <a:noFill/>
        </p:spPr>
        <p:txBody>
          <a:bodyPr vert="eaVert" wrap="square" lIns="36000" tIns="72000" rIns="36000" bIns="0" rtlCol="0" anchor="ctr" anchorCtr="0">
            <a:spAutoFit/>
          </a:bodyPr>
          <a:lstStyle/>
          <a:p>
            <a:r>
              <a:rPr lang="zh-CN" altLang="en-US" sz="1400" spc="300" dirty="0">
                <a:solidFill>
                  <a:schemeClr val="bg1">
                    <a:lumMod val="65000"/>
                  </a:schemeClr>
                </a:solidFill>
                <a:latin typeface="微软雅黑" panose="020B0503020204020204" pitchFamily="34" charset="-122"/>
                <a:ea typeface="微软雅黑" panose="020B0503020204020204" pitchFamily="34" charset="-122"/>
              </a:rPr>
              <a:t>热点实验梳理</a:t>
            </a:r>
          </a:p>
        </p:txBody>
      </p:sp>
      <p:grpSp>
        <p:nvGrpSpPr>
          <p:cNvPr id="12" name="组合 11"/>
          <p:cNvGrpSpPr/>
          <p:nvPr userDrawn="1"/>
        </p:nvGrpSpPr>
        <p:grpSpPr>
          <a:xfrm>
            <a:off x="-7792" y="3480342"/>
            <a:ext cx="428625" cy="1406026"/>
            <a:chOff x="-7792" y="3480342"/>
            <a:chExt cx="428625" cy="1406026"/>
          </a:xfrm>
          <a:solidFill>
            <a:srgbClr val="7D4794"/>
          </a:solidFill>
        </p:grpSpPr>
        <p:sp>
          <p:nvSpPr>
            <p:cNvPr id="13" name="矩形 12">
              <a:extLst>
                <a:ext uri="{FF2B5EF4-FFF2-40B4-BE49-F238E27FC236}">
                  <a16:creationId xmlns:a16="http://schemas.microsoft.com/office/drawing/2014/main" xmlns="" id="{12DF1909-F95C-465D-A193-2A3965084D53}"/>
                </a:ext>
              </a:extLst>
            </p:cNvPr>
            <p:cNvSpPr/>
            <p:nvPr/>
          </p:nvSpPr>
          <p:spPr>
            <a:xfrm>
              <a:off x="-7792" y="3480342"/>
              <a:ext cx="428625" cy="14060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4" name="文本框 10">
              <a:extLst>
                <a:ext uri="{FF2B5EF4-FFF2-40B4-BE49-F238E27FC236}">
                  <a16:creationId xmlns:a16="http://schemas.microsoft.com/office/drawing/2014/main" xmlns="" id="{DB8C9B3D-9897-4BDF-9264-472DA4AA7D23}"/>
                </a:ext>
              </a:extLst>
            </p:cNvPr>
            <p:cNvSpPr txBox="1"/>
            <p:nvPr/>
          </p:nvSpPr>
          <p:spPr>
            <a:xfrm>
              <a:off x="85287" y="3480342"/>
              <a:ext cx="288147" cy="1406026"/>
            </a:xfrm>
            <a:prstGeom prst="rect">
              <a:avLst/>
            </a:prstGeom>
            <a:grp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考题分层训练</a:t>
              </a:r>
              <a:endParaRPr lang="zh-CN" altLang="en-US" sz="1400" spc="3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351641221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5164122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1AA9239-D668-474B-AEC1-AED18A126247}" type="datetimeFigureOut">
              <a:rPr lang="zh-CN" altLang="en-US" smtClean="0"/>
              <a:pPr/>
              <a:t>2020-03-21</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D5D4752-0CE7-4497-9789-8CD18D74C975}" type="slidenum">
              <a:rPr lang="zh-CN" altLang="en-US" smtClean="0"/>
              <a:pPr/>
              <a:t>‹#›</a:t>
            </a:fld>
            <a:endParaRPr lang="zh-CN" altLang="en-US"/>
          </a:p>
        </p:txBody>
      </p:sp>
    </p:spTree>
    <p:extLst>
      <p:ext uri="{BB962C8B-B14F-4D97-AF65-F5344CB8AC3E}">
        <p14:creationId xmlns:p14="http://schemas.microsoft.com/office/powerpoint/2010/main" xmlns="" val="7674428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6.xml"/><Relationship Id="rId1" Type="http://schemas.openxmlformats.org/officeDocument/2006/relationships/vmlDrawing" Target="../drawings/vmlDrawing3.v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6.xml"/><Relationship Id="rId1" Type="http://schemas.openxmlformats.org/officeDocument/2006/relationships/vmlDrawing" Target="../drawings/vmlDrawing4.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package" Target="../embeddings/Microsoft_Office_Word___2.docx"/></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3179295E-B0A6-4C81-B6F1-A77751C28B01}"/>
              </a:ext>
            </a:extLst>
          </p:cNvPr>
          <p:cNvSpPr/>
          <p:nvPr/>
        </p:nvSpPr>
        <p:spPr>
          <a:xfrm>
            <a:off x="0" y="1263376"/>
            <a:ext cx="9143999" cy="2555629"/>
          </a:xfrm>
          <a:prstGeom prst="rect">
            <a:avLst/>
          </a:prstGeom>
          <a:solidFill>
            <a:srgbClr val="7D4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xmlns="" id="{B518AFB5-FF02-44D5-8A70-26A5D1098360}"/>
              </a:ext>
            </a:extLst>
          </p:cNvPr>
          <p:cNvGrpSpPr/>
          <p:nvPr/>
        </p:nvGrpSpPr>
        <p:grpSpPr>
          <a:xfrm>
            <a:off x="426527" y="1727981"/>
            <a:ext cx="8406064" cy="1477328"/>
            <a:chOff x="497304" y="2256383"/>
            <a:chExt cx="8406064" cy="1477328"/>
          </a:xfrm>
        </p:grpSpPr>
        <p:sp>
          <p:nvSpPr>
            <p:cNvPr id="5" name="文本框 5">
              <a:extLst>
                <a:ext uri="{FF2B5EF4-FFF2-40B4-BE49-F238E27FC236}">
                  <a16:creationId xmlns:a16="http://schemas.microsoft.com/office/drawing/2014/main" xmlns="" id="{4AEF47EF-F135-4636-88E9-813C31DEE478}"/>
                </a:ext>
              </a:extLst>
            </p:cNvPr>
            <p:cNvSpPr txBox="1"/>
            <p:nvPr/>
          </p:nvSpPr>
          <p:spPr>
            <a:xfrm>
              <a:off x="497304" y="2256383"/>
              <a:ext cx="8406064" cy="1477328"/>
            </a:xfrm>
            <a:prstGeom prst="rect">
              <a:avLst/>
            </a:prstGeom>
            <a:noFill/>
          </p:spPr>
          <p:txBody>
            <a:bodyPr wrap="square" rtlCol="0">
              <a:spAutoFit/>
            </a:bodyPr>
            <a:lstStyle/>
            <a:p>
              <a:pPr algn="ctr">
                <a:lnSpc>
                  <a:spcPct val="150000"/>
                </a:lnSpc>
                <a:defRPr/>
              </a:pPr>
              <a:r>
                <a:rPr lang="zh-CN" altLang="en-US" sz="3200" b="1" dirty="0" smtClean="0">
                  <a:solidFill>
                    <a:schemeClr val="bg1"/>
                  </a:solidFill>
                  <a:latin typeface="微软雅黑" pitchFamily="34" charset="-122"/>
                  <a:ea typeface="微软雅黑" pitchFamily="34" charset="-122"/>
                </a:rPr>
                <a:t>题型突破</a:t>
              </a:r>
              <a:r>
                <a:rPr lang="en-US" altLang="zh-CN" sz="3200" b="1" dirty="0" smtClean="0">
                  <a:solidFill>
                    <a:schemeClr val="bg1"/>
                  </a:solidFill>
                  <a:latin typeface="微软雅黑" pitchFamily="34" charset="-122"/>
                  <a:ea typeface="微软雅黑" pitchFamily="34" charset="-122"/>
                </a:rPr>
                <a:t>(</a:t>
              </a:r>
              <a:r>
                <a:rPr lang="zh-CN" altLang="en-US" sz="3200" b="1" dirty="0" smtClean="0">
                  <a:solidFill>
                    <a:schemeClr val="bg1"/>
                  </a:solidFill>
                  <a:latin typeface="微软雅黑" pitchFamily="34" charset="-122"/>
                  <a:ea typeface="微软雅黑" pitchFamily="34" charset="-122"/>
                </a:rPr>
                <a:t>二</a:t>
              </a:r>
              <a:r>
                <a:rPr lang="en-US" altLang="zh-CN" sz="3200" b="1" dirty="0" smtClean="0">
                  <a:solidFill>
                    <a:schemeClr val="bg1"/>
                  </a:solidFill>
                  <a:latin typeface="微软雅黑" pitchFamily="34" charset="-122"/>
                  <a:ea typeface="微软雅黑" pitchFamily="34" charset="-122"/>
                </a:rPr>
                <a:t>)</a:t>
              </a:r>
            </a:p>
            <a:p>
              <a:pPr algn="ctr">
                <a:lnSpc>
                  <a:spcPct val="150000"/>
                </a:lnSpc>
                <a:defRPr/>
              </a:pPr>
              <a:r>
                <a:rPr lang="zh-CN" altLang="en-US" sz="2800" dirty="0" smtClean="0">
                  <a:solidFill>
                    <a:schemeClr val="bg1"/>
                  </a:solidFill>
                  <a:latin typeface="微软雅黑" pitchFamily="34" charset="-122"/>
                  <a:ea typeface="微软雅黑" pitchFamily="34" charset="-122"/>
                </a:rPr>
                <a:t>物质的分离和除杂</a:t>
              </a:r>
            </a:p>
          </p:txBody>
        </p:sp>
        <p:cxnSp>
          <p:nvCxnSpPr>
            <p:cNvPr id="7" name="直接连接符 6">
              <a:extLst>
                <a:ext uri="{FF2B5EF4-FFF2-40B4-BE49-F238E27FC236}">
                  <a16:creationId xmlns:a16="http://schemas.microsoft.com/office/drawing/2014/main" xmlns="" id="{0CDB0040-BE67-423A-8963-5D774797B21A}"/>
                </a:ext>
              </a:extLst>
            </p:cNvPr>
            <p:cNvCxnSpPr>
              <a:cxnSpLocks/>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651069272"/>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5">
            <a:extLst>
              <a:ext uri="{FF2B5EF4-FFF2-40B4-BE49-F238E27FC236}">
                <a16:creationId xmlns:a16="http://schemas.microsoft.com/office/drawing/2014/main" xmlns="" id="{397633F9-8C47-462D-810D-830938166D1E}"/>
              </a:ext>
            </a:extLst>
          </p:cNvPr>
          <p:cNvSpPr txBox="1"/>
          <p:nvPr/>
        </p:nvSpPr>
        <p:spPr>
          <a:xfrm>
            <a:off x="843149" y="351157"/>
            <a:ext cx="7758486" cy="439278"/>
          </a:xfrm>
          <a:prstGeom prst="rect">
            <a:avLst/>
          </a:prstGeom>
          <a:noFill/>
        </p:spPr>
        <p:txBody>
          <a:bodyPr wrap="square" lIns="36000" tIns="36000" rIns="36000" bIns="36000" rtlCol="0">
            <a:spAutoFit/>
          </a:bodyPr>
          <a:lstStyle/>
          <a:p>
            <a:pPr>
              <a:lnSpc>
                <a:spcPct val="150000"/>
              </a:lnSpc>
            </a:pPr>
            <a:r>
              <a:rPr lang="en-US" dirty="0" smtClean="0"/>
              <a:t>(2)</a:t>
            </a:r>
            <a:r>
              <a:rPr lang="zh-CN" altLang="en-US" dirty="0" smtClean="0"/>
              <a:t>常见固体的除杂</a:t>
            </a:r>
            <a:endParaRPr lang="zh-CN" altLang="en-US" dirty="0"/>
          </a:p>
        </p:txBody>
      </p:sp>
      <p:graphicFrame>
        <p:nvGraphicFramePr>
          <p:cNvPr id="10" name="表格 9"/>
          <p:cNvGraphicFramePr>
            <a:graphicFrameLocks noGrp="1"/>
          </p:cNvGraphicFramePr>
          <p:nvPr/>
        </p:nvGraphicFramePr>
        <p:xfrm>
          <a:off x="898833" y="919756"/>
          <a:ext cx="7698903" cy="3024000"/>
        </p:xfrm>
        <a:graphic>
          <a:graphicData uri="http://schemas.openxmlformats.org/drawingml/2006/table">
            <a:tbl>
              <a:tblPr/>
              <a:tblGrid>
                <a:gridCol w="1440606"/>
                <a:gridCol w="1555667"/>
                <a:gridCol w="4702630"/>
              </a:tblGrid>
              <a:tr h="432000">
                <a:tc>
                  <a:txBody>
                    <a:bodyPr/>
                    <a:lstStyle/>
                    <a:p>
                      <a:pPr algn="ctr">
                        <a:lnSpc>
                          <a:spcPct val="150000"/>
                        </a:lnSpc>
                        <a:spcAft>
                          <a:spcPts val="0"/>
                        </a:spcAft>
                      </a:pPr>
                      <a:r>
                        <a:rPr lang="zh-CN" sz="1700" kern="100" dirty="0">
                          <a:solidFill>
                            <a:srgbClr val="000000"/>
                          </a:solidFill>
                          <a:latin typeface="+mn-ea"/>
                          <a:ea typeface="+mn-ea"/>
                          <a:cs typeface="Times New Roman"/>
                        </a:rPr>
                        <a:t>物质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a:solidFill>
                            <a:srgbClr val="000000"/>
                          </a:solidFill>
                          <a:latin typeface="+mn-ea"/>
                          <a:ea typeface="+mn-ea"/>
                          <a:cs typeface="Times New Roman"/>
                        </a:rPr>
                        <a:t>杂质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mn-ea"/>
                          <a:ea typeface="+mn-ea"/>
                          <a:cs typeface="Times New Roman"/>
                        </a:rPr>
                        <a:t>除杂方法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432000">
                <a:tc rowSpan="2">
                  <a:txBody>
                    <a:bodyPr/>
                    <a:lstStyle/>
                    <a:p>
                      <a:pPr algn="ctr">
                        <a:lnSpc>
                          <a:spcPct val="150000"/>
                        </a:lnSpc>
                        <a:spcAft>
                          <a:spcPts val="0"/>
                        </a:spcAft>
                      </a:pPr>
                      <a:r>
                        <a:rPr lang="en-US" sz="1700" kern="100" dirty="0">
                          <a:solidFill>
                            <a:srgbClr val="000000"/>
                          </a:solidFill>
                          <a:latin typeface="+mn-ea"/>
                          <a:ea typeface="+mn-ea"/>
                          <a:cs typeface="Times New Roman"/>
                        </a:rPr>
                        <a:t>Cu</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Fe</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nSpc>
                          <a:spcPct val="150000"/>
                        </a:lnSpc>
                        <a:spcAft>
                          <a:spcPts val="0"/>
                        </a:spcAft>
                      </a:pPr>
                      <a:r>
                        <a:rPr lang="zh-CN" sz="1700" kern="100" dirty="0">
                          <a:solidFill>
                            <a:srgbClr val="000000"/>
                          </a:solidFill>
                          <a:latin typeface="+mn-ea"/>
                          <a:ea typeface="+mn-ea"/>
                          <a:cs typeface="Times New Roman"/>
                        </a:rPr>
                        <a:t>加入足量的</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en-US" sz="1700" kern="100" dirty="0">
                          <a:solidFill>
                            <a:srgbClr val="000000"/>
                          </a:solidFill>
                          <a:latin typeface="+mn-ea"/>
                          <a:ea typeface="+mn-ea"/>
                          <a:cs typeface="Times New Roman"/>
                        </a:rPr>
                        <a:t>,</a:t>
                      </a:r>
                      <a:r>
                        <a:rPr lang="zh-CN" sz="1700" kern="100" dirty="0">
                          <a:solidFill>
                            <a:srgbClr val="000000"/>
                          </a:solidFill>
                          <a:latin typeface="+mn-ea"/>
                          <a:ea typeface="+mn-ea"/>
                          <a:cs typeface="Times New Roman"/>
                        </a:rPr>
                        <a:t>过滤、洗涤、干燥</a:t>
                      </a:r>
                      <a:r>
                        <a:rPr lang="en-US" sz="1700" kern="100" dirty="0">
                          <a:solidFill>
                            <a:srgbClr val="000000"/>
                          </a:solidFill>
                          <a:latin typeface="+mn-ea"/>
                          <a:ea typeface="+mn-ea"/>
                          <a:cs typeface="Times New Roman"/>
                        </a:rPr>
                        <a:t> </a:t>
                      </a:r>
                      <a:endParaRPr lang="zh-CN" sz="1700" kern="100" dirty="0">
                        <a:solidFill>
                          <a:srgbClr val="000000"/>
                        </a:solidFill>
                        <a:latin typeface="+mn-ea"/>
                        <a:ea typeface="+mn-ea"/>
                        <a:cs typeface="Times New Roman"/>
                      </a:endParaRPr>
                    </a:p>
                  </a:txBody>
                  <a:tcPr marL="33203" marR="3320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vMerge="1">
                  <a:txBody>
                    <a:bodyPr/>
                    <a:lstStyle/>
                    <a:p>
                      <a:endParaRPr lang="zh-CN" altLang="en-US"/>
                    </a:p>
                  </a:txBody>
                  <a:tcPr/>
                </a:tc>
                <a:tc>
                  <a:txBody>
                    <a:bodyPr/>
                    <a:lstStyle/>
                    <a:p>
                      <a:pPr algn="ctr">
                        <a:lnSpc>
                          <a:spcPct val="150000"/>
                        </a:lnSpc>
                        <a:spcAft>
                          <a:spcPts val="0"/>
                        </a:spcAft>
                      </a:pPr>
                      <a:r>
                        <a:rPr lang="en-US" sz="1700" kern="100">
                          <a:solidFill>
                            <a:srgbClr val="000000"/>
                          </a:solidFill>
                          <a:latin typeface="+mn-ea"/>
                          <a:ea typeface="+mn-ea"/>
                          <a:cs typeface="Times New Roman"/>
                        </a:rPr>
                        <a:t>CuO</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tc>
              </a:tr>
              <a:tr h="432000">
                <a:tc>
                  <a:txBody>
                    <a:bodyPr/>
                    <a:lstStyle/>
                    <a:p>
                      <a:pPr algn="ctr">
                        <a:lnSpc>
                          <a:spcPct val="150000"/>
                        </a:lnSpc>
                        <a:spcAft>
                          <a:spcPts val="0"/>
                        </a:spcAft>
                      </a:pPr>
                      <a:r>
                        <a:rPr lang="en-US" sz="1700" kern="100">
                          <a:solidFill>
                            <a:srgbClr val="000000"/>
                          </a:solidFill>
                          <a:latin typeface="+mn-ea"/>
                          <a:ea typeface="+mn-ea"/>
                          <a:cs typeface="Times New Roman"/>
                        </a:rPr>
                        <a:t>CuO</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C</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mn-ea"/>
                          <a:ea typeface="+mn-ea"/>
                          <a:cs typeface="Times New Roman"/>
                        </a:rPr>
                        <a:t>在氧气流中加热</a:t>
                      </a:r>
                    </a:p>
                  </a:txBody>
                  <a:tcPr marL="33203" marR="3320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rowSpan="2">
                  <a:txBody>
                    <a:bodyPr/>
                    <a:lstStyle/>
                    <a:p>
                      <a:pPr algn="ctr">
                        <a:lnSpc>
                          <a:spcPct val="150000"/>
                        </a:lnSpc>
                        <a:spcAft>
                          <a:spcPts val="0"/>
                        </a:spcAft>
                      </a:pPr>
                      <a:r>
                        <a:rPr lang="en-US" sz="1700" kern="100">
                          <a:solidFill>
                            <a:srgbClr val="000000"/>
                          </a:solidFill>
                          <a:latin typeface="+mn-ea"/>
                          <a:ea typeface="+mn-ea"/>
                          <a:cs typeface="Times New Roman"/>
                        </a:rPr>
                        <a:t>Fe</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Zn</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加入适量的</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zh-CN" sz="1700" kern="100" dirty="0">
                          <a:solidFill>
                            <a:srgbClr val="000000"/>
                          </a:solidFill>
                          <a:latin typeface="+mn-ea"/>
                          <a:ea typeface="+mn-ea"/>
                          <a:cs typeface="Times New Roman"/>
                        </a:rPr>
                        <a:t>溶液</a:t>
                      </a:r>
                      <a:r>
                        <a:rPr lang="en-US" sz="1700" kern="100" dirty="0">
                          <a:solidFill>
                            <a:srgbClr val="000000"/>
                          </a:solidFill>
                          <a:latin typeface="+mn-ea"/>
                          <a:ea typeface="+mn-ea"/>
                          <a:cs typeface="Times New Roman"/>
                        </a:rPr>
                        <a:t>,</a:t>
                      </a:r>
                      <a:r>
                        <a:rPr lang="zh-CN" sz="1700" kern="100" dirty="0">
                          <a:solidFill>
                            <a:srgbClr val="000000"/>
                          </a:solidFill>
                          <a:latin typeface="+mn-ea"/>
                          <a:ea typeface="+mn-ea"/>
                          <a:cs typeface="Times New Roman"/>
                        </a:rPr>
                        <a:t>过滤</a:t>
                      </a:r>
                      <a:r>
                        <a:rPr lang="en-US" sz="1700" kern="100" dirty="0">
                          <a:solidFill>
                            <a:srgbClr val="000000"/>
                          </a:solidFill>
                          <a:latin typeface="+mn-ea"/>
                          <a:ea typeface="+mn-ea"/>
                          <a:cs typeface="Times New Roman"/>
                        </a:rPr>
                        <a:t> </a:t>
                      </a:r>
                      <a:endParaRPr lang="zh-CN" sz="1700" kern="100" dirty="0">
                        <a:solidFill>
                          <a:srgbClr val="000000"/>
                        </a:solidFill>
                        <a:latin typeface="+mn-ea"/>
                        <a:ea typeface="+mn-ea"/>
                        <a:cs typeface="Times New Roman"/>
                      </a:endParaRPr>
                    </a:p>
                  </a:txBody>
                  <a:tcPr marL="33203" marR="3320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vMerge="1">
                  <a:txBody>
                    <a:bodyPr/>
                    <a:lstStyle/>
                    <a:p>
                      <a:endParaRPr lang="zh-CN" altLang="en-US"/>
                    </a:p>
                  </a:txBody>
                  <a:tcPr/>
                </a:tc>
                <a:tc>
                  <a:txBody>
                    <a:bodyPr/>
                    <a:lstStyle/>
                    <a:p>
                      <a:pPr algn="ctr">
                        <a:lnSpc>
                          <a:spcPct val="150000"/>
                        </a:lnSpc>
                        <a:spcAft>
                          <a:spcPts val="0"/>
                        </a:spcAft>
                      </a:pPr>
                      <a:r>
                        <a:rPr lang="en-US" sz="1700" kern="100" dirty="0" err="1">
                          <a:solidFill>
                            <a:srgbClr val="000000"/>
                          </a:solidFill>
                          <a:latin typeface="+mn-ea"/>
                          <a:ea typeface="+mn-ea"/>
                          <a:cs typeface="Times New Roman"/>
                        </a:rPr>
                        <a:t>Fe</a:t>
                      </a:r>
                      <a:r>
                        <a:rPr lang="en-US" sz="1700" kern="100" baseline="-25000" dirty="0" err="1">
                          <a:solidFill>
                            <a:srgbClr val="000000"/>
                          </a:solidFill>
                          <a:latin typeface="+mn-ea"/>
                          <a:ea typeface="+mn-ea"/>
                          <a:cs typeface="Times New Roman"/>
                        </a:rPr>
                        <a:t>2</a:t>
                      </a:r>
                      <a:r>
                        <a:rPr lang="en-US" sz="1700" kern="100" dirty="0" err="1">
                          <a:solidFill>
                            <a:srgbClr val="000000"/>
                          </a:solidFill>
                          <a:latin typeface="+mn-ea"/>
                          <a:ea typeface="+mn-ea"/>
                          <a:cs typeface="Times New Roman"/>
                        </a:rPr>
                        <a:t>O</a:t>
                      </a:r>
                      <a:r>
                        <a:rPr lang="en-US" sz="1700" kern="100" baseline="-25000" dirty="0" err="1">
                          <a:solidFill>
                            <a:srgbClr val="000000"/>
                          </a:solidFill>
                          <a:latin typeface="+mn-ea"/>
                          <a:ea typeface="+mn-ea"/>
                          <a:cs typeface="Times New Roman"/>
                        </a:rPr>
                        <a:t>3</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高温加热持续通入</a:t>
                      </a:r>
                      <a:r>
                        <a:rPr lang="en-US" sz="1700" kern="100" dirty="0">
                          <a:solidFill>
                            <a:srgbClr val="000000"/>
                          </a:solidFill>
                          <a:latin typeface="+mn-ea"/>
                          <a:ea typeface="+mn-ea"/>
                          <a:cs typeface="Times New Roman"/>
                        </a:rPr>
                        <a:t>CO(</a:t>
                      </a:r>
                      <a:r>
                        <a:rPr lang="zh-CN" sz="1700" kern="100" dirty="0">
                          <a:solidFill>
                            <a:srgbClr val="000000"/>
                          </a:solidFill>
                          <a:latin typeface="+mn-ea"/>
                          <a:ea typeface="+mn-ea"/>
                          <a:cs typeface="Times New Roman"/>
                        </a:rPr>
                        <a:t>或用磁铁吸引原物质</a:t>
                      </a:r>
                      <a:r>
                        <a:rPr lang="en-US" sz="1700" kern="100" dirty="0">
                          <a:solidFill>
                            <a:srgbClr val="000000"/>
                          </a:solidFill>
                          <a:latin typeface="+mn-ea"/>
                          <a:ea typeface="+mn-ea"/>
                          <a:cs typeface="Times New Roman"/>
                        </a:rPr>
                        <a:t>)</a:t>
                      </a:r>
                      <a:endParaRPr lang="zh-CN" sz="1700" kern="100" dirty="0">
                        <a:solidFill>
                          <a:srgbClr val="000000"/>
                        </a:solidFill>
                        <a:latin typeface="+mn-ea"/>
                        <a:ea typeface="+mn-ea"/>
                        <a:cs typeface="Times New Roman"/>
                      </a:endParaRPr>
                    </a:p>
                  </a:txBody>
                  <a:tcPr marL="33203" marR="3320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a:txBody>
                    <a:bodyPr/>
                    <a:lstStyle/>
                    <a:p>
                      <a:pPr algn="ctr">
                        <a:lnSpc>
                          <a:spcPct val="150000"/>
                        </a:lnSpc>
                        <a:spcAft>
                          <a:spcPts val="0"/>
                        </a:spcAft>
                      </a:pPr>
                      <a:r>
                        <a:rPr lang="en-US" sz="1700" kern="100">
                          <a:solidFill>
                            <a:srgbClr val="000000"/>
                          </a:solidFill>
                          <a:latin typeface="+mn-ea"/>
                          <a:ea typeface="+mn-ea"/>
                          <a:cs typeface="Times New Roman"/>
                        </a:rPr>
                        <a:t>MnO</a:t>
                      </a:r>
                      <a:r>
                        <a:rPr lang="en-US" sz="1700" kern="100" baseline="-25000">
                          <a:solidFill>
                            <a:srgbClr val="000000"/>
                          </a:solidFill>
                          <a:latin typeface="+mn-ea"/>
                          <a:ea typeface="+mn-ea"/>
                          <a:cs typeface="Times New Roman"/>
                        </a:rPr>
                        <a:t>2</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err="1">
                          <a:solidFill>
                            <a:srgbClr val="000000"/>
                          </a:solidFill>
                          <a:latin typeface="+mn-ea"/>
                          <a:ea typeface="+mn-ea"/>
                          <a:cs typeface="Times New Roman"/>
                        </a:rPr>
                        <a:t>KCl</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溶解、过滤、洗涤、干燥</a:t>
                      </a:r>
                    </a:p>
                  </a:txBody>
                  <a:tcPr marL="33203" marR="3320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1" name="TextBox 10">
            <a:extLst>
              <a:ext uri="{FF2B5EF4-FFF2-40B4-BE49-F238E27FC236}">
                <a16:creationId xmlns:a16="http://schemas.microsoft.com/office/drawing/2014/main" xmlns="" id="{8C73DFB8-D3D4-4E75-B4F8-75BA8B176542}"/>
              </a:ext>
            </a:extLst>
          </p:cNvPr>
          <p:cNvSpPr txBox="1">
            <a:spLocks noChangeArrowheads="1"/>
          </p:cNvSpPr>
          <p:nvPr/>
        </p:nvSpPr>
        <p:spPr bwMode="auto">
          <a:xfrm>
            <a:off x="5248899" y="1612056"/>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稀盐酸</a:t>
            </a:r>
            <a:endParaRPr lang="zh-CN" altLang="en-US" sz="1700" dirty="0" smtClean="0">
              <a:solidFill>
                <a:srgbClr val="A50021"/>
              </a:solidFill>
            </a:endParaRPr>
          </a:p>
        </p:txBody>
      </p:sp>
      <p:sp>
        <p:nvSpPr>
          <p:cNvPr id="12" name="TextBox 11">
            <a:extLst>
              <a:ext uri="{FF2B5EF4-FFF2-40B4-BE49-F238E27FC236}">
                <a16:creationId xmlns:a16="http://schemas.microsoft.com/office/drawing/2014/main" xmlns="" id="{8C73DFB8-D3D4-4E75-B4F8-75BA8B176542}"/>
              </a:ext>
            </a:extLst>
          </p:cNvPr>
          <p:cNvSpPr txBox="1">
            <a:spLocks noChangeArrowheads="1"/>
          </p:cNvSpPr>
          <p:nvPr/>
        </p:nvSpPr>
        <p:spPr bwMode="auto">
          <a:xfrm>
            <a:off x="5284529" y="2704584"/>
            <a:ext cx="944737"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硫酸亚铁</a:t>
            </a:r>
          </a:p>
        </p:txBody>
      </p:sp>
    </p:spTree>
    <p:extLst>
      <p:ext uri="{BB962C8B-B14F-4D97-AF65-F5344CB8AC3E}">
        <p14:creationId xmlns:p14="http://schemas.microsoft.com/office/powerpoint/2010/main" xmlns="" val="285404701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5">
            <a:extLst>
              <a:ext uri="{FF2B5EF4-FFF2-40B4-BE49-F238E27FC236}">
                <a16:creationId xmlns:a16="http://schemas.microsoft.com/office/drawing/2014/main" xmlns="" id="{397633F9-8C47-462D-810D-830938166D1E}"/>
              </a:ext>
            </a:extLst>
          </p:cNvPr>
          <p:cNvSpPr txBox="1"/>
          <p:nvPr/>
        </p:nvSpPr>
        <p:spPr>
          <a:xfrm>
            <a:off x="914400" y="327407"/>
            <a:ext cx="7734735" cy="395869"/>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18" name="表格 17"/>
          <p:cNvGraphicFramePr>
            <a:graphicFrameLocks noGrp="1"/>
          </p:cNvGraphicFramePr>
          <p:nvPr/>
        </p:nvGraphicFramePr>
        <p:xfrm>
          <a:off x="985651" y="777256"/>
          <a:ext cx="7552705" cy="3024000"/>
        </p:xfrm>
        <a:graphic>
          <a:graphicData uri="http://schemas.openxmlformats.org/drawingml/2006/table">
            <a:tbl>
              <a:tblPr/>
              <a:tblGrid>
                <a:gridCol w="1900053"/>
                <a:gridCol w="1971304"/>
                <a:gridCol w="3681348"/>
              </a:tblGrid>
              <a:tr h="432000">
                <a:tc>
                  <a:txBody>
                    <a:bodyPr/>
                    <a:lstStyle/>
                    <a:p>
                      <a:pPr algn="ctr">
                        <a:lnSpc>
                          <a:spcPct val="150000"/>
                        </a:lnSpc>
                        <a:spcAft>
                          <a:spcPts val="0"/>
                        </a:spcAft>
                      </a:pPr>
                      <a:r>
                        <a:rPr lang="zh-CN" sz="1700" kern="100" dirty="0">
                          <a:solidFill>
                            <a:srgbClr val="000000"/>
                          </a:solidFill>
                          <a:latin typeface="+mn-ea"/>
                          <a:ea typeface="+mn-ea"/>
                          <a:cs typeface="Times New Roman"/>
                        </a:rPr>
                        <a:t>物质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a:solidFill>
                            <a:srgbClr val="000000"/>
                          </a:solidFill>
                          <a:latin typeface="+mn-ea"/>
                          <a:ea typeface="+mn-ea"/>
                          <a:cs typeface="Times New Roman"/>
                        </a:rPr>
                        <a:t>杂质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mn-ea"/>
                          <a:ea typeface="+mn-ea"/>
                          <a:cs typeface="Times New Roman"/>
                        </a:rPr>
                        <a:t>除杂方法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432000">
                <a:tc>
                  <a:txBody>
                    <a:bodyPr/>
                    <a:lstStyle/>
                    <a:p>
                      <a:pPr algn="ctr">
                        <a:lnSpc>
                          <a:spcPct val="150000"/>
                        </a:lnSpc>
                        <a:spcAft>
                          <a:spcPts val="0"/>
                        </a:spcAft>
                      </a:pPr>
                      <a:r>
                        <a:rPr lang="en-US" sz="1700" kern="100" dirty="0" err="1">
                          <a:solidFill>
                            <a:srgbClr val="000000"/>
                          </a:solidFill>
                          <a:latin typeface="+mn-ea"/>
                          <a:ea typeface="+mn-ea"/>
                          <a:cs typeface="Times New Roman"/>
                        </a:rPr>
                        <a:t>KCl</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MnO</a:t>
                      </a:r>
                      <a:r>
                        <a:rPr lang="en-US" sz="1700" kern="100" baseline="-25000">
                          <a:solidFill>
                            <a:srgbClr val="000000"/>
                          </a:solidFill>
                          <a:latin typeface="+mn-ea"/>
                          <a:ea typeface="+mn-ea"/>
                          <a:cs typeface="Times New Roman"/>
                        </a:rPr>
                        <a:t>2</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mn-ea"/>
                          <a:ea typeface="+mn-ea"/>
                          <a:cs typeface="Times New Roman"/>
                        </a:rPr>
                        <a:t>溶解、过滤、蒸发</a:t>
                      </a:r>
                    </a:p>
                  </a:txBody>
                  <a:tcPr marL="33203" marR="3320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a:txBody>
                    <a:bodyPr/>
                    <a:lstStyle/>
                    <a:p>
                      <a:pPr algn="ctr">
                        <a:lnSpc>
                          <a:spcPct val="150000"/>
                        </a:lnSpc>
                        <a:spcAft>
                          <a:spcPts val="0"/>
                        </a:spcAft>
                      </a:pPr>
                      <a:r>
                        <a:rPr lang="en-US" sz="1700" kern="100">
                          <a:solidFill>
                            <a:srgbClr val="000000"/>
                          </a:solidFill>
                          <a:latin typeface="+mn-ea"/>
                          <a:ea typeface="+mn-ea"/>
                          <a:cs typeface="Times New Roman"/>
                        </a:rPr>
                        <a:t>NaCl</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mn-ea"/>
                          <a:ea typeface="+mn-ea"/>
                          <a:cs typeface="Times New Roman"/>
                        </a:rPr>
                        <a:t>泥沙</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溶解、过滤、蒸发</a:t>
                      </a:r>
                    </a:p>
                  </a:txBody>
                  <a:tcPr marL="33203" marR="3320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a:txBody>
                    <a:bodyPr/>
                    <a:lstStyle/>
                    <a:p>
                      <a:pPr algn="ctr">
                        <a:lnSpc>
                          <a:spcPct val="150000"/>
                        </a:lnSpc>
                        <a:spcAft>
                          <a:spcPts val="0"/>
                        </a:spcAft>
                      </a:pPr>
                      <a:r>
                        <a:rPr lang="en-US" sz="1700" kern="100" dirty="0" err="1">
                          <a:solidFill>
                            <a:srgbClr val="000000"/>
                          </a:solidFill>
                          <a:latin typeface="+mn-ea"/>
                          <a:ea typeface="+mn-ea"/>
                          <a:cs typeface="Times New Roman"/>
                        </a:rPr>
                        <a:t>CaO</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CaCO</a:t>
                      </a:r>
                      <a:r>
                        <a:rPr lang="en-US" sz="1700" kern="100" baseline="-25000">
                          <a:solidFill>
                            <a:srgbClr val="000000"/>
                          </a:solidFill>
                          <a:latin typeface="+mn-ea"/>
                          <a:ea typeface="+mn-ea"/>
                          <a:cs typeface="Times New Roman"/>
                        </a:rPr>
                        <a:t>3</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mn-ea"/>
                          <a:ea typeface="+mn-ea"/>
                          <a:cs typeface="Times New Roman"/>
                        </a:rPr>
                        <a:t>高温煅烧</a:t>
                      </a:r>
                    </a:p>
                  </a:txBody>
                  <a:tcPr marL="33203" marR="3320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a:txBody>
                    <a:bodyPr/>
                    <a:lstStyle/>
                    <a:p>
                      <a:pPr algn="ctr">
                        <a:lnSpc>
                          <a:spcPct val="150000"/>
                        </a:lnSpc>
                        <a:spcAft>
                          <a:spcPts val="0"/>
                        </a:spcAft>
                      </a:pPr>
                      <a:r>
                        <a:rPr lang="en-US" sz="1700" kern="100">
                          <a:solidFill>
                            <a:srgbClr val="000000"/>
                          </a:solidFill>
                          <a:latin typeface="+mn-ea"/>
                          <a:ea typeface="+mn-ea"/>
                          <a:cs typeface="Times New Roman"/>
                        </a:rPr>
                        <a:t>KCl</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KClO</a:t>
                      </a:r>
                      <a:r>
                        <a:rPr lang="en-US" sz="1700" kern="100" baseline="-25000">
                          <a:solidFill>
                            <a:srgbClr val="000000"/>
                          </a:solidFill>
                          <a:latin typeface="+mn-ea"/>
                          <a:ea typeface="+mn-ea"/>
                          <a:cs typeface="Times New Roman"/>
                        </a:rPr>
                        <a:t>3</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加热</a:t>
                      </a:r>
                    </a:p>
                  </a:txBody>
                  <a:tcPr marL="33203" marR="3320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a:txBody>
                    <a:bodyPr/>
                    <a:lstStyle/>
                    <a:p>
                      <a:pPr algn="ctr">
                        <a:lnSpc>
                          <a:spcPct val="150000"/>
                        </a:lnSpc>
                        <a:spcAft>
                          <a:spcPts val="0"/>
                        </a:spcAft>
                      </a:pPr>
                      <a:r>
                        <a:rPr lang="en-US" sz="1700" kern="100">
                          <a:solidFill>
                            <a:srgbClr val="000000"/>
                          </a:solidFill>
                          <a:latin typeface="+mn-ea"/>
                          <a:ea typeface="+mn-ea"/>
                          <a:cs typeface="Times New Roman"/>
                        </a:rPr>
                        <a:t>NaCl</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Na</a:t>
                      </a:r>
                      <a:r>
                        <a:rPr lang="en-US" sz="1700" kern="100" baseline="-25000">
                          <a:solidFill>
                            <a:srgbClr val="000000"/>
                          </a:solidFill>
                          <a:latin typeface="+mn-ea"/>
                          <a:ea typeface="+mn-ea"/>
                          <a:cs typeface="Times New Roman"/>
                        </a:rPr>
                        <a:t>2</a:t>
                      </a:r>
                      <a:r>
                        <a:rPr lang="en-US" sz="1700" kern="100">
                          <a:solidFill>
                            <a:srgbClr val="000000"/>
                          </a:solidFill>
                          <a:latin typeface="+mn-ea"/>
                          <a:ea typeface="+mn-ea"/>
                          <a:cs typeface="Times New Roman"/>
                        </a:rPr>
                        <a:t>CO</a:t>
                      </a:r>
                      <a:r>
                        <a:rPr lang="en-US" sz="1700" kern="100" baseline="-25000">
                          <a:solidFill>
                            <a:srgbClr val="000000"/>
                          </a:solidFill>
                          <a:latin typeface="+mn-ea"/>
                          <a:ea typeface="+mn-ea"/>
                          <a:cs typeface="Times New Roman"/>
                        </a:rPr>
                        <a:t>3</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加入适量</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en-US" sz="1700" kern="100" dirty="0" smtClean="0">
                          <a:solidFill>
                            <a:srgbClr val="000000"/>
                          </a:solidFill>
                          <a:latin typeface="+mn-ea"/>
                          <a:ea typeface="+mn-ea"/>
                          <a:cs typeface="Times New Roman"/>
                        </a:rPr>
                        <a:t>,</a:t>
                      </a:r>
                      <a:r>
                        <a:rPr lang="zh-CN" sz="1700" kern="100" dirty="0">
                          <a:solidFill>
                            <a:srgbClr val="000000"/>
                          </a:solidFill>
                          <a:latin typeface="+mn-ea"/>
                          <a:ea typeface="+mn-ea"/>
                          <a:cs typeface="Times New Roman"/>
                        </a:rPr>
                        <a:t>蒸发</a:t>
                      </a:r>
                      <a:r>
                        <a:rPr lang="en-US" sz="1700" kern="100" dirty="0">
                          <a:solidFill>
                            <a:srgbClr val="000000"/>
                          </a:solidFill>
                          <a:latin typeface="+mn-ea"/>
                          <a:ea typeface="+mn-ea"/>
                          <a:cs typeface="Times New Roman"/>
                        </a:rPr>
                        <a:t> </a:t>
                      </a:r>
                      <a:endParaRPr lang="zh-CN" sz="1700" kern="100" dirty="0">
                        <a:solidFill>
                          <a:srgbClr val="000000"/>
                        </a:solidFill>
                        <a:latin typeface="+mn-ea"/>
                        <a:ea typeface="+mn-ea"/>
                        <a:cs typeface="Times New Roman"/>
                      </a:endParaRPr>
                    </a:p>
                  </a:txBody>
                  <a:tcPr marL="33203" marR="3320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a:txBody>
                    <a:bodyPr/>
                    <a:lstStyle/>
                    <a:p>
                      <a:pPr algn="ctr">
                        <a:lnSpc>
                          <a:spcPct val="150000"/>
                        </a:lnSpc>
                        <a:spcAft>
                          <a:spcPts val="0"/>
                        </a:spcAft>
                      </a:pPr>
                      <a:r>
                        <a:rPr lang="en-US" sz="1700" kern="100">
                          <a:solidFill>
                            <a:srgbClr val="000000"/>
                          </a:solidFill>
                          <a:latin typeface="+mn-ea"/>
                          <a:ea typeface="+mn-ea"/>
                          <a:cs typeface="Times New Roman"/>
                        </a:rPr>
                        <a:t>Ca(OH)</a:t>
                      </a:r>
                      <a:r>
                        <a:rPr lang="en-US" sz="1700" kern="100" baseline="-25000">
                          <a:solidFill>
                            <a:srgbClr val="000000"/>
                          </a:solidFill>
                          <a:latin typeface="+mn-ea"/>
                          <a:ea typeface="+mn-ea"/>
                          <a:cs typeface="Times New Roman"/>
                        </a:rPr>
                        <a:t>2</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CaO</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加适量的</a:t>
                      </a:r>
                      <a:r>
                        <a:rPr lang="zh-CN" sz="1700" u="sng" kern="100" dirty="0">
                          <a:solidFill>
                            <a:srgbClr val="000000"/>
                          </a:solidFill>
                          <a:uFill>
                            <a:solidFill>
                              <a:srgbClr val="000000"/>
                            </a:solidFill>
                          </a:uFill>
                          <a:latin typeface="+mn-ea"/>
                          <a:ea typeface="+mn-ea"/>
                          <a:cs typeface="Times New Roman"/>
                        </a:rPr>
                        <a:t>　　　　</a:t>
                      </a:r>
                      <a:r>
                        <a:rPr lang="en-US" sz="1700" kern="100" dirty="0">
                          <a:solidFill>
                            <a:srgbClr val="000000"/>
                          </a:solidFill>
                          <a:latin typeface="+mn-ea"/>
                          <a:ea typeface="+mn-ea"/>
                          <a:cs typeface="Times New Roman"/>
                        </a:rPr>
                        <a:t>,</a:t>
                      </a:r>
                      <a:r>
                        <a:rPr lang="zh-CN" sz="1700" kern="100" dirty="0">
                          <a:solidFill>
                            <a:srgbClr val="000000"/>
                          </a:solidFill>
                          <a:latin typeface="+mn-ea"/>
                          <a:ea typeface="+mn-ea"/>
                          <a:cs typeface="Times New Roman"/>
                        </a:rPr>
                        <a:t>蒸发</a:t>
                      </a:r>
                      <a:r>
                        <a:rPr lang="en-US" sz="1700" kern="100" dirty="0">
                          <a:solidFill>
                            <a:srgbClr val="000000"/>
                          </a:solidFill>
                          <a:latin typeface="+mn-ea"/>
                          <a:ea typeface="+mn-ea"/>
                          <a:cs typeface="Times New Roman"/>
                        </a:rPr>
                        <a:t> </a:t>
                      </a:r>
                      <a:endParaRPr lang="zh-CN" sz="1700" kern="100" dirty="0">
                        <a:solidFill>
                          <a:srgbClr val="000000"/>
                        </a:solidFill>
                        <a:latin typeface="+mn-ea"/>
                        <a:ea typeface="+mn-ea"/>
                        <a:cs typeface="Times New Roman"/>
                      </a:endParaRPr>
                    </a:p>
                  </a:txBody>
                  <a:tcPr marL="33203" marR="3320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9" name="TextBox 18">
            <a:extLst>
              <a:ext uri="{FF2B5EF4-FFF2-40B4-BE49-F238E27FC236}">
                <a16:creationId xmlns:a16="http://schemas.microsoft.com/office/drawing/2014/main" xmlns="" id="{8C73DFB8-D3D4-4E75-B4F8-75BA8B176542}"/>
              </a:ext>
            </a:extLst>
          </p:cNvPr>
          <p:cNvSpPr txBox="1">
            <a:spLocks noChangeArrowheads="1"/>
          </p:cNvSpPr>
          <p:nvPr/>
        </p:nvSpPr>
        <p:spPr bwMode="auto">
          <a:xfrm>
            <a:off x="5985171" y="2977718"/>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稀盐酸</a:t>
            </a:r>
            <a:endParaRPr lang="zh-CN" altLang="en-US" sz="1700" dirty="0" smtClean="0">
              <a:solidFill>
                <a:srgbClr val="A50021"/>
              </a:solidFill>
            </a:endParaRPr>
          </a:p>
        </p:txBody>
      </p:sp>
      <p:sp>
        <p:nvSpPr>
          <p:cNvPr id="20" name="TextBox 19">
            <a:extLst>
              <a:ext uri="{FF2B5EF4-FFF2-40B4-BE49-F238E27FC236}">
                <a16:creationId xmlns:a16="http://schemas.microsoft.com/office/drawing/2014/main" xmlns="" id="{8C73DFB8-D3D4-4E75-B4F8-75BA8B176542}"/>
              </a:ext>
            </a:extLst>
          </p:cNvPr>
          <p:cNvSpPr txBox="1">
            <a:spLocks noChangeArrowheads="1"/>
          </p:cNvSpPr>
          <p:nvPr/>
        </p:nvSpPr>
        <p:spPr bwMode="auto">
          <a:xfrm>
            <a:off x="6068296" y="3428982"/>
            <a:ext cx="290712"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水</a:t>
            </a:r>
          </a:p>
        </p:txBody>
      </p:sp>
    </p:spTree>
    <p:extLst>
      <p:ext uri="{BB962C8B-B14F-4D97-AF65-F5344CB8AC3E}">
        <p14:creationId xmlns:p14="http://schemas.microsoft.com/office/powerpoint/2010/main" xmlns="" val="285404701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5">
            <a:extLst>
              <a:ext uri="{FF2B5EF4-FFF2-40B4-BE49-F238E27FC236}">
                <a16:creationId xmlns:a16="http://schemas.microsoft.com/office/drawing/2014/main" xmlns="" id="{397633F9-8C47-462D-810D-830938166D1E}"/>
              </a:ext>
            </a:extLst>
          </p:cNvPr>
          <p:cNvSpPr txBox="1"/>
          <p:nvPr/>
        </p:nvSpPr>
        <p:spPr>
          <a:xfrm>
            <a:off x="914400" y="327407"/>
            <a:ext cx="7734735" cy="395869"/>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18" name="表格 17"/>
          <p:cNvGraphicFramePr>
            <a:graphicFrameLocks noGrp="1"/>
          </p:cNvGraphicFramePr>
          <p:nvPr/>
        </p:nvGraphicFramePr>
        <p:xfrm>
          <a:off x="985651" y="777256"/>
          <a:ext cx="7552705" cy="1728000"/>
        </p:xfrm>
        <a:graphic>
          <a:graphicData uri="http://schemas.openxmlformats.org/drawingml/2006/table">
            <a:tbl>
              <a:tblPr/>
              <a:tblGrid>
                <a:gridCol w="1223159"/>
                <a:gridCol w="1282533"/>
                <a:gridCol w="5047013"/>
              </a:tblGrid>
              <a:tr h="432000">
                <a:tc>
                  <a:txBody>
                    <a:bodyPr/>
                    <a:lstStyle/>
                    <a:p>
                      <a:pPr algn="ctr">
                        <a:lnSpc>
                          <a:spcPct val="150000"/>
                        </a:lnSpc>
                        <a:spcAft>
                          <a:spcPts val="0"/>
                        </a:spcAft>
                      </a:pPr>
                      <a:r>
                        <a:rPr lang="zh-CN" sz="1700" kern="100" dirty="0">
                          <a:solidFill>
                            <a:srgbClr val="000000"/>
                          </a:solidFill>
                          <a:latin typeface="+mn-ea"/>
                          <a:ea typeface="+mn-ea"/>
                          <a:cs typeface="Times New Roman"/>
                        </a:rPr>
                        <a:t>物质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a:solidFill>
                            <a:srgbClr val="000000"/>
                          </a:solidFill>
                          <a:latin typeface="+mn-ea"/>
                          <a:ea typeface="+mn-ea"/>
                          <a:cs typeface="Times New Roman"/>
                        </a:rPr>
                        <a:t>杂质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mn-ea"/>
                          <a:ea typeface="+mn-ea"/>
                          <a:cs typeface="Times New Roman"/>
                        </a:rPr>
                        <a:t>除杂方法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432000">
                <a:tc>
                  <a:txBody>
                    <a:bodyPr/>
                    <a:lstStyle/>
                    <a:p>
                      <a:pPr algn="ctr">
                        <a:lnSpc>
                          <a:spcPct val="150000"/>
                        </a:lnSpc>
                        <a:spcAft>
                          <a:spcPts val="0"/>
                        </a:spcAft>
                      </a:pPr>
                      <a:r>
                        <a:rPr lang="en-US" sz="1700" kern="100" dirty="0" err="1">
                          <a:solidFill>
                            <a:srgbClr val="000000"/>
                          </a:solidFill>
                          <a:latin typeface="+mn-ea"/>
                          <a:ea typeface="+mn-ea"/>
                          <a:cs typeface="Times New Roman"/>
                        </a:rPr>
                        <a:t>KNO</a:t>
                      </a:r>
                      <a:r>
                        <a:rPr lang="en-US" sz="1700" kern="100" baseline="-25000" dirty="0" err="1">
                          <a:solidFill>
                            <a:srgbClr val="000000"/>
                          </a:solidFill>
                          <a:latin typeface="+mn-ea"/>
                          <a:ea typeface="+mn-ea"/>
                          <a:cs typeface="Times New Roman"/>
                        </a:rPr>
                        <a:t>3</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NaCl</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mn-ea"/>
                          <a:ea typeface="+mn-ea"/>
                          <a:cs typeface="Times New Roman"/>
                        </a:rPr>
                        <a:t>降温结晶</a:t>
                      </a:r>
                    </a:p>
                  </a:txBody>
                  <a:tcPr marL="33203" marR="3320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a:txBody>
                    <a:bodyPr/>
                    <a:lstStyle/>
                    <a:p>
                      <a:pPr algn="ctr">
                        <a:lnSpc>
                          <a:spcPct val="150000"/>
                        </a:lnSpc>
                        <a:spcAft>
                          <a:spcPts val="0"/>
                        </a:spcAft>
                      </a:pPr>
                      <a:r>
                        <a:rPr lang="en-US" sz="1700" kern="100">
                          <a:solidFill>
                            <a:srgbClr val="000000"/>
                          </a:solidFill>
                          <a:latin typeface="+mn-ea"/>
                          <a:ea typeface="+mn-ea"/>
                          <a:cs typeface="Times New Roman"/>
                        </a:rPr>
                        <a:t>NaCl</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KNO</a:t>
                      </a:r>
                      <a:r>
                        <a:rPr lang="en-US" sz="1700" kern="100" baseline="-25000">
                          <a:solidFill>
                            <a:srgbClr val="000000"/>
                          </a:solidFill>
                          <a:latin typeface="+mn-ea"/>
                          <a:ea typeface="+mn-ea"/>
                          <a:cs typeface="Times New Roman"/>
                        </a:rPr>
                        <a:t>3</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mn-ea"/>
                          <a:ea typeface="+mn-ea"/>
                          <a:cs typeface="Times New Roman"/>
                        </a:rPr>
                        <a:t>蒸发结晶</a:t>
                      </a:r>
                    </a:p>
                  </a:txBody>
                  <a:tcPr marL="33203" marR="3320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a:txBody>
                    <a:bodyPr/>
                    <a:lstStyle/>
                    <a:p>
                      <a:pPr algn="ctr">
                        <a:lnSpc>
                          <a:spcPct val="150000"/>
                        </a:lnSpc>
                        <a:spcAft>
                          <a:spcPts val="0"/>
                        </a:spcAft>
                      </a:pPr>
                      <a:r>
                        <a:rPr lang="en-US" sz="1700" kern="100">
                          <a:solidFill>
                            <a:srgbClr val="000000"/>
                          </a:solidFill>
                          <a:latin typeface="+mn-ea"/>
                          <a:ea typeface="+mn-ea"/>
                          <a:cs typeface="Times New Roman"/>
                        </a:rPr>
                        <a:t>CaCO</a:t>
                      </a:r>
                      <a:r>
                        <a:rPr lang="en-US" sz="1700" kern="100" baseline="-25000">
                          <a:solidFill>
                            <a:srgbClr val="000000"/>
                          </a:solidFill>
                          <a:latin typeface="+mn-ea"/>
                          <a:ea typeface="+mn-ea"/>
                          <a:cs typeface="Times New Roman"/>
                        </a:rPr>
                        <a:t>3</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Na</a:t>
                      </a:r>
                      <a:r>
                        <a:rPr lang="en-US" sz="1700" kern="100" baseline="-25000">
                          <a:solidFill>
                            <a:srgbClr val="000000"/>
                          </a:solidFill>
                          <a:latin typeface="+mn-ea"/>
                          <a:ea typeface="+mn-ea"/>
                          <a:cs typeface="Times New Roman"/>
                        </a:rPr>
                        <a:t>2</a:t>
                      </a:r>
                      <a:r>
                        <a:rPr lang="en-US" sz="1700" kern="100">
                          <a:solidFill>
                            <a:srgbClr val="000000"/>
                          </a:solidFill>
                          <a:latin typeface="+mn-ea"/>
                          <a:ea typeface="+mn-ea"/>
                          <a:cs typeface="Times New Roman"/>
                        </a:rPr>
                        <a:t>CO</a:t>
                      </a:r>
                      <a:r>
                        <a:rPr lang="en-US" sz="1700" kern="100" baseline="-25000">
                          <a:solidFill>
                            <a:srgbClr val="000000"/>
                          </a:solidFill>
                          <a:latin typeface="+mn-ea"/>
                          <a:ea typeface="+mn-ea"/>
                          <a:cs typeface="Times New Roman"/>
                        </a:rPr>
                        <a:t>3</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加水、溶解、过滤、洗涤、干燥</a:t>
                      </a:r>
                    </a:p>
                  </a:txBody>
                  <a:tcPr marL="33203" marR="3320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854047012"/>
      </p:ext>
    </p:extLst>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5">
            <a:extLst>
              <a:ext uri="{FF2B5EF4-FFF2-40B4-BE49-F238E27FC236}">
                <a16:creationId xmlns:a16="http://schemas.microsoft.com/office/drawing/2014/main" xmlns="" id="{397633F9-8C47-462D-810D-830938166D1E}"/>
              </a:ext>
            </a:extLst>
          </p:cNvPr>
          <p:cNvSpPr txBox="1"/>
          <p:nvPr/>
        </p:nvSpPr>
        <p:spPr>
          <a:xfrm>
            <a:off x="843149" y="351157"/>
            <a:ext cx="7758486" cy="439278"/>
          </a:xfrm>
          <a:prstGeom prst="rect">
            <a:avLst/>
          </a:prstGeom>
          <a:noFill/>
        </p:spPr>
        <p:txBody>
          <a:bodyPr wrap="square" lIns="36000" tIns="36000" rIns="36000" bIns="36000" rtlCol="0">
            <a:spAutoFit/>
          </a:bodyPr>
          <a:lstStyle/>
          <a:p>
            <a:pPr>
              <a:lnSpc>
                <a:spcPct val="150000"/>
              </a:lnSpc>
            </a:pPr>
            <a:r>
              <a:rPr lang="en-US" dirty="0" smtClean="0"/>
              <a:t>(3)</a:t>
            </a:r>
            <a:r>
              <a:rPr lang="zh-CN" altLang="en-US" dirty="0" smtClean="0"/>
              <a:t>常见液体的除杂</a:t>
            </a:r>
            <a:endParaRPr lang="zh-CN" altLang="en-US" dirty="0"/>
          </a:p>
        </p:txBody>
      </p:sp>
      <p:graphicFrame>
        <p:nvGraphicFramePr>
          <p:cNvPr id="6" name="表格 5"/>
          <p:cNvGraphicFramePr>
            <a:graphicFrameLocks noGrp="1"/>
          </p:cNvGraphicFramePr>
          <p:nvPr/>
        </p:nvGraphicFramePr>
        <p:xfrm>
          <a:off x="902525" y="918990"/>
          <a:ext cx="7695210" cy="3456000"/>
        </p:xfrm>
        <a:graphic>
          <a:graphicData uri="http://schemas.openxmlformats.org/drawingml/2006/table">
            <a:tbl>
              <a:tblPr/>
              <a:tblGrid>
                <a:gridCol w="1745672"/>
                <a:gridCol w="2042556"/>
                <a:gridCol w="3906982"/>
              </a:tblGrid>
              <a:tr h="432000">
                <a:tc>
                  <a:txBody>
                    <a:bodyPr/>
                    <a:lstStyle/>
                    <a:p>
                      <a:pPr algn="ctr">
                        <a:lnSpc>
                          <a:spcPct val="150000"/>
                        </a:lnSpc>
                        <a:spcAft>
                          <a:spcPts val="0"/>
                        </a:spcAft>
                      </a:pPr>
                      <a:r>
                        <a:rPr lang="zh-CN" sz="1700" kern="100" dirty="0">
                          <a:solidFill>
                            <a:srgbClr val="000000"/>
                          </a:solidFill>
                          <a:latin typeface="+mn-ea"/>
                          <a:ea typeface="+mn-ea"/>
                          <a:cs typeface="Times New Roman"/>
                        </a:rPr>
                        <a:t>物质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mn-ea"/>
                          <a:ea typeface="+mn-ea"/>
                          <a:cs typeface="Times New Roman"/>
                        </a:rPr>
                        <a:t>杂质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mn-ea"/>
                          <a:ea typeface="+mn-ea"/>
                          <a:cs typeface="Times New Roman"/>
                        </a:rPr>
                        <a:t>除杂方法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432000">
                <a:tc rowSpan="3">
                  <a:txBody>
                    <a:bodyPr/>
                    <a:lstStyle/>
                    <a:p>
                      <a:pPr algn="ctr">
                        <a:lnSpc>
                          <a:spcPct val="150000"/>
                        </a:lnSpc>
                        <a:spcAft>
                          <a:spcPts val="0"/>
                        </a:spcAft>
                      </a:pPr>
                      <a:r>
                        <a:rPr lang="en-US" sz="1700" kern="100">
                          <a:solidFill>
                            <a:srgbClr val="000000"/>
                          </a:solidFill>
                          <a:latin typeface="+mn-ea"/>
                          <a:ea typeface="+mn-ea"/>
                          <a:cs typeface="Times New Roman"/>
                        </a:rPr>
                        <a:t>NaCl</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err="1">
                          <a:solidFill>
                            <a:srgbClr val="000000"/>
                          </a:solidFill>
                          <a:latin typeface="+mn-ea"/>
                          <a:ea typeface="+mn-ea"/>
                          <a:cs typeface="Times New Roman"/>
                        </a:rPr>
                        <a:t>Na</a:t>
                      </a:r>
                      <a:r>
                        <a:rPr lang="en-US" sz="1700" kern="100" baseline="-25000" dirty="0" err="1">
                          <a:solidFill>
                            <a:srgbClr val="000000"/>
                          </a:solidFill>
                          <a:latin typeface="+mn-ea"/>
                          <a:ea typeface="+mn-ea"/>
                          <a:cs typeface="Times New Roman"/>
                        </a:rPr>
                        <a:t>2</a:t>
                      </a:r>
                      <a:r>
                        <a:rPr lang="en-US" sz="1700" kern="100" dirty="0" err="1">
                          <a:solidFill>
                            <a:srgbClr val="000000"/>
                          </a:solidFill>
                          <a:latin typeface="+mn-ea"/>
                          <a:ea typeface="+mn-ea"/>
                          <a:cs typeface="Times New Roman"/>
                        </a:rPr>
                        <a:t>SO</a:t>
                      </a:r>
                      <a:r>
                        <a:rPr lang="en-US" sz="1700" kern="100" baseline="-25000" dirty="0" err="1">
                          <a:solidFill>
                            <a:srgbClr val="000000"/>
                          </a:solidFill>
                          <a:latin typeface="+mn-ea"/>
                          <a:ea typeface="+mn-ea"/>
                          <a:cs typeface="Times New Roman"/>
                        </a:rPr>
                        <a:t>4</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加入适量的</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zh-CN" sz="1700" kern="100" dirty="0">
                          <a:solidFill>
                            <a:srgbClr val="000000"/>
                          </a:solidFill>
                          <a:latin typeface="+mn-ea"/>
                          <a:ea typeface="+mn-ea"/>
                          <a:cs typeface="Times New Roman"/>
                        </a:rPr>
                        <a:t>溶液</a:t>
                      </a:r>
                      <a:r>
                        <a:rPr lang="en-US" sz="1700" kern="100" dirty="0">
                          <a:solidFill>
                            <a:srgbClr val="000000"/>
                          </a:solidFill>
                          <a:latin typeface="+mn-ea"/>
                          <a:ea typeface="+mn-ea"/>
                          <a:cs typeface="Times New Roman"/>
                        </a:rPr>
                        <a:t>,</a:t>
                      </a:r>
                      <a:r>
                        <a:rPr lang="zh-CN" sz="1700" kern="100" dirty="0">
                          <a:solidFill>
                            <a:srgbClr val="000000"/>
                          </a:solidFill>
                          <a:latin typeface="+mn-ea"/>
                          <a:ea typeface="+mn-ea"/>
                          <a:cs typeface="Times New Roman"/>
                        </a:rPr>
                        <a:t>过滤</a:t>
                      </a:r>
                      <a:r>
                        <a:rPr lang="en-US" sz="1700" kern="100" dirty="0">
                          <a:solidFill>
                            <a:srgbClr val="000000"/>
                          </a:solidFill>
                          <a:latin typeface="+mn-ea"/>
                          <a:ea typeface="+mn-ea"/>
                          <a:cs typeface="Times New Roman"/>
                        </a:rPr>
                        <a:t> </a:t>
                      </a:r>
                      <a:endParaRPr lang="zh-CN" sz="1700" kern="100" dirty="0">
                        <a:solidFill>
                          <a:srgbClr val="000000"/>
                        </a:solidFill>
                        <a:latin typeface="+mn-ea"/>
                        <a:ea typeface="+mn-ea"/>
                        <a:cs typeface="Times New Roman"/>
                      </a:endParaRPr>
                    </a:p>
                  </a:txBody>
                  <a:tcPr marL="26817" marR="268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vMerge="1">
                  <a:txBody>
                    <a:bodyPr/>
                    <a:lstStyle/>
                    <a:p>
                      <a:endParaRPr lang="zh-CN" altLang="en-US"/>
                    </a:p>
                  </a:txBody>
                  <a:tcPr/>
                </a:tc>
                <a:tc>
                  <a:txBody>
                    <a:bodyPr/>
                    <a:lstStyle/>
                    <a:p>
                      <a:pPr algn="ctr">
                        <a:lnSpc>
                          <a:spcPct val="150000"/>
                        </a:lnSpc>
                        <a:spcAft>
                          <a:spcPts val="0"/>
                        </a:spcAft>
                      </a:pPr>
                      <a:r>
                        <a:rPr lang="en-US" sz="1700" kern="100">
                          <a:solidFill>
                            <a:srgbClr val="000000"/>
                          </a:solidFill>
                          <a:latin typeface="+mn-ea"/>
                          <a:ea typeface="+mn-ea"/>
                          <a:cs typeface="Times New Roman"/>
                        </a:rPr>
                        <a:t>NaOH</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加入适量的</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en-US" sz="1700" u="sng" kern="100" dirty="0">
                          <a:solidFill>
                            <a:srgbClr val="000000"/>
                          </a:solidFill>
                          <a:uFill>
                            <a:solidFill>
                              <a:srgbClr val="000000"/>
                            </a:solidFill>
                          </a:uFill>
                          <a:latin typeface="+mn-ea"/>
                          <a:ea typeface="+mn-ea"/>
                          <a:cs typeface="Times New Roman"/>
                        </a:rPr>
                        <a:t> </a:t>
                      </a:r>
                      <a:endParaRPr lang="zh-CN" sz="1700" kern="100" dirty="0">
                        <a:solidFill>
                          <a:srgbClr val="000000"/>
                        </a:solidFill>
                        <a:latin typeface="+mn-ea"/>
                        <a:ea typeface="+mn-ea"/>
                        <a:cs typeface="Times New Roman"/>
                      </a:endParaRPr>
                    </a:p>
                  </a:txBody>
                  <a:tcPr marL="26817" marR="268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vMerge="1">
                  <a:txBody>
                    <a:bodyPr/>
                    <a:lstStyle/>
                    <a:p>
                      <a:endParaRPr lang="zh-CN" altLang="en-US"/>
                    </a:p>
                  </a:txBody>
                  <a:tcPr/>
                </a:tc>
                <a:tc>
                  <a:txBody>
                    <a:bodyPr/>
                    <a:lstStyle/>
                    <a:p>
                      <a:pPr algn="ctr">
                        <a:lnSpc>
                          <a:spcPct val="150000"/>
                        </a:lnSpc>
                        <a:spcAft>
                          <a:spcPts val="0"/>
                        </a:spcAft>
                      </a:pPr>
                      <a:r>
                        <a:rPr lang="en-US" sz="1700" kern="100">
                          <a:solidFill>
                            <a:srgbClr val="000000"/>
                          </a:solidFill>
                          <a:latin typeface="+mn-ea"/>
                          <a:ea typeface="+mn-ea"/>
                          <a:cs typeface="Times New Roman"/>
                        </a:rPr>
                        <a:t>CaCl</a:t>
                      </a:r>
                      <a:r>
                        <a:rPr lang="en-US" sz="1700" kern="100" baseline="-25000">
                          <a:solidFill>
                            <a:srgbClr val="000000"/>
                          </a:solidFill>
                          <a:latin typeface="+mn-ea"/>
                          <a:ea typeface="+mn-ea"/>
                          <a:cs typeface="Times New Roman"/>
                        </a:rPr>
                        <a:t>2</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加适量的</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zh-CN" sz="1700" kern="100" dirty="0">
                          <a:solidFill>
                            <a:srgbClr val="000000"/>
                          </a:solidFill>
                          <a:latin typeface="+mn-ea"/>
                          <a:ea typeface="+mn-ea"/>
                          <a:cs typeface="Times New Roman"/>
                        </a:rPr>
                        <a:t>溶液</a:t>
                      </a:r>
                      <a:r>
                        <a:rPr lang="en-US" sz="1700" kern="100" dirty="0">
                          <a:solidFill>
                            <a:srgbClr val="000000"/>
                          </a:solidFill>
                          <a:latin typeface="+mn-ea"/>
                          <a:ea typeface="+mn-ea"/>
                          <a:cs typeface="Times New Roman"/>
                        </a:rPr>
                        <a:t>,</a:t>
                      </a:r>
                      <a:r>
                        <a:rPr lang="zh-CN" sz="1700" kern="100" dirty="0">
                          <a:solidFill>
                            <a:srgbClr val="000000"/>
                          </a:solidFill>
                          <a:latin typeface="+mn-ea"/>
                          <a:ea typeface="+mn-ea"/>
                          <a:cs typeface="Times New Roman"/>
                        </a:rPr>
                        <a:t>过滤</a:t>
                      </a:r>
                      <a:r>
                        <a:rPr lang="en-US" sz="1700" kern="100" dirty="0">
                          <a:solidFill>
                            <a:srgbClr val="000000"/>
                          </a:solidFill>
                          <a:latin typeface="+mn-ea"/>
                          <a:ea typeface="+mn-ea"/>
                          <a:cs typeface="Times New Roman"/>
                        </a:rPr>
                        <a:t> </a:t>
                      </a:r>
                      <a:endParaRPr lang="zh-CN" sz="1700" kern="100" dirty="0">
                        <a:solidFill>
                          <a:srgbClr val="000000"/>
                        </a:solidFill>
                        <a:latin typeface="+mn-ea"/>
                        <a:ea typeface="+mn-ea"/>
                        <a:cs typeface="Times New Roman"/>
                      </a:endParaRPr>
                    </a:p>
                  </a:txBody>
                  <a:tcPr marL="26817" marR="268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a:txBody>
                    <a:bodyPr/>
                    <a:lstStyle/>
                    <a:p>
                      <a:pPr algn="ctr">
                        <a:lnSpc>
                          <a:spcPct val="150000"/>
                        </a:lnSpc>
                        <a:spcAft>
                          <a:spcPts val="0"/>
                        </a:spcAft>
                      </a:pPr>
                      <a:r>
                        <a:rPr lang="en-US" sz="1700" kern="100">
                          <a:solidFill>
                            <a:srgbClr val="000000"/>
                          </a:solidFill>
                          <a:latin typeface="+mn-ea"/>
                          <a:ea typeface="+mn-ea"/>
                          <a:cs typeface="Times New Roman"/>
                        </a:rPr>
                        <a:t>KCl</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K</a:t>
                      </a:r>
                      <a:r>
                        <a:rPr lang="en-US" sz="1700" kern="100" baseline="-25000">
                          <a:solidFill>
                            <a:srgbClr val="000000"/>
                          </a:solidFill>
                          <a:latin typeface="+mn-ea"/>
                          <a:ea typeface="+mn-ea"/>
                          <a:cs typeface="Times New Roman"/>
                        </a:rPr>
                        <a:t>2</a:t>
                      </a:r>
                      <a:r>
                        <a:rPr lang="en-US" sz="1700" kern="100">
                          <a:solidFill>
                            <a:srgbClr val="000000"/>
                          </a:solidFill>
                          <a:latin typeface="+mn-ea"/>
                          <a:ea typeface="+mn-ea"/>
                          <a:cs typeface="Times New Roman"/>
                        </a:rPr>
                        <a:t>SO</a:t>
                      </a:r>
                      <a:r>
                        <a:rPr lang="en-US" sz="1700" kern="100" baseline="-25000">
                          <a:solidFill>
                            <a:srgbClr val="000000"/>
                          </a:solidFill>
                          <a:latin typeface="+mn-ea"/>
                          <a:ea typeface="+mn-ea"/>
                          <a:cs typeface="Times New Roman"/>
                        </a:rPr>
                        <a:t>4</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加入适量的</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zh-CN" sz="1700" kern="100" dirty="0">
                          <a:solidFill>
                            <a:srgbClr val="000000"/>
                          </a:solidFill>
                          <a:latin typeface="+mn-ea"/>
                          <a:ea typeface="+mn-ea"/>
                          <a:cs typeface="Times New Roman"/>
                        </a:rPr>
                        <a:t>溶液</a:t>
                      </a:r>
                      <a:r>
                        <a:rPr lang="en-US" sz="1700" kern="100" dirty="0">
                          <a:solidFill>
                            <a:srgbClr val="000000"/>
                          </a:solidFill>
                          <a:latin typeface="+mn-ea"/>
                          <a:ea typeface="+mn-ea"/>
                          <a:cs typeface="Times New Roman"/>
                        </a:rPr>
                        <a:t>,</a:t>
                      </a:r>
                      <a:r>
                        <a:rPr lang="zh-CN" sz="1700" kern="100" dirty="0">
                          <a:solidFill>
                            <a:srgbClr val="000000"/>
                          </a:solidFill>
                          <a:latin typeface="+mn-ea"/>
                          <a:ea typeface="+mn-ea"/>
                          <a:cs typeface="Times New Roman"/>
                        </a:rPr>
                        <a:t>过滤</a:t>
                      </a:r>
                      <a:r>
                        <a:rPr lang="en-US" sz="1700" kern="100" dirty="0">
                          <a:solidFill>
                            <a:srgbClr val="000000"/>
                          </a:solidFill>
                          <a:latin typeface="+mn-ea"/>
                          <a:ea typeface="+mn-ea"/>
                          <a:cs typeface="Times New Roman"/>
                        </a:rPr>
                        <a:t> </a:t>
                      </a:r>
                      <a:endParaRPr lang="zh-CN" sz="1700" kern="100" dirty="0">
                        <a:solidFill>
                          <a:srgbClr val="000000"/>
                        </a:solidFill>
                        <a:latin typeface="+mn-ea"/>
                        <a:ea typeface="+mn-ea"/>
                        <a:cs typeface="Times New Roman"/>
                      </a:endParaRPr>
                    </a:p>
                  </a:txBody>
                  <a:tcPr marL="26817" marR="268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a:txBody>
                    <a:bodyPr/>
                    <a:lstStyle/>
                    <a:p>
                      <a:pPr algn="ctr">
                        <a:lnSpc>
                          <a:spcPct val="150000"/>
                        </a:lnSpc>
                        <a:spcAft>
                          <a:spcPts val="0"/>
                        </a:spcAft>
                      </a:pPr>
                      <a:r>
                        <a:rPr lang="en-US" sz="1700" kern="100">
                          <a:solidFill>
                            <a:srgbClr val="000000"/>
                          </a:solidFill>
                          <a:latin typeface="+mn-ea"/>
                          <a:ea typeface="+mn-ea"/>
                          <a:cs typeface="Times New Roman"/>
                        </a:rPr>
                        <a:t>FeSO</a:t>
                      </a:r>
                      <a:r>
                        <a:rPr lang="en-US" sz="1700" kern="100" baseline="-25000">
                          <a:solidFill>
                            <a:srgbClr val="000000"/>
                          </a:solidFill>
                          <a:latin typeface="+mn-ea"/>
                          <a:ea typeface="+mn-ea"/>
                          <a:cs typeface="Times New Roman"/>
                        </a:rPr>
                        <a:t>4</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CuSO</a:t>
                      </a:r>
                      <a:r>
                        <a:rPr lang="en-US" sz="1700" kern="100" baseline="-25000">
                          <a:solidFill>
                            <a:srgbClr val="000000"/>
                          </a:solidFill>
                          <a:latin typeface="+mn-ea"/>
                          <a:ea typeface="+mn-ea"/>
                          <a:cs typeface="Times New Roman"/>
                        </a:rPr>
                        <a:t>4</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mn-ea"/>
                          <a:ea typeface="+mn-ea"/>
                          <a:cs typeface="Times New Roman"/>
                        </a:rPr>
                        <a:t>加入过量的</a:t>
                      </a:r>
                      <a:r>
                        <a:rPr lang="zh-CN" sz="1700" u="sng" kern="100">
                          <a:solidFill>
                            <a:srgbClr val="000000"/>
                          </a:solidFill>
                          <a:uFill>
                            <a:solidFill>
                              <a:srgbClr val="000000"/>
                            </a:solidFill>
                          </a:uFill>
                          <a:latin typeface="+mn-ea"/>
                          <a:ea typeface="+mn-ea"/>
                          <a:cs typeface="Times New Roman"/>
                        </a:rPr>
                        <a:t>　　　　</a:t>
                      </a:r>
                      <a:r>
                        <a:rPr lang="en-US" sz="1700" kern="100">
                          <a:solidFill>
                            <a:srgbClr val="000000"/>
                          </a:solidFill>
                          <a:latin typeface="+mn-ea"/>
                          <a:ea typeface="+mn-ea"/>
                          <a:cs typeface="Times New Roman"/>
                        </a:rPr>
                        <a:t>,</a:t>
                      </a:r>
                      <a:r>
                        <a:rPr lang="zh-CN" sz="1700" kern="100">
                          <a:solidFill>
                            <a:srgbClr val="000000"/>
                          </a:solidFill>
                          <a:latin typeface="+mn-ea"/>
                          <a:ea typeface="+mn-ea"/>
                          <a:cs typeface="Times New Roman"/>
                        </a:rPr>
                        <a:t>过滤</a:t>
                      </a:r>
                      <a:r>
                        <a:rPr lang="en-US" sz="1700" kern="100">
                          <a:solidFill>
                            <a:srgbClr val="000000"/>
                          </a:solidFill>
                          <a:latin typeface="+mn-ea"/>
                          <a:ea typeface="+mn-ea"/>
                          <a:cs typeface="Times New Roman"/>
                        </a:rPr>
                        <a:t> </a:t>
                      </a:r>
                      <a:endParaRPr lang="zh-CN" sz="1700" kern="100">
                        <a:solidFill>
                          <a:srgbClr val="000000"/>
                        </a:solidFill>
                        <a:latin typeface="+mn-ea"/>
                        <a:ea typeface="+mn-ea"/>
                        <a:cs typeface="Times New Roman"/>
                      </a:endParaRPr>
                    </a:p>
                  </a:txBody>
                  <a:tcPr marL="26817" marR="268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rowSpan="2">
                  <a:txBody>
                    <a:bodyPr/>
                    <a:lstStyle/>
                    <a:p>
                      <a:pPr algn="ctr">
                        <a:lnSpc>
                          <a:spcPct val="150000"/>
                        </a:lnSpc>
                        <a:spcAft>
                          <a:spcPts val="0"/>
                        </a:spcAft>
                      </a:pPr>
                      <a:r>
                        <a:rPr lang="en-US" sz="1700" kern="100">
                          <a:solidFill>
                            <a:srgbClr val="000000"/>
                          </a:solidFill>
                          <a:latin typeface="+mn-ea"/>
                          <a:ea typeface="+mn-ea"/>
                          <a:cs typeface="Times New Roman"/>
                        </a:rPr>
                        <a:t>NaOH</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Ca(OH)</a:t>
                      </a:r>
                      <a:r>
                        <a:rPr lang="en-US" sz="1700" kern="100" baseline="-25000">
                          <a:solidFill>
                            <a:srgbClr val="000000"/>
                          </a:solidFill>
                          <a:latin typeface="+mn-ea"/>
                          <a:ea typeface="+mn-ea"/>
                          <a:cs typeface="Times New Roman"/>
                        </a:rPr>
                        <a:t>2</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加入适量的</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zh-CN" sz="1700" kern="100" dirty="0">
                          <a:solidFill>
                            <a:srgbClr val="000000"/>
                          </a:solidFill>
                          <a:latin typeface="+mn-ea"/>
                          <a:ea typeface="+mn-ea"/>
                          <a:cs typeface="Times New Roman"/>
                        </a:rPr>
                        <a:t>溶液</a:t>
                      </a:r>
                      <a:r>
                        <a:rPr lang="en-US" sz="1700" kern="100" dirty="0">
                          <a:solidFill>
                            <a:srgbClr val="000000"/>
                          </a:solidFill>
                          <a:latin typeface="+mn-ea"/>
                          <a:ea typeface="+mn-ea"/>
                          <a:cs typeface="Times New Roman"/>
                        </a:rPr>
                        <a:t>,</a:t>
                      </a:r>
                      <a:r>
                        <a:rPr lang="zh-CN" sz="1700" kern="100" dirty="0">
                          <a:solidFill>
                            <a:srgbClr val="000000"/>
                          </a:solidFill>
                          <a:latin typeface="+mn-ea"/>
                          <a:ea typeface="+mn-ea"/>
                          <a:cs typeface="Times New Roman"/>
                        </a:rPr>
                        <a:t>过滤</a:t>
                      </a:r>
                      <a:r>
                        <a:rPr lang="en-US" sz="1700" kern="100" dirty="0">
                          <a:solidFill>
                            <a:srgbClr val="000000"/>
                          </a:solidFill>
                          <a:latin typeface="+mn-ea"/>
                          <a:ea typeface="+mn-ea"/>
                          <a:cs typeface="Times New Roman"/>
                        </a:rPr>
                        <a:t> </a:t>
                      </a:r>
                      <a:endParaRPr lang="zh-CN" sz="1700" kern="100" dirty="0">
                        <a:solidFill>
                          <a:srgbClr val="000000"/>
                        </a:solidFill>
                        <a:latin typeface="+mn-ea"/>
                        <a:ea typeface="+mn-ea"/>
                        <a:cs typeface="Times New Roman"/>
                      </a:endParaRPr>
                    </a:p>
                  </a:txBody>
                  <a:tcPr marL="26817" marR="268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vMerge="1">
                  <a:txBody>
                    <a:bodyPr/>
                    <a:lstStyle/>
                    <a:p>
                      <a:endParaRPr lang="zh-CN" altLang="en-US"/>
                    </a:p>
                  </a:txBody>
                  <a:tcPr/>
                </a:tc>
                <a:tc>
                  <a:txBody>
                    <a:bodyPr/>
                    <a:lstStyle/>
                    <a:p>
                      <a:pPr algn="ctr">
                        <a:lnSpc>
                          <a:spcPct val="150000"/>
                        </a:lnSpc>
                        <a:spcAft>
                          <a:spcPts val="0"/>
                        </a:spcAft>
                      </a:pPr>
                      <a:r>
                        <a:rPr lang="en-US" sz="1700" kern="100">
                          <a:solidFill>
                            <a:srgbClr val="000000"/>
                          </a:solidFill>
                          <a:latin typeface="+mn-ea"/>
                          <a:ea typeface="+mn-ea"/>
                          <a:cs typeface="Times New Roman"/>
                        </a:rPr>
                        <a:t>Na</a:t>
                      </a:r>
                      <a:r>
                        <a:rPr lang="en-US" sz="1700" kern="100" baseline="-25000">
                          <a:solidFill>
                            <a:srgbClr val="000000"/>
                          </a:solidFill>
                          <a:latin typeface="+mn-ea"/>
                          <a:ea typeface="+mn-ea"/>
                          <a:cs typeface="Times New Roman"/>
                        </a:rPr>
                        <a:t>2</a:t>
                      </a:r>
                      <a:r>
                        <a:rPr lang="en-US" sz="1700" kern="100">
                          <a:solidFill>
                            <a:srgbClr val="000000"/>
                          </a:solidFill>
                          <a:latin typeface="+mn-ea"/>
                          <a:ea typeface="+mn-ea"/>
                          <a:cs typeface="Times New Roman"/>
                        </a:rPr>
                        <a:t>CO</a:t>
                      </a:r>
                      <a:r>
                        <a:rPr lang="en-US" sz="1700" kern="100" baseline="-25000">
                          <a:solidFill>
                            <a:srgbClr val="000000"/>
                          </a:solidFill>
                          <a:latin typeface="+mn-ea"/>
                          <a:ea typeface="+mn-ea"/>
                          <a:cs typeface="Times New Roman"/>
                        </a:rPr>
                        <a:t>3</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加入适量的</a:t>
                      </a:r>
                      <a:r>
                        <a:rPr lang="zh-CN" sz="1700" u="sng" kern="100" dirty="0">
                          <a:solidFill>
                            <a:srgbClr val="000000"/>
                          </a:solidFill>
                          <a:uFill>
                            <a:solidFill>
                              <a:srgbClr val="000000"/>
                            </a:solidFill>
                          </a:uFill>
                          <a:latin typeface="+mn-ea"/>
                          <a:ea typeface="+mn-ea"/>
                          <a:cs typeface="Times New Roman"/>
                        </a:rPr>
                        <a:t>　　　　　　</a:t>
                      </a:r>
                      <a:r>
                        <a:rPr lang="zh-CN" sz="1700" kern="100" dirty="0">
                          <a:solidFill>
                            <a:srgbClr val="000000"/>
                          </a:solidFill>
                          <a:latin typeface="+mn-ea"/>
                          <a:ea typeface="+mn-ea"/>
                          <a:cs typeface="Times New Roman"/>
                        </a:rPr>
                        <a:t>溶液</a:t>
                      </a:r>
                      <a:r>
                        <a:rPr lang="en-US" sz="1700" kern="100" dirty="0">
                          <a:solidFill>
                            <a:srgbClr val="000000"/>
                          </a:solidFill>
                          <a:latin typeface="+mn-ea"/>
                          <a:ea typeface="+mn-ea"/>
                          <a:cs typeface="Times New Roman"/>
                        </a:rPr>
                        <a:t>,</a:t>
                      </a:r>
                      <a:r>
                        <a:rPr lang="zh-CN" sz="1700" kern="100" dirty="0">
                          <a:solidFill>
                            <a:srgbClr val="000000"/>
                          </a:solidFill>
                          <a:latin typeface="+mn-ea"/>
                          <a:ea typeface="+mn-ea"/>
                          <a:cs typeface="Times New Roman"/>
                        </a:rPr>
                        <a:t>过滤</a:t>
                      </a:r>
                      <a:r>
                        <a:rPr lang="en-US" sz="1700" kern="100" dirty="0">
                          <a:solidFill>
                            <a:srgbClr val="000000"/>
                          </a:solidFill>
                          <a:latin typeface="+mn-ea"/>
                          <a:ea typeface="+mn-ea"/>
                          <a:cs typeface="Times New Roman"/>
                        </a:rPr>
                        <a:t> </a:t>
                      </a:r>
                      <a:endParaRPr lang="zh-CN" sz="1700" kern="100" dirty="0">
                        <a:solidFill>
                          <a:srgbClr val="000000"/>
                        </a:solidFill>
                        <a:latin typeface="+mn-ea"/>
                        <a:ea typeface="+mn-ea"/>
                        <a:cs typeface="Times New Roman"/>
                      </a:endParaRPr>
                    </a:p>
                  </a:txBody>
                  <a:tcPr marL="26817" marR="268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7" name="TextBox 6">
            <a:extLst>
              <a:ext uri="{FF2B5EF4-FFF2-40B4-BE49-F238E27FC236}">
                <a16:creationId xmlns:a16="http://schemas.microsoft.com/office/drawing/2014/main" xmlns="" id="{8C73DFB8-D3D4-4E75-B4F8-75BA8B176542}"/>
              </a:ext>
            </a:extLst>
          </p:cNvPr>
          <p:cNvSpPr txBox="1">
            <a:spLocks noChangeArrowheads="1"/>
          </p:cNvSpPr>
          <p:nvPr/>
        </p:nvSpPr>
        <p:spPr bwMode="auto">
          <a:xfrm>
            <a:off x="6008922" y="1398300"/>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氯化钡</a:t>
            </a:r>
            <a:endParaRPr lang="zh-CN" altLang="en-US" sz="1700" dirty="0" smtClean="0">
              <a:solidFill>
                <a:srgbClr val="A50021"/>
              </a:solidFill>
            </a:endParaRPr>
          </a:p>
        </p:txBody>
      </p:sp>
      <p:sp>
        <p:nvSpPr>
          <p:cNvPr id="8" name="TextBox 7">
            <a:extLst>
              <a:ext uri="{FF2B5EF4-FFF2-40B4-BE49-F238E27FC236}">
                <a16:creationId xmlns:a16="http://schemas.microsoft.com/office/drawing/2014/main" xmlns="" id="{8C73DFB8-D3D4-4E75-B4F8-75BA8B176542}"/>
              </a:ext>
            </a:extLst>
          </p:cNvPr>
          <p:cNvSpPr txBox="1">
            <a:spLocks noChangeArrowheads="1"/>
          </p:cNvSpPr>
          <p:nvPr/>
        </p:nvSpPr>
        <p:spPr bwMode="auto">
          <a:xfrm>
            <a:off x="6008921" y="1825812"/>
            <a:ext cx="508720"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盐酸</a:t>
            </a:r>
            <a:endParaRPr lang="zh-CN" altLang="en-US" sz="1700" dirty="0" smtClean="0">
              <a:solidFill>
                <a:srgbClr val="A50021"/>
              </a:solidFill>
            </a:endParaRPr>
          </a:p>
        </p:txBody>
      </p:sp>
      <p:sp>
        <p:nvSpPr>
          <p:cNvPr id="9" name="TextBox 8">
            <a:extLst>
              <a:ext uri="{FF2B5EF4-FFF2-40B4-BE49-F238E27FC236}">
                <a16:creationId xmlns:a16="http://schemas.microsoft.com/office/drawing/2014/main" xmlns="" id="{8C73DFB8-D3D4-4E75-B4F8-75BA8B176542}"/>
              </a:ext>
            </a:extLst>
          </p:cNvPr>
          <p:cNvSpPr txBox="1">
            <a:spLocks noChangeArrowheads="1"/>
          </p:cNvSpPr>
          <p:nvPr/>
        </p:nvSpPr>
        <p:spPr bwMode="auto">
          <a:xfrm>
            <a:off x="5759539" y="2265198"/>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碳酸钠</a:t>
            </a:r>
            <a:endParaRPr lang="zh-CN" altLang="en-US" sz="1700" dirty="0" smtClean="0">
              <a:solidFill>
                <a:srgbClr val="A50021"/>
              </a:solidFill>
            </a:endParaRPr>
          </a:p>
        </p:txBody>
      </p:sp>
      <p:sp>
        <p:nvSpPr>
          <p:cNvPr id="14" name="TextBox 13">
            <a:extLst>
              <a:ext uri="{FF2B5EF4-FFF2-40B4-BE49-F238E27FC236}">
                <a16:creationId xmlns:a16="http://schemas.microsoft.com/office/drawing/2014/main" xmlns="" id="{8C73DFB8-D3D4-4E75-B4F8-75BA8B176542}"/>
              </a:ext>
            </a:extLst>
          </p:cNvPr>
          <p:cNvSpPr txBox="1">
            <a:spLocks noChangeArrowheads="1"/>
          </p:cNvSpPr>
          <p:nvPr/>
        </p:nvSpPr>
        <p:spPr bwMode="auto">
          <a:xfrm>
            <a:off x="5973295" y="2692710"/>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氯化钡</a:t>
            </a:r>
            <a:endParaRPr lang="zh-CN" altLang="en-US" sz="1700" dirty="0" smtClean="0">
              <a:solidFill>
                <a:srgbClr val="A50021"/>
              </a:solidFill>
            </a:endParaRPr>
          </a:p>
        </p:txBody>
      </p:sp>
      <p:sp>
        <p:nvSpPr>
          <p:cNvPr id="15" name="TextBox 14">
            <a:extLst>
              <a:ext uri="{FF2B5EF4-FFF2-40B4-BE49-F238E27FC236}">
                <a16:creationId xmlns:a16="http://schemas.microsoft.com/office/drawing/2014/main" xmlns="" id="{8C73DFB8-D3D4-4E75-B4F8-75BA8B176542}"/>
              </a:ext>
            </a:extLst>
          </p:cNvPr>
          <p:cNvSpPr txBox="1">
            <a:spLocks noChangeArrowheads="1"/>
          </p:cNvSpPr>
          <p:nvPr/>
        </p:nvSpPr>
        <p:spPr bwMode="auto">
          <a:xfrm>
            <a:off x="6008920" y="3120222"/>
            <a:ext cx="508720"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铁粉</a:t>
            </a:r>
            <a:endParaRPr lang="zh-CN" altLang="en-US" sz="1700" dirty="0" smtClean="0">
              <a:solidFill>
                <a:srgbClr val="A50021"/>
              </a:solidFill>
            </a:endParaRPr>
          </a:p>
        </p:txBody>
      </p:sp>
      <p:sp>
        <p:nvSpPr>
          <p:cNvPr id="16" name="TextBox 15">
            <a:extLst>
              <a:ext uri="{FF2B5EF4-FFF2-40B4-BE49-F238E27FC236}">
                <a16:creationId xmlns:a16="http://schemas.microsoft.com/office/drawing/2014/main" xmlns="" id="{8C73DFB8-D3D4-4E75-B4F8-75BA8B176542}"/>
              </a:ext>
            </a:extLst>
          </p:cNvPr>
          <p:cNvSpPr txBox="1">
            <a:spLocks noChangeArrowheads="1"/>
          </p:cNvSpPr>
          <p:nvPr/>
        </p:nvSpPr>
        <p:spPr bwMode="auto">
          <a:xfrm>
            <a:off x="5937669" y="3559610"/>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碳酸钠</a:t>
            </a:r>
            <a:endParaRPr lang="zh-CN" altLang="en-US" sz="1700" dirty="0" smtClean="0">
              <a:solidFill>
                <a:srgbClr val="A50021"/>
              </a:solidFill>
            </a:endParaRPr>
          </a:p>
        </p:txBody>
      </p:sp>
      <p:sp>
        <p:nvSpPr>
          <p:cNvPr id="17" name="TextBox 16">
            <a:extLst>
              <a:ext uri="{FF2B5EF4-FFF2-40B4-BE49-F238E27FC236}">
                <a16:creationId xmlns:a16="http://schemas.microsoft.com/office/drawing/2014/main" xmlns="" id="{8C73DFB8-D3D4-4E75-B4F8-75BA8B176542}"/>
              </a:ext>
            </a:extLst>
          </p:cNvPr>
          <p:cNvSpPr txBox="1">
            <a:spLocks noChangeArrowheads="1"/>
          </p:cNvSpPr>
          <p:nvPr/>
        </p:nvSpPr>
        <p:spPr bwMode="auto">
          <a:xfrm>
            <a:off x="5985171" y="3987121"/>
            <a:ext cx="944737"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氢氧化钙</a:t>
            </a:r>
          </a:p>
        </p:txBody>
      </p:sp>
    </p:spTree>
    <p:extLst>
      <p:ext uri="{BB962C8B-B14F-4D97-AF65-F5344CB8AC3E}">
        <p14:creationId xmlns:p14="http://schemas.microsoft.com/office/powerpoint/2010/main" xmlns="" val="285404701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4" grpId="0"/>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5">
            <a:extLst>
              <a:ext uri="{FF2B5EF4-FFF2-40B4-BE49-F238E27FC236}">
                <a16:creationId xmlns:a16="http://schemas.microsoft.com/office/drawing/2014/main" xmlns="" id="{397633F9-8C47-462D-810D-830938166D1E}"/>
              </a:ext>
            </a:extLst>
          </p:cNvPr>
          <p:cNvSpPr txBox="1"/>
          <p:nvPr/>
        </p:nvSpPr>
        <p:spPr>
          <a:xfrm>
            <a:off x="914400" y="327407"/>
            <a:ext cx="7734735" cy="395869"/>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985651" y="776490"/>
          <a:ext cx="7540830" cy="3024000"/>
        </p:xfrm>
        <a:graphic>
          <a:graphicData uri="http://schemas.openxmlformats.org/drawingml/2006/table">
            <a:tbl>
              <a:tblPr/>
              <a:tblGrid>
                <a:gridCol w="1745674"/>
                <a:gridCol w="1888176"/>
                <a:gridCol w="3906980"/>
              </a:tblGrid>
              <a:tr h="432000">
                <a:tc>
                  <a:txBody>
                    <a:bodyPr/>
                    <a:lstStyle/>
                    <a:p>
                      <a:pPr algn="ctr">
                        <a:lnSpc>
                          <a:spcPct val="150000"/>
                        </a:lnSpc>
                        <a:spcAft>
                          <a:spcPts val="0"/>
                        </a:spcAft>
                      </a:pPr>
                      <a:r>
                        <a:rPr lang="zh-CN" sz="1700" kern="100" dirty="0">
                          <a:solidFill>
                            <a:srgbClr val="000000"/>
                          </a:solidFill>
                          <a:latin typeface="+mn-ea"/>
                          <a:ea typeface="+mn-ea"/>
                          <a:cs typeface="Times New Roman"/>
                        </a:rPr>
                        <a:t>物质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mn-ea"/>
                          <a:ea typeface="+mn-ea"/>
                          <a:cs typeface="Times New Roman"/>
                        </a:rPr>
                        <a:t>杂质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mn-ea"/>
                          <a:ea typeface="+mn-ea"/>
                          <a:cs typeface="Times New Roman"/>
                        </a:rPr>
                        <a:t>除杂方法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432000">
                <a:tc>
                  <a:txBody>
                    <a:bodyPr/>
                    <a:lstStyle/>
                    <a:p>
                      <a:pPr algn="ctr">
                        <a:lnSpc>
                          <a:spcPct val="150000"/>
                        </a:lnSpc>
                        <a:spcAft>
                          <a:spcPts val="0"/>
                        </a:spcAft>
                      </a:pPr>
                      <a:r>
                        <a:rPr lang="en-US" sz="1700" kern="100" dirty="0" err="1">
                          <a:solidFill>
                            <a:srgbClr val="000000"/>
                          </a:solidFill>
                          <a:latin typeface="+mn-ea"/>
                          <a:ea typeface="+mn-ea"/>
                          <a:cs typeface="Times New Roman"/>
                        </a:rPr>
                        <a:t>CaCl</a:t>
                      </a:r>
                      <a:r>
                        <a:rPr lang="en-US" sz="1700" kern="100" baseline="-25000" dirty="0" err="1">
                          <a:solidFill>
                            <a:srgbClr val="000000"/>
                          </a:solidFill>
                          <a:latin typeface="+mn-ea"/>
                          <a:ea typeface="+mn-ea"/>
                          <a:cs typeface="Times New Roman"/>
                        </a:rPr>
                        <a:t>2</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HCl</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加入过量的</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en-US" sz="1700" kern="100" dirty="0">
                          <a:solidFill>
                            <a:srgbClr val="000000"/>
                          </a:solidFill>
                          <a:latin typeface="+mn-ea"/>
                          <a:ea typeface="+mn-ea"/>
                          <a:cs typeface="Times New Roman"/>
                        </a:rPr>
                        <a:t>,</a:t>
                      </a:r>
                      <a:r>
                        <a:rPr lang="zh-CN" sz="1700" kern="100" dirty="0">
                          <a:solidFill>
                            <a:srgbClr val="000000"/>
                          </a:solidFill>
                          <a:latin typeface="+mn-ea"/>
                          <a:ea typeface="+mn-ea"/>
                          <a:cs typeface="Times New Roman"/>
                        </a:rPr>
                        <a:t>过滤</a:t>
                      </a:r>
                      <a:r>
                        <a:rPr lang="en-US" sz="1700" kern="100" dirty="0">
                          <a:solidFill>
                            <a:srgbClr val="000000"/>
                          </a:solidFill>
                          <a:latin typeface="+mn-ea"/>
                          <a:ea typeface="+mn-ea"/>
                          <a:cs typeface="Times New Roman"/>
                        </a:rPr>
                        <a:t> </a:t>
                      </a:r>
                      <a:endParaRPr lang="zh-CN" sz="1700" kern="100" dirty="0">
                        <a:solidFill>
                          <a:srgbClr val="000000"/>
                        </a:solidFill>
                        <a:latin typeface="+mn-ea"/>
                        <a:ea typeface="+mn-ea"/>
                        <a:cs typeface="Times New Roman"/>
                      </a:endParaRPr>
                    </a:p>
                  </a:txBody>
                  <a:tcPr marL="26817" marR="268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a:txBody>
                    <a:bodyPr/>
                    <a:lstStyle/>
                    <a:p>
                      <a:pPr algn="ctr">
                        <a:lnSpc>
                          <a:spcPct val="150000"/>
                        </a:lnSpc>
                        <a:spcAft>
                          <a:spcPts val="0"/>
                        </a:spcAft>
                      </a:pPr>
                      <a:r>
                        <a:rPr lang="en-US" sz="1700" kern="100">
                          <a:solidFill>
                            <a:srgbClr val="000000"/>
                          </a:solidFill>
                          <a:latin typeface="+mn-ea"/>
                          <a:ea typeface="+mn-ea"/>
                          <a:cs typeface="Times New Roman"/>
                        </a:rPr>
                        <a:t>BaCl</a:t>
                      </a:r>
                      <a:r>
                        <a:rPr lang="en-US" sz="1700" kern="100" baseline="-25000">
                          <a:solidFill>
                            <a:srgbClr val="000000"/>
                          </a:solidFill>
                          <a:latin typeface="+mn-ea"/>
                          <a:ea typeface="+mn-ea"/>
                          <a:cs typeface="Times New Roman"/>
                        </a:rPr>
                        <a:t>2</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HCl</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加入过量的</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en-US" sz="1700" kern="100" dirty="0" smtClean="0">
                          <a:solidFill>
                            <a:srgbClr val="000000"/>
                          </a:solidFill>
                          <a:latin typeface="+mn-ea"/>
                          <a:ea typeface="+mn-ea"/>
                          <a:cs typeface="Times New Roman"/>
                        </a:rPr>
                        <a:t>,</a:t>
                      </a:r>
                      <a:r>
                        <a:rPr lang="zh-CN" sz="1700" kern="100" dirty="0">
                          <a:solidFill>
                            <a:srgbClr val="000000"/>
                          </a:solidFill>
                          <a:latin typeface="+mn-ea"/>
                          <a:ea typeface="+mn-ea"/>
                          <a:cs typeface="Times New Roman"/>
                        </a:rPr>
                        <a:t>过滤</a:t>
                      </a:r>
                      <a:r>
                        <a:rPr lang="en-US" sz="1700" kern="100" dirty="0">
                          <a:solidFill>
                            <a:srgbClr val="000000"/>
                          </a:solidFill>
                          <a:latin typeface="+mn-ea"/>
                          <a:ea typeface="+mn-ea"/>
                          <a:cs typeface="Times New Roman"/>
                        </a:rPr>
                        <a:t> </a:t>
                      </a:r>
                      <a:endParaRPr lang="zh-CN" sz="1700" kern="100" dirty="0">
                        <a:solidFill>
                          <a:srgbClr val="000000"/>
                        </a:solidFill>
                        <a:latin typeface="+mn-ea"/>
                        <a:ea typeface="+mn-ea"/>
                        <a:cs typeface="Times New Roman"/>
                      </a:endParaRPr>
                    </a:p>
                  </a:txBody>
                  <a:tcPr marL="26817" marR="268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a:txBody>
                    <a:bodyPr/>
                    <a:lstStyle/>
                    <a:p>
                      <a:pPr algn="ctr">
                        <a:lnSpc>
                          <a:spcPct val="150000"/>
                        </a:lnSpc>
                        <a:spcAft>
                          <a:spcPts val="0"/>
                        </a:spcAft>
                      </a:pPr>
                      <a:r>
                        <a:rPr lang="en-US" sz="1700" kern="100">
                          <a:solidFill>
                            <a:srgbClr val="000000"/>
                          </a:solidFill>
                          <a:latin typeface="+mn-ea"/>
                          <a:ea typeface="+mn-ea"/>
                          <a:cs typeface="Times New Roman"/>
                        </a:rPr>
                        <a:t>HCl</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H</a:t>
                      </a:r>
                      <a:r>
                        <a:rPr lang="en-US" sz="1700" kern="100" baseline="-25000">
                          <a:solidFill>
                            <a:srgbClr val="000000"/>
                          </a:solidFill>
                          <a:latin typeface="+mn-ea"/>
                          <a:ea typeface="+mn-ea"/>
                          <a:cs typeface="Times New Roman"/>
                        </a:rPr>
                        <a:t>2</a:t>
                      </a:r>
                      <a:r>
                        <a:rPr lang="en-US" sz="1700" kern="100">
                          <a:solidFill>
                            <a:srgbClr val="000000"/>
                          </a:solidFill>
                          <a:latin typeface="+mn-ea"/>
                          <a:ea typeface="+mn-ea"/>
                          <a:cs typeface="Times New Roman"/>
                        </a:rPr>
                        <a:t>SO</a:t>
                      </a:r>
                      <a:r>
                        <a:rPr lang="en-US" sz="1700" kern="100" baseline="-25000">
                          <a:solidFill>
                            <a:srgbClr val="000000"/>
                          </a:solidFill>
                          <a:latin typeface="+mn-ea"/>
                          <a:ea typeface="+mn-ea"/>
                          <a:cs typeface="Times New Roman"/>
                        </a:rPr>
                        <a:t>4</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加入适量的</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kern="100" dirty="0" smtClean="0">
                          <a:solidFill>
                            <a:srgbClr val="000000"/>
                          </a:solidFill>
                          <a:latin typeface="+mn-ea"/>
                          <a:ea typeface="+mn-ea"/>
                          <a:cs typeface="Times New Roman"/>
                        </a:rPr>
                        <a:t>溶液</a:t>
                      </a:r>
                      <a:r>
                        <a:rPr lang="en-US" sz="1700" kern="100" dirty="0">
                          <a:solidFill>
                            <a:srgbClr val="000000"/>
                          </a:solidFill>
                          <a:latin typeface="+mn-ea"/>
                          <a:ea typeface="+mn-ea"/>
                          <a:cs typeface="Times New Roman"/>
                        </a:rPr>
                        <a:t>,</a:t>
                      </a:r>
                      <a:r>
                        <a:rPr lang="zh-CN" sz="1700" kern="100" dirty="0">
                          <a:solidFill>
                            <a:srgbClr val="000000"/>
                          </a:solidFill>
                          <a:latin typeface="+mn-ea"/>
                          <a:ea typeface="+mn-ea"/>
                          <a:cs typeface="Times New Roman"/>
                        </a:rPr>
                        <a:t>过滤</a:t>
                      </a:r>
                      <a:r>
                        <a:rPr lang="en-US" sz="1700" kern="100" dirty="0">
                          <a:solidFill>
                            <a:srgbClr val="000000"/>
                          </a:solidFill>
                          <a:latin typeface="+mn-ea"/>
                          <a:ea typeface="+mn-ea"/>
                          <a:cs typeface="Times New Roman"/>
                        </a:rPr>
                        <a:t> </a:t>
                      </a:r>
                      <a:endParaRPr lang="zh-CN" sz="1700" kern="100" dirty="0">
                        <a:solidFill>
                          <a:srgbClr val="000000"/>
                        </a:solidFill>
                        <a:latin typeface="+mn-ea"/>
                        <a:ea typeface="+mn-ea"/>
                        <a:cs typeface="Times New Roman"/>
                      </a:endParaRPr>
                    </a:p>
                  </a:txBody>
                  <a:tcPr marL="26817" marR="268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a:txBody>
                    <a:bodyPr/>
                    <a:lstStyle/>
                    <a:p>
                      <a:pPr algn="ctr">
                        <a:lnSpc>
                          <a:spcPct val="150000"/>
                        </a:lnSpc>
                        <a:spcAft>
                          <a:spcPts val="0"/>
                        </a:spcAft>
                      </a:pPr>
                      <a:r>
                        <a:rPr lang="en-US" sz="1700" kern="100">
                          <a:solidFill>
                            <a:srgbClr val="000000"/>
                          </a:solidFill>
                          <a:latin typeface="+mn-ea"/>
                          <a:ea typeface="+mn-ea"/>
                          <a:cs typeface="Times New Roman"/>
                        </a:rPr>
                        <a:t>HNO</a:t>
                      </a:r>
                      <a:r>
                        <a:rPr lang="en-US" sz="1700" kern="100" baseline="-25000">
                          <a:solidFill>
                            <a:srgbClr val="000000"/>
                          </a:solidFill>
                          <a:latin typeface="+mn-ea"/>
                          <a:ea typeface="+mn-ea"/>
                          <a:cs typeface="Times New Roman"/>
                        </a:rPr>
                        <a:t>3</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HCl</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加入适量的</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zh-CN" sz="1700" kern="100" dirty="0">
                          <a:solidFill>
                            <a:srgbClr val="000000"/>
                          </a:solidFill>
                          <a:latin typeface="+mn-ea"/>
                          <a:ea typeface="+mn-ea"/>
                          <a:cs typeface="Times New Roman"/>
                        </a:rPr>
                        <a:t>溶液</a:t>
                      </a:r>
                      <a:r>
                        <a:rPr lang="en-US" sz="1700" kern="100" dirty="0">
                          <a:solidFill>
                            <a:srgbClr val="000000"/>
                          </a:solidFill>
                          <a:latin typeface="+mn-ea"/>
                          <a:ea typeface="+mn-ea"/>
                          <a:cs typeface="Times New Roman"/>
                        </a:rPr>
                        <a:t>,</a:t>
                      </a:r>
                      <a:r>
                        <a:rPr lang="zh-CN" sz="1700" kern="100" dirty="0">
                          <a:solidFill>
                            <a:srgbClr val="000000"/>
                          </a:solidFill>
                          <a:latin typeface="+mn-ea"/>
                          <a:ea typeface="+mn-ea"/>
                          <a:cs typeface="Times New Roman"/>
                        </a:rPr>
                        <a:t>过滤</a:t>
                      </a:r>
                      <a:r>
                        <a:rPr lang="en-US" sz="1700" kern="100" dirty="0">
                          <a:solidFill>
                            <a:srgbClr val="000000"/>
                          </a:solidFill>
                          <a:latin typeface="+mn-ea"/>
                          <a:ea typeface="+mn-ea"/>
                          <a:cs typeface="Times New Roman"/>
                        </a:rPr>
                        <a:t> </a:t>
                      </a:r>
                      <a:endParaRPr lang="zh-CN" sz="1700" kern="100" dirty="0">
                        <a:solidFill>
                          <a:srgbClr val="000000"/>
                        </a:solidFill>
                        <a:latin typeface="+mn-ea"/>
                        <a:ea typeface="+mn-ea"/>
                        <a:cs typeface="Times New Roman"/>
                      </a:endParaRPr>
                    </a:p>
                  </a:txBody>
                  <a:tcPr marL="26817" marR="268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a:txBody>
                    <a:bodyPr/>
                    <a:lstStyle/>
                    <a:p>
                      <a:pPr algn="ctr">
                        <a:lnSpc>
                          <a:spcPct val="150000"/>
                        </a:lnSpc>
                        <a:spcAft>
                          <a:spcPts val="0"/>
                        </a:spcAft>
                      </a:pPr>
                      <a:r>
                        <a:rPr lang="en-US" sz="1700" kern="100">
                          <a:solidFill>
                            <a:srgbClr val="000000"/>
                          </a:solidFill>
                          <a:latin typeface="+mn-ea"/>
                          <a:ea typeface="+mn-ea"/>
                          <a:cs typeface="Times New Roman"/>
                        </a:rPr>
                        <a:t>Na</a:t>
                      </a:r>
                      <a:r>
                        <a:rPr lang="en-US" sz="1700" kern="100" baseline="-25000">
                          <a:solidFill>
                            <a:srgbClr val="000000"/>
                          </a:solidFill>
                          <a:latin typeface="+mn-ea"/>
                          <a:ea typeface="+mn-ea"/>
                          <a:cs typeface="Times New Roman"/>
                        </a:rPr>
                        <a:t>2</a:t>
                      </a:r>
                      <a:r>
                        <a:rPr lang="en-US" sz="1700" kern="100">
                          <a:solidFill>
                            <a:srgbClr val="000000"/>
                          </a:solidFill>
                          <a:latin typeface="+mn-ea"/>
                          <a:ea typeface="+mn-ea"/>
                          <a:cs typeface="Times New Roman"/>
                        </a:rPr>
                        <a:t>SO</a:t>
                      </a:r>
                      <a:r>
                        <a:rPr lang="en-US" sz="1700" kern="100" baseline="-25000">
                          <a:solidFill>
                            <a:srgbClr val="000000"/>
                          </a:solidFill>
                          <a:latin typeface="+mn-ea"/>
                          <a:ea typeface="+mn-ea"/>
                          <a:cs typeface="Times New Roman"/>
                        </a:rPr>
                        <a:t>4</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H</a:t>
                      </a:r>
                      <a:r>
                        <a:rPr lang="en-US" sz="1700" kern="100" baseline="-25000">
                          <a:solidFill>
                            <a:srgbClr val="000000"/>
                          </a:solidFill>
                          <a:latin typeface="+mn-ea"/>
                          <a:ea typeface="+mn-ea"/>
                          <a:cs typeface="Times New Roman"/>
                        </a:rPr>
                        <a:t>2</a:t>
                      </a:r>
                      <a:r>
                        <a:rPr lang="en-US" sz="1700" kern="100">
                          <a:solidFill>
                            <a:srgbClr val="000000"/>
                          </a:solidFill>
                          <a:latin typeface="+mn-ea"/>
                          <a:ea typeface="+mn-ea"/>
                          <a:cs typeface="Times New Roman"/>
                        </a:rPr>
                        <a:t>SO</a:t>
                      </a:r>
                      <a:r>
                        <a:rPr lang="en-US" sz="1700" kern="100" baseline="-25000">
                          <a:solidFill>
                            <a:srgbClr val="000000"/>
                          </a:solidFill>
                          <a:latin typeface="+mn-ea"/>
                          <a:ea typeface="+mn-ea"/>
                          <a:cs typeface="Times New Roman"/>
                        </a:rPr>
                        <a:t>4</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加入适量的</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kern="100" dirty="0" smtClean="0">
                          <a:solidFill>
                            <a:srgbClr val="000000"/>
                          </a:solidFill>
                          <a:latin typeface="+mn-ea"/>
                          <a:ea typeface="+mn-ea"/>
                          <a:cs typeface="Times New Roman"/>
                        </a:rPr>
                        <a:t>溶液</a:t>
                      </a:r>
                      <a:r>
                        <a:rPr lang="en-US" sz="1700" kern="100" dirty="0">
                          <a:solidFill>
                            <a:srgbClr val="000000"/>
                          </a:solidFill>
                          <a:latin typeface="+mn-ea"/>
                          <a:ea typeface="+mn-ea"/>
                          <a:cs typeface="Times New Roman"/>
                        </a:rPr>
                        <a:t> </a:t>
                      </a:r>
                      <a:endParaRPr lang="zh-CN" sz="1700" kern="100" dirty="0">
                        <a:solidFill>
                          <a:srgbClr val="000000"/>
                        </a:solidFill>
                        <a:latin typeface="+mn-ea"/>
                        <a:ea typeface="+mn-ea"/>
                        <a:cs typeface="Times New Roman"/>
                      </a:endParaRPr>
                    </a:p>
                  </a:txBody>
                  <a:tcPr marL="26817" marR="268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a:txBody>
                    <a:bodyPr/>
                    <a:lstStyle/>
                    <a:p>
                      <a:pPr algn="ctr">
                        <a:lnSpc>
                          <a:spcPct val="150000"/>
                        </a:lnSpc>
                        <a:spcAft>
                          <a:spcPts val="0"/>
                        </a:spcAft>
                      </a:pPr>
                      <a:r>
                        <a:rPr lang="en-US" sz="1700" kern="100">
                          <a:solidFill>
                            <a:srgbClr val="000000"/>
                          </a:solidFill>
                          <a:latin typeface="+mn-ea"/>
                          <a:ea typeface="+mn-ea"/>
                          <a:cs typeface="Times New Roman"/>
                        </a:rPr>
                        <a:t>CuSO</a:t>
                      </a:r>
                      <a:r>
                        <a:rPr lang="en-US" sz="1700" kern="100" baseline="-25000">
                          <a:solidFill>
                            <a:srgbClr val="000000"/>
                          </a:solidFill>
                          <a:latin typeface="+mn-ea"/>
                          <a:ea typeface="+mn-ea"/>
                          <a:cs typeface="Times New Roman"/>
                        </a:rPr>
                        <a:t>4</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H</a:t>
                      </a:r>
                      <a:r>
                        <a:rPr lang="en-US" sz="1700" kern="100" baseline="-25000">
                          <a:solidFill>
                            <a:srgbClr val="000000"/>
                          </a:solidFill>
                          <a:latin typeface="+mn-ea"/>
                          <a:ea typeface="+mn-ea"/>
                          <a:cs typeface="Times New Roman"/>
                        </a:rPr>
                        <a:t>2</a:t>
                      </a:r>
                      <a:r>
                        <a:rPr lang="en-US" sz="1700" kern="100">
                          <a:solidFill>
                            <a:srgbClr val="000000"/>
                          </a:solidFill>
                          <a:latin typeface="+mn-ea"/>
                          <a:ea typeface="+mn-ea"/>
                          <a:cs typeface="Times New Roman"/>
                        </a:rPr>
                        <a:t>SO</a:t>
                      </a:r>
                      <a:r>
                        <a:rPr lang="en-US" sz="1700" kern="100" baseline="-25000">
                          <a:solidFill>
                            <a:srgbClr val="000000"/>
                          </a:solidFill>
                          <a:latin typeface="+mn-ea"/>
                          <a:ea typeface="+mn-ea"/>
                          <a:cs typeface="Times New Roman"/>
                        </a:rPr>
                        <a:t>4</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加入过量的</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en-US" sz="1700" kern="100" dirty="0">
                          <a:solidFill>
                            <a:srgbClr val="000000"/>
                          </a:solidFill>
                          <a:latin typeface="+mn-ea"/>
                          <a:ea typeface="+mn-ea"/>
                          <a:cs typeface="Times New Roman"/>
                        </a:rPr>
                        <a:t>,</a:t>
                      </a:r>
                      <a:r>
                        <a:rPr lang="zh-CN" sz="1700" kern="100" dirty="0">
                          <a:solidFill>
                            <a:srgbClr val="000000"/>
                          </a:solidFill>
                          <a:latin typeface="+mn-ea"/>
                          <a:ea typeface="+mn-ea"/>
                          <a:cs typeface="Times New Roman"/>
                        </a:rPr>
                        <a:t>过滤</a:t>
                      </a:r>
                      <a:r>
                        <a:rPr lang="en-US" sz="1700" kern="100" dirty="0">
                          <a:solidFill>
                            <a:srgbClr val="000000"/>
                          </a:solidFill>
                          <a:latin typeface="+mn-ea"/>
                          <a:ea typeface="+mn-ea"/>
                          <a:cs typeface="Times New Roman"/>
                        </a:rPr>
                        <a:t> </a:t>
                      </a:r>
                      <a:endParaRPr lang="zh-CN" sz="1700" kern="100" dirty="0">
                        <a:solidFill>
                          <a:srgbClr val="000000"/>
                        </a:solidFill>
                        <a:latin typeface="+mn-ea"/>
                        <a:ea typeface="+mn-ea"/>
                        <a:cs typeface="Times New Roman"/>
                      </a:endParaRPr>
                    </a:p>
                  </a:txBody>
                  <a:tcPr marL="26817" marR="268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5" name="TextBox 4">
            <a:extLst>
              <a:ext uri="{FF2B5EF4-FFF2-40B4-BE49-F238E27FC236}">
                <a16:creationId xmlns:a16="http://schemas.microsoft.com/office/drawing/2014/main" xmlns="" id="{8C73DFB8-D3D4-4E75-B4F8-75BA8B176542}"/>
              </a:ext>
            </a:extLst>
          </p:cNvPr>
          <p:cNvSpPr txBox="1">
            <a:spLocks noChangeArrowheads="1"/>
          </p:cNvSpPr>
          <p:nvPr/>
        </p:nvSpPr>
        <p:spPr bwMode="auto">
          <a:xfrm>
            <a:off x="5913918" y="1267671"/>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碳酸钙</a:t>
            </a:r>
            <a:endParaRPr lang="zh-CN" altLang="en-US" sz="1700" dirty="0" smtClean="0">
              <a:solidFill>
                <a:srgbClr val="A50021"/>
              </a:solidFill>
            </a:endParaRPr>
          </a:p>
        </p:txBody>
      </p:sp>
      <p:sp>
        <p:nvSpPr>
          <p:cNvPr id="6" name="TextBox 5">
            <a:extLst>
              <a:ext uri="{FF2B5EF4-FFF2-40B4-BE49-F238E27FC236}">
                <a16:creationId xmlns:a16="http://schemas.microsoft.com/office/drawing/2014/main" xmlns="" id="{8C73DFB8-D3D4-4E75-B4F8-75BA8B176542}"/>
              </a:ext>
            </a:extLst>
          </p:cNvPr>
          <p:cNvSpPr txBox="1">
            <a:spLocks noChangeArrowheads="1"/>
          </p:cNvSpPr>
          <p:nvPr/>
        </p:nvSpPr>
        <p:spPr bwMode="auto">
          <a:xfrm>
            <a:off x="5913918" y="1695182"/>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碳酸钡</a:t>
            </a:r>
            <a:endParaRPr lang="zh-CN" altLang="en-US" sz="1700" dirty="0" smtClean="0">
              <a:solidFill>
                <a:srgbClr val="A50021"/>
              </a:solidFill>
            </a:endParaRPr>
          </a:p>
        </p:txBody>
      </p:sp>
      <p:sp>
        <p:nvSpPr>
          <p:cNvPr id="7" name="TextBox 6">
            <a:extLst>
              <a:ext uri="{FF2B5EF4-FFF2-40B4-BE49-F238E27FC236}">
                <a16:creationId xmlns:a16="http://schemas.microsoft.com/office/drawing/2014/main" xmlns="" id="{8C73DFB8-D3D4-4E75-B4F8-75BA8B176542}"/>
              </a:ext>
            </a:extLst>
          </p:cNvPr>
          <p:cNvSpPr txBox="1">
            <a:spLocks noChangeArrowheads="1"/>
          </p:cNvSpPr>
          <p:nvPr/>
        </p:nvSpPr>
        <p:spPr bwMode="auto">
          <a:xfrm>
            <a:off x="5913920" y="2110820"/>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氯化钡</a:t>
            </a:r>
            <a:endParaRPr lang="zh-CN" altLang="en-US" sz="1700" dirty="0" smtClean="0">
              <a:solidFill>
                <a:srgbClr val="A50021"/>
              </a:solidFill>
            </a:endParaRPr>
          </a:p>
        </p:txBody>
      </p:sp>
      <p:sp>
        <p:nvSpPr>
          <p:cNvPr id="8" name="TextBox 7">
            <a:extLst>
              <a:ext uri="{FF2B5EF4-FFF2-40B4-BE49-F238E27FC236}">
                <a16:creationId xmlns:a16="http://schemas.microsoft.com/office/drawing/2014/main" xmlns="" id="{8C73DFB8-D3D4-4E75-B4F8-75BA8B176542}"/>
              </a:ext>
            </a:extLst>
          </p:cNvPr>
          <p:cNvSpPr txBox="1">
            <a:spLocks noChangeArrowheads="1"/>
          </p:cNvSpPr>
          <p:nvPr/>
        </p:nvSpPr>
        <p:spPr bwMode="auto">
          <a:xfrm>
            <a:off x="5913920" y="2550206"/>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硝酸银</a:t>
            </a:r>
            <a:endParaRPr lang="zh-CN" altLang="en-US" sz="1700" dirty="0" smtClean="0">
              <a:solidFill>
                <a:srgbClr val="A50021"/>
              </a:solidFill>
            </a:endParaRPr>
          </a:p>
        </p:txBody>
      </p:sp>
      <p:sp>
        <p:nvSpPr>
          <p:cNvPr id="9" name="TextBox 8">
            <a:extLst>
              <a:ext uri="{FF2B5EF4-FFF2-40B4-BE49-F238E27FC236}">
                <a16:creationId xmlns:a16="http://schemas.microsoft.com/office/drawing/2014/main" xmlns="" id="{8C73DFB8-D3D4-4E75-B4F8-75BA8B176542}"/>
              </a:ext>
            </a:extLst>
          </p:cNvPr>
          <p:cNvSpPr txBox="1">
            <a:spLocks noChangeArrowheads="1"/>
          </p:cNvSpPr>
          <p:nvPr/>
        </p:nvSpPr>
        <p:spPr bwMode="auto">
          <a:xfrm>
            <a:off x="5913921" y="2977717"/>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碳酸钠</a:t>
            </a:r>
            <a:endParaRPr lang="zh-CN" altLang="en-US" sz="1700" dirty="0" smtClean="0">
              <a:solidFill>
                <a:srgbClr val="A50021"/>
              </a:solidFill>
            </a:endParaRPr>
          </a:p>
        </p:txBody>
      </p:sp>
      <p:sp>
        <p:nvSpPr>
          <p:cNvPr id="10" name="TextBox 9">
            <a:extLst>
              <a:ext uri="{FF2B5EF4-FFF2-40B4-BE49-F238E27FC236}">
                <a16:creationId xmlns:a16="http://schemas.microsoft.com/office/drawing/2014/main" xmlns="" id="{8C73DFB8-D3D4-4E75-B4F8-75BA8B176542}"/>
              </a:ext>
            </a:extLst>
          </p:cNvPr>
          <p:cNvSpPr txBox="1">
            <a:spLocks noChangeArrowheads="1"/>
          </p:cNvSpPr>
          <p:nvPr/>
        </p:nvSpPr>
        <p:spPr bwMode="auto">
          <a:xfrm>
            <a:off x="5913919" y="3405230"/>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氧化铜</a:t>
            </a:r>
          </a:p>
        </p:txBody>
      </p:sp>
    </p:spTree>
    <p:extLst>
      <p:ext uri="{BB962C8B-B14F-4D97-AF65-F5344CB8AC3E}">
        <p14:creationId xmlns:p14="http://schemas.microsoft.com/office/powerpoint/2010/main" xmlns="" val="285404701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对象 8"/>
          <p:cNvGraphicFramePr>
            <a:graphicFrameLocks noChangeAspect="1"/>
          </p:cNvGraphicFramePr>
          <p:nvPr/>
        </p:nvGraphicFramePr>
        <p:xfrm>
          <a:off x="914400" y="415925"/>
          <a:ext cx="7718425" cy="4049713"/>
        </p:xfrm>
        <a:graphic>
          <a:graphicData uri="http://schemas.openxmlformats.org/presentationml/2006/ole">
            <p:oleObj spid="_x0000_s64513" name="文档" r:id="rId3" imgW="7727678" imgH="4059254" progId="Word.Document.12">
              <p:embed/>
            </p:oleObj>
          </a:graphicData>
        </a:graphic>
      </p:graphicFrame>
    </p:spTree>
    <p:extLst>
      <p:ext uri="{BB962C8B-B14F-4D97-AF65-F5344CB8AC3E}">
        <p14:creationId xmlns:p14="http://schemas.microsoft.com/office/powerpoint/2010/main" xmlns="" val="2854047012"/>
      </p:ext>
    </p:extLst>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对象 8"/>
          <p:cNvGraphicFramePr>
            <a:graphicFrameLocks noChangeAspect="1"/>
          </p:cNvGraphicFramePr>
          <p:nvPr/>
        </p:nvGraphicFramePr>
        <p:xfrm>
          <a:off x="914400" y="415925"/>
          <a:ext cx="7707313" cy="4037013"/>
        </p:xfrm>
        <a:graphic>
          <a:graphicData uri="http://schemas.openxmlformats.org/presentationml/2006/ole">
            <p:oleObj spid="_x0000_s73730" name="文档" r:id="rId3" imgW="7727678" imgH="4059254" progId="Word.Document.12">
              <p:embed/>
            </p:oleObj>
          </a:graphicData>
        </a:graphic>
      </p:graphicFrame>
    </p:spTree>
    <p:extLst>
      <p:ext uri="{BB962C8B-B14F-4D97-AF65-F5344CB8AC3E}">
        <p14:creationId xmlns:p14="http://schemas.microsoft.com/office/powerpoint/2010/main" xmlns="" val="2854047012"/>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C2E4471E-452C-42AB-8CB6-E8B4A6789D47}"/>
              </a:ext>
            </a:extLst>
          </p:cNvPr>
          <p:cNvGrpSpPr/>
          <p:nvPr/>
        </p:nvGrpSpPr>
        <p:grpSpPr>
          <a:xfrm>
            <a:off x="882045" y="521959"/>
            <a:ext cx="1240056" cy="439278"/>
            <a:chOff x="941670" y="1607128"/>
            <a:chExt cx="1240056" cy="439278"/>
          </a:xfrm>
        </p:grpSpPr>
        <p:sp>
          <p:nvSpPr>
            <p:cNvPr id="5" name="箭头: 五边形 17">
              <a:extLst>
                <a:ext uri="{FF2B5EF4-FFF2-40B4-BE49-F238E27FC236}">
                  <a16:creationId xmlns:a16="http://schemas.microsoft.com/office/drawing/2014/main" xmlns="" id="{96603A45-3CB0-4F96-AF88-67A73B18EB12}"/>
                </a:ext>
              </a:extLst>
            </p:cNvPr>
            <p:cNvSpPr/>
            <p:nvPr/>
          </p:nvSpPr>
          <p:spPr>
            <a:xfrm>
              <a:off x="941670" y="1685080"/>
              <a:ext cx="1240056" cy="361325"/>
            </a:xfrm>
            <a:prstGeom prst="homePlate">
              <a:avLst/>
            </a:prstGeom>
            <a:solidFill>
              <a:srgbClr val="7D4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7538"/>
                </a:solidFill>
              </a:endParaRPr>
            </a:p>
          </p:txBody>
        </p:sp>
        <p:sp>
          <p:nvSpPr>
            <p:cNvPr id="6" name="文本框 24">
              <a:extLst>
                <a:ext uri="{FF2B5EF4-FFF2-40B4-BE49-F238E27FC236}">
                  <a16:creationId xmlns:a16="http://schemas.microsoft.com/office/drawing/2014/main" xmlns="" id="{6595B644-D3EF-46B4-93C6-2FB52A6F8EB8}"/>
                </a:ext>
              </a:extLst>
            </p:cNvPr>
            <p:cNvSpPr txBox="1"/>
            <p:nvPr/>
          </p:nvSpPr>
          <p:spPr>
            <a:xfrm>
              <a:off x="997086" y="1607128"/>
              <a:ext cx="996033" cy="439278"/>
            </a:xfrm>
            <a:prstGeom prst="rect">
              <a:avLst/>
            </a:prstGeom>
            <a:noFill/>
          </p:spPr>
          <p:txBody>
            <a:bodyPr wrap="none" lIns="36000" tIns="36000" rIns="36000" bIns="36000"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题型解读</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7" name="文本框 1">
            <a:extLst>
              <a:ext uri="{FF2B5EF4-FFF2-40B4-BE49-F238E27FC236}">
                <a16:creationId xmlns:a16="http://schemas.microsoft.com/office/drawing/2014/main" xmlns="" id="{15744FFC-7CB0-42A8-9BBF-31C9F6E32C41}"/>
              </a:ext>
            </a:extLst>
          </p:cNvPr>
          <p:cNvSpPr txBox="1"/>
          <p:nvPr/>
        </p:nvSpPr>
        <p:spPr>
          <a:xfrm>
            <a:off x="846420" y="1067790"/>
            <a:ext cx="7798819" cy="2150195"/>
          </a:xfrm>
          <a:prstGeom prst="rect">
            <a:avLst/>
          </a:prstGeom>
          <a:noFill/>
        </p:spPr>
        <p:txBody>
          <a:bodyPr wrap="square" lIns="36000" tIns="36000" rIns="36000" bIns="36000" rtlCol="0">
            <a:spAutoFit/>
          </a:bodyPr>
          <a:lstStyle/>
          <a:p>
            <a:pPr>
              <a:lnSpc>
                <a:spcPct val="150000"/>
              </a:lnSpc>
            </a:pPr>
            <a:r>
              <a:rPr lang="en-US" b="1" dirty="0" smtClean="0"/>
              <a:t>1.</a:t>
            </a:r>
            <a:r>
              <a:rPr lang="zh-CN" altLang="en-US" b="1" dirty="0" smtClean="0"/>
              <a:t>基本原理</a:t>
            </a:r>
            <a:r>
              <a:rPr lang="en-US" b="1" dirty="0" smtClean="0"/>
              <a:t>:</a:t>
            </a:r>
            <a:r>
              <a:rPr lang="zh-CN" altLang="en-US" b="1" dirty="0" smtClean="0"/>
              <a:t>混合物 → 纯净物</a:t>
            </a:r>
          </a:p>
          <a:p>
            <a:pPr>
              <a:lnSpc>
                <a:spcPct val="150000"/>
              </a:lnSpc>
            </a:pPr>
            <a:r>
              <a:rPr lang="en-US" dirty="0" smtClean="0"/>
              <a:t>(1)</a:t>
            </a:r>
            <a:r>
              <a:rPr lang="zh-CN" altLang="en-US" dirty="0" smtClean="0"/>
              <a:t>分离</a:t>
            </a:r>
            <a:r>
              <a:rPr lang="en-US" dirty="0" smtClean="0"/>
              <a:t>:</a:t>
            </a:r>
            <a:r>
              <a:rPr lang="zh-CN" altLang="en-US" dirty="0" smtClean="0"/>
              <a:t>将混合物通过物理操作或转化而分开得到纯净物</a:t>
            </a:r>
            <a:r>
              <a:rPr lang="en-US" dirty="0" smtClean="0"/>
              <a:t>,</a:t>
            </a:r>
            <a:r>
              <a:rPr lang="zh-CN" altLang="en-US" dirty="0" smtClean="0"/>
              <a:t>并要求恢复到物质的初始状态。</a:t>
            </a:r>
          </a:p>
          <a:p>
            <a:pPr>
              <a:lnSpc>
                <a:spcPct val="150000"/>
              </a:lnSpc>
            </a:pPr>
            <a:r>
              <a:rPr lang="en-US" dirty="0" smtClean="0"/>
              <a:t>(2)</a:t>
            </a:r>
            <a:r>
              <a:rPr lang="zh-CN" altLang="en-US" dirty="0" smtClean="0"/>
              <a:t>提纯</a:t>
            </a:r>
            <a:r>
              <a:rPr lang="en-US" dirty="0" smtClean="0"/>
              <a:t>:</a:t>
            </a:r>
            <a:r>
              <a:rPr lang="zh-CN" altLang="en-US" dirty="0" smtClean="0"/>
              <a:t>被提纯物质里含有一种或几种杂质</a:t>
            </a:r>
            <a:r>
              <a:rPr lang="en-US" dirty="0" smtClean="0"/>
              <a:t>,</a:t>
            </a:r>
            <a:r>
              <a:rPr lang="zh-CN" altLang="en-US" dirty="0" smtClean="0"/>
              <a:t>除去这些杂质从而得到纯净的被提纯物质。要求被提纯物质恢复到初始状态</a:t>
            </a:r>
            <a:r>
              <a:rPr lang="en-US" dirty="0" smtClean="0"/>
              <a:t>,</a:t>
            </a:r>
            <a:r>
              <a:rPr lang="zh-CN" altLang="en-US" dirty="0" smtClean="0"/>
              <a:t>杂质除去即可。</a:t>
            </a:r>
            <a:endParaRPr lang="zh-CN" altLang="en-US" dirty="0"/>
          </a:p>
        </p:txBody>
      </p:sp>
    </p:spTree>
    <p:extLst>
      <p:ext uri="{BB962C8B-B14F-4D97-AF65-F5344CB8AC3E}">
        <p14:creationId xmlns:p14="http://schemas.microsoft.com/office/powerpoint/2010/main" xmlns="" val="2854047012"/>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5">
            <a:extLst>
              <a:ext uri="{FF2B5EF4-FFF2-40B4-BE49-F238E27FC236}">
                <a16:creationId xmlns:a16="http://schemas.microsoft.com/office/drawing/2014/main" xmlns="" id="{397633F9-8C47-462D-810D-830938166D1E}"/>
              </a:ext>
            </a:extLst>
          </p:cNvPr>
          <p:cNvSpPr txBox="1"/>
          <p:nvPr/>
        </p:nvSpPr>
        <p:spPr>
          <a:xfrm>
            <a:off x="843149" y="351157"/>
            <a:ext cx="7758486" cy="2981192"/>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分离提纯的原则</a:t>
            </a:r>
            <a:r>
              <a:rPr lang="en-US" b="1" dirty="0" smtClean="0"/>
              <a:t>:</a:t>
            </a:r>
            <a:r>
              <a:rPr lang="zh-CN" altLang="en-US" b="1" dirty="0" smtClean="0"/>
              <a:t>“不增、不减、易分离”。</a:t>
            </a:r>
          </a:p>
          <a:p>
            <a:pPr>
              <a:lnSpc>
                <a:spcPct val="150000"/>
              </a:lnSpc>
            </a:pPr>
            <a:r>
              <a:rPr lang="zh-CN" altLang="en-US" dirty="0" smtClean="0"/>
              <a:t>不增</a:t>
            </a:r>
            <a:r>
              <a:rPr lang="en-US" altLang="zh-CN" dirty="0" smtClean="0"/>
              <a:t>——</a:t>
            </a:r>
            <a:r>
              <a:rPr lang="zh-CN" altLang="en-US" dirty="0" smtClean="0"/>
              <a:t>提纯过程中不能增加新的杂质</a:t>
            </a:r>
            <a:r>
              <a:rPr lang="en-US" dirty="0" smtClean="0"/>
              <a:t>;</a:t>
            </a:r>
            <a:r>
              <a:rPr lang="zh-CN" altLang="en-US" dirty="0" smtClean="0"/>
              <a:t>不减</a:t>
            </a:r>
            <a:r>
              <a:rPr lang="en-US" altLang="zh-CN" dirty="0" smtClean="0"/>
              <a:t>——</a:t>
            </a:r>
            <a:r>
              <a:rPr lang="zh-CN" altLang="en-US" dirty="0" smtClean="0"/>
              <a:t>被提纯的物质不能减少或改变</a:t>
            </a:r>
            <a:r>
              <a:rPr lang="en-US" dirty="0" smtClean="0"/>
              <a:t>;</a:t>
            </a:r>
            <a:r>
              <a:rPr lang="zh-CN" altLang="en-US" dirty="0" smtClean="0"/>
              <a:t>易分离</a:t>
            </a:r>
            <a:r>
              <a:rPr lang="en-US" altLang="zh-CN" dirty="0" smtClean="0"/>
              <a:t>——</a:t>
            </a:r>
            <a:r>
              <a:rPr lang="zh-CN" altLang="en-US" dirty="0" smtClean="0"/>
              <a:t>操作简便易行</a:t>
            </a:r>
            <a:r>
              <a:rPr lang="en-US" dirty="0" smtClean="0"/>
              <a:t>,</a:t>
            </a:r>
            <a:r>
              <a:rPr lang="zh-CN" altLang="en-US" dirty="0" smtClean="0"/>
              <a:t>杂质易被分离除去。</a:t>
            </a:r>
            <a:endParaRPr lang="en-US" altLang="zh-CN" dirty="0" smtClean="0"/>
          </a:p>
          <a:p>
            <a:pPr>
              <a:lnSpc>
                <a:spcPct val="150000"/>
              </a:lnSpc>
            </a:pPr>
            <a:r>
              <a:rPr lang="en-US" b="1" dirty="0" smtClean="0"/>
              <a:t>3.</a:t>
            </a:r>
            <a:r>
              <a:rPr lang="zh-CN" altLang="en-US" b="1" dirty="0" smtClean="0"/>
              <a:t>基本方法</a:t>
            </a:r>
          </a:p>
          <a:p>
            <a:pPr>
              <a:lnSpc>
                <a:spcPct val="150000"/>
              </a:lnSpc>
            </a:pPr>
            <a:r>
              <a:rPr lang="zh-CN" altLang="en-US" dirty="0" smtClean="0"/>
              <a:t>必须抓住要提纯物质与杂质之间的物理性质或化学性质的差异和联系</a:t>
            </a:r>
            <a:r>
              <a:rPr lang="en-US" dirty="0" smtClean="0"/>
              <a:t>,</a:t>
            </a:r>
            <a:r>
              <a:rPr lang="zh-CN" altLang="en-US" dirty="0" smtClean="0"/>
              <a:t>决定选用何种试剂或操作方法。</a:t>
            </a:r>
          </a:p>
          <a:p>
            <a:pPr>
              <a:lnSpc>
                <a:spcPct val="150000"/>
              </a:lnSpc>
            </a:pPr>
            <a:r>
              <a:rPr lang="en-US" dirty="0" smtClean="0"/>
              <a:t>(1)</a:t>
            </a:r>
            <a:r>
              <a:rPr lang="zh-CN" altLang="en-US" dirty="0" smtClean="0"/>
              <a:t>物理方法</a:t>
            </a:r>
          </a:p>
        </p:txBody>
      </p:sp>
    </p:spTree>
    <p:extLst>
      <p:ext uri="{BB962C8B-B14F-4D97-AF65-F5344CB8AC3E}">
        <p14:creationId xmlns:p14="http://schemas.microsoft.com/office/powerpoint/2010/main" xmlns="" val="285404701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xEl>
                                              <p:pRg st="2" end="2"/>
                                            </p:txEl>
                                          </p:spTgt>
                                        </p:tgtEl>
                                        <p:attrNameLst>
                                          <p:attrName>style.visibility</p:attrName>
                                        </p:attrNameLst>
                                      </p:cBhvr>
                                      <p:to>
                                        <p:strVal val="visible"/>
                                      </p:to>
                                    </p:set>
                                    <p:animEffect transition="in" filter="fade">
                                      <p:cBhvr>
                                        <p:cTn id="7" dur="500"/>
                                        <p:tgtEl>
                                          <p:spTgt spid="1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3">
                                            <p:txEl>
                                              <p:pRg st="3" end="3"/>
                                            </p:txEl>
                                          </p:spTgt>
                                        </p:tgtEl>
                                        <p:attrNameLst>
                                          <p:attrName>style.visibility</p:attrName>
                                        </p:attrNameLst>
                                      </p:cBhvr>
                                      <p:to>
                                        <p:strVal val="visible"/>
                                      </p:to>
                                    </p:set>
                                    <p:animEffect transition="in" filter="fade">
                                      <p:cBhvr>
                                        <p:cTn id="10" dur="500"/>
                                        <p:tgtEl>
                                          <p:spTgt spid="1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xEl>
                                              <p:pRg st="4" end="4"/>
                                            </p:txEl>
                                          </p:spTgt>
                                        </p:tgtEl>
                                        <p:attrNameLst>
                                          <p:attrName>style.visibility</p:attrName>
                                        </p:attrNameLst>
                                      </p:cBhvr>
                                      <p:to>
                                        <p:strVal val="visible"/>
                                      </p:to>
                                    </p:set>
                                    <p:animEffect transition="in" filter="fade">
                                      <p:cBhvr>
                                        <p:cTn id="13" dur="500"/>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944485" y="372738"/>
          <a:ext cx="7688875" cy="3108960"/>
        </p:xfrm>
        <a:graphic>
          <a:graphicData uri="http://schemas.openxmlformats.org/drawingml/2006/table">
            <a:tbl>
              <a:tblPr/>
              <a:tblGrid>
                <a:gridCol w="466516"/>
                <a:gridCol w="726557"/>
                <a:gridCol w="1021278"/>
                <a:gridCol w="2719450"/>
                <a:gridCol w="2755074"/>
              </a:tblGrid>
              <a:tr h="324000">
                <a:tc gridSpan="3">
                  <a:txBody>
                    <a:bodyPr/>
                    <a:lstStyle/>
                    <a:p>
                      <a:pPr algn="ctr">
                        <a:lnSpc>
                          <a:spcPct val="150000"/>
                        </a:lnSpc>
                        <a:spcAft>
                          <a:spcPts val="0"/>
                        </a:spcAft>
                      </a:pPr>
                      <a:r>
                        <a:rPr lang="zh-CN" sz="1700" kern="100" dirty="0">
                          <a:solidFill>
                            <a:srgbClr val="000000"/>
                          </a:solidFill>
                          <a:latin typeface="+mn-ea"/>
                          <a:ea typeface="+mn-ea"/>
                          <a:cs typeface="Times New Roman"/>
                        </a:rPr>
                        <a:t>方法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mn-ea"/>
                          <a:ea typeface="+mn-ea"/>
                          <a:cs typeface="Times New Roman"/>
                        </a:rPr>
                        <a:t>适用范围或原理</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mn-ea"/>
                          <a:ea typeface="+mn-ea"/>
                          <a:cs typeface="Times New Roman"/>
                        </a:rPr>
                        <a:t>举例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324000">
                <a:tc rowSpan="3">
                  <a:txBody>
                    <a:bodyPr/>
                    <a:lstStyle/>
                    <a:p>
                      <a:pPr algn="ctr">
                        <a:lnSpc>
                          <a:spcPct val="150000"/>
                        </a:lnSpc>
                        <a:spcAft>
                          <a:spcPts val="0"/>
                        </a:spcAft>
                      </a:pPr>
                      <a:r>
                        <a:rPr lang="zh-CN" sz="1700" kern="100" dirty="0">
                          <a:solidFill>
                            <a:srgbClr val="000000"/>
                          </a:solidFill>
                          <a:latin typeface="+mn-ea"/>
                          <a:ea typeface="+mn-ea"/>
                          <a:cs typeface="Times New Roman"/>
                        </a:rPr>
                        <a:t>物理方法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gn="ctr">
                        <a:lnSpc>
                          <a:spcPct val="150000"/>
                        </a:lnSpc>
                        <a:spcAft>
                          <a:spcPts val="0"/>
                        </a:spcAft>
                      </a:pPr>
                      <a:r>
                        <a:rPr lang="zh-CN" sz="1700" kern="100" dirty="0">
                          <a:solidFill>
                            <a:srgbClr val="000000"/>
                          </a:solidFill>
                          <a:latin typeface="+mn-ea"/>
                          <a:ea typeface="+mn-ea"/>
                          <a:cs typeface="Times New Roman"/>
                        </a:rPr>
                        <a:t>过滤法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ltLang="en-US"/>
                    </a:p>
                  </a:txBody>
                  <a:tcPr/>
                </a:tc>
                <a:tc>
                  <a:txBody>
                    <a:bodyPr/>
                    <a:lstStyle/>
                    <a:p>
                      <a:pPr>
                        <a:lnSpc>
                          <a:spcPct val="150000"/>
                        </a:lnSpc>
                        <a:spcAft>
                          <a:spcPts val="0"/>
                        </a:spcAft>
                      </a:pPr>
                      <a:r>
                        <a:rPr lang="en-US" sz="1700" kern="100" dirty="0">
                          <a:solidFill>
                            <a:srgbClr val="000000"/>
                          </a:solidFill>
                          <a:latin typeface="+mn-ea"/>
                          <a:ea typeface="+mn-ea"/>
                          <a:cs typeface="Times New Roman"/>
                        </a:rPr>
                        <a:t>①</a:t>
                      </a:r>
                      <a:r>
                        <a:rPr lang="zh-CN" sz="1700" kern="100" dirty="0">
                          <a:solidFill>
                            <a:srgbClr val="000000"/>
                          </a:solidFill>
                          <a:latin typeface="+mn-ea"/>
                          <a:ea typeface="+mn-ea"/>
                          <a:cs typeface="Times New Roman"/>
                        </a:rPr>
                        <a:t>固体与液体混合物的分离</a:t>
                      </a:r>
                    </a:p>
                    <a:p>
                      <a:pPr>
                        <a:lnSpc>
                          <a:spcPct val="150000"/>
                        </a:lnSpc>
                        <a:spcAft>
                          <a:spcPts val="0"/>
                        </a:spcAft>
                      </a:pPr>
                      <a:r>
                        <a:rPr lang="en-US" sz="1700" kern="100" dirty="0">
                          <a:solidFill>
                            <a:srgbClr val="000000"/>
                          </a:solidFill>
                          <a:latin typeface="+mn-ea"/>
                          <a:ea typeface="+mn-ea"/>
                          <a:cs typeface="Times New Roman"/>
                        </a:rPr>
                        <a:t>②</a:t>
                      </a:r>
                      <a:r>
                        <a:rPr lang="zh-CN" sz="1700" kern="100" dirty="0">
                          <a:solidFill>
                            <a:srgbClr val="000000"/>
                          </a:solidFill>
                          <a:latin typeface="+mn-ea"/>
                          <a:ea typeface="+mn-ea"/>
                          <a:cs typeface="Times New Roman"/>
                        </a:rPr>
                        <a:t>可溶性固体与不溶性固体混合物的分离</a:t>
                      </a:r>
                    </a:p>
                  </a:txBody>
                  <a:tcPr marL="49804" marR="4980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smtClean="0">
                          <a:solidFill>
                            <a:srgbClr val="000000"/>
                          </a:solidFill>
                          <a:latin typeface="+mn-ea"/>
                          <a:ea typeface="+mn-ea"/>
                          <a:cs typeface="Times New Roman"/>
                        </a:rPr>
                        <a:t>粗盐</a:t>
                      </a:r>
                      <a:r>
                        <a:rPr lang="zh-CN" sz="1700" kern="100" dirty="0">
                          <a:solidFill>
                            <a:srgbClr val="000000"/>
                          </a:solidFill>
                          <a:latin typeface="+mn-ea"/>
                          <a:ea typeface="+mn-ea"/>
                          <a:cs typeface="Times New Roman"/>
                        </a:rPr>
                        <a:t>的提纯</a:t>
                      </a:r>
                      <a:r>
                        <a:rPr lang="en-US" sz="1700" kern="100" dirty="0">
                          <a:solidFill>
                            <a:srgbClr val="000000"/>
                          </a:solidFill>
                          <a:latin typeface="+mn-ea"/>
                          <a:ea typeface="+mn-ea"/>
                          <a:cs typeface="Times New Roman"/>
                        </a:rPr>
                        <a:t>,</a:t>
                      </a:r>
                      <a:r>
                        <a:rPr lang="zh-CN" sz="1700" kern="100" dirty="0">
                          <a:solidFill>
                            <a:srgbClr val="000000"/>
                          </a:solidFill>
                          <a:latin typeface="+mn-ea"/>
                          <a:ea typeface="+mn-ea"/>
                          <a:cs typeface="Times New Roman"/>
                        </a:rPr>
                        <a:t>步骤为</a:t>
                      </a:r>
                      <a:r>
                        <a:rPr lang="zh-CN" sz="1700" u="sng" kern="100" dirty="0">
                          <a:solidFill>
                            <a:srgbClr val="000000"/>
                          </a:solidFill>
                          <a:uFill>
                            <a:solidFill>
                              <a:srgbClr val="000000"/>
                            </a:solidFill>
                          </a:uFill>
                          <a:latin typeface="+mn-ea"/>
                          <a:ea typeface="+mn-ea"/>
                          <a:cs typeface="Times New Roman"/>
                        </a:rPr>
                        <a:t>　　　　</a:t>
                      </a:r>
                      <a:r>
                        <a:rPr lang="zh-CN" sz="1700" kern="100" dirty="0" smtClean="0">
                          <a:solidFill>
                            <a:srgbClr val="000000"/>
                          </a:solidFill>
                          <a:latin typeface="+mn-ea"/>
                          <a:ea typeface="+mn-ea"/>
                          <a:cs typeface="Times New Roman"/>
                        </a:rPr>
                        <a:t>、</a:t>
                      </a:r>
                      <a:endParaRPr lang="en-US" altLang="zh-CN" sz="1700" kern="100" dirty="0" smtClean="0">
                        <a:solidFill>
                          <a:srgbClr val="000000"/>
                        </a:solidFill>
                        <a:latin typeface="+mn-ea"/>
                        <a:ea typeface="+mn-ea"/>
                        <a:cs typeface="Times New Roman"/>
                      </a:endParaRPr>
                    </a:p>
                    <a:p>
                      <a:pPr>
                        <a:lnSpc>
                          <a:spcPct val="150000"/>
                        </a:lnSpc>
                        <a:spcAft>
                          <a:spcPts val="0"/>
                        </a:spcAft>
                      </a:pPr>
                      <a:r>
                        <a:rPr lang="zh-CN" sz="1700" u="sng" kern="100" dirty="0">
                          <a:solidFill>
                            <a:srgbClr val="000000"/>
                          </a:solidFill>
                          <a:uFill>
                            <a:solidFill>
                              <a:srgbClr val="000000"/>
                            </a:solidFill>
                          </a:uFill>
                          <a:latin typeface="+mn-ea"/>
                          <a:ea typeface="+mn-ea"/>
                          <a:cs typeface="Times New Roman"/>
                        </a:rPr>
                        <a:t>　　　　</a:t>
                      </a:r>
                      <a:r>
                        <a:rPr lang="zh-CN" sz="1700" kern="100" dirty="0">
                          <a:solidFill>
                            <a:srgbClr val="000000"/>
                          </a:solidFill>
                          <a:latin typeface="+mn-ea"/>
                          <a:ea typeface="+mn-ea"/>
                          <a:cs typeface="Times New Roman"/>
                        </a:rPr>
                        <a:t>、</a:t>
                      </a:r>
                      <a:r>
                        <a:rPr lang="zh-CN" sz="1700" u="sng" kern="100" dirty="0">
                          <a:solidFill>
                            <a:srgbClr val="000000"/>
                          </a:solidFill>
                          <a:uFill>
                            <a:solidFill>
                              <a:srgbClr val="000000"/>
                            </a:solidFill>
                          </a:uFill>
                          <a:latin typeface="+mn-ea"/>
                          <a:ea typeface="+mn-ea"/>
                          <a:cs typeface="Times New Roman"/>
                        </a:rPr>
                        <a:t>　　　　</a:t>
                      </a:r>
                      <a:r>
                        <a:rPr lang="en-US" sz="1700" u="sng" kern="100" dirty="0">
                          <a:solidFill>
                            <a:srgbClr val="000000"/>
                          </a:solidFill>
                          <a:uFill>
                            <a:solidFill>
                              <a:srgbClr val="000000"/>
                            </a:solidFill>
                          </a:uFill>
                          <a:latin typeface="+mn-ea"/>
                          <a:ea typeface="+mn-ea"/>
                          <a:cs typeface="Times New Roman"/>
                        </a:rPr>
                        <a:t> </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endParaRPr lang="zh-CN" altLang="en-US"/>
                    </a:p>
                  </a:txBody>
                  <a:tcPr/>
                </a:tc>
                <a:tc rowSpan="2">
                  <a:txBody>
                    <a:bodyPr/>
                    <a:lstStyle/>
                    <a:p>
                      <a:pPr algn="ctr">
                        <a:lnSpc>
                          <a:spcPct val="150000"/>
                        </a:lnSpc>
                        <a:spcAft>
                          <a:spcPts val="0"/>
                        </a:spcAft>
                      </a:pPr>
                      <a:r>
                        <a:rPr lang="zh-CN" sz="1700" kern="100">
                          <a:solidFill>
                            <a:srgbClr val="000000"/>
                          </a:solidFill>
                          <a:latin typeface="+mn-ea"/>
                          <a:ea typeface="+mn-ea"/>
                          <a:cs typeface="Times New Roman"/>
                        </a:rPr>
                        <a:t>结晶法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mn-ea"/>
                          <a:ea typeface="+mn-ea"/>
                          <a:cs typeface="Times New Roman"/>
                        </a:rPr>
                        <a:t>蒸发</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700" kern="100">
                          <a:solidFill>
                            <a:srgbClr val="000000"/>
                          </a:solidFill>
                          <a:latin typeface="+mn-ea"/>
                          <a:ea typeface="+mn-ea"/>
                          <a:cs typeface="Times New Roman"/>
                        </a:rPr>
                        <a:t>①</a:t>
                      </a:r>
                      <a:r>
                        <a:rPr lang="zh-CN" sz="1700" kern="100">
                          <a:solidFill>
                            <a:srgbClr val="000000"/>
                          </a:solidFill>
                          <a:latin typeface="+mn-ea"/>
                          <a:ea typeface="+mn-ea"/>
                          <a:cs typeface="Times New Roman"/>
                        </a:rPr>
                        <a:t>分离溶质与溶剂</a:t>
                      </a:r>
                    </a:p>
                    <a:p>
                      <a:pPr>
                        <a:lnSpc>
                          <a:spcPct val="150000"/>
                        </a:lnSpc>
                        <a:spcAft>
                          <a:spcPts val="0"/>
                        </a:spcAft>
                      </a:pPr>
                      <a:r>
                        <a:rPr lang="en-US" sz="1700" kern="100">
                          <a:solidFill>
                            <a:srgbClr val="000000"/>
                          </a:solidFill>
                          <a:latin typeface="+mn-ea"/>
                          <a:ea typeface="+mn-ea"/>
                          <a:cs typeface="Times New Roman"/>
                        </a:rPr>
                        <a:t>②</a:t>
                      </a:r>
                      <a:r>
                        <a:rPr lang="zh-CN" sz="1700" kern="100">
                          <a:solidFill>
                            <a:srgbClr val="000000"/>
                          </a:solidFill>
                          <a:latin typeface="+mn-ea"/>
                          <a:ea typeface="+mn-ea"/>
                          <a:cs typeface="Times New Roman"/>
                        </a:rPr>
                        <a:t>除去易挥发的杂质</a:t>
                      </a:r>
                    </a:p>
                  </a:txBody>
                  <a:tcPr marL="49804" marR="4980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　从含有</a:t>
                      </a:r>
                      <a:r>
                        <a:rPr lang="en-US" sz="1700" kern="100" dirty="0" err="1">
                          <a:solidFill>
                            <a:srgbClr val="000000"/>
                          </a:solidFill>
                          <a:latin typeface="+mn-ea"/>
                          <a:ea typeface="+mn-ea"/>
                          <a:cs typeface="Times New Roman"/>
                        </a:rPr>
                        <a:t>HCl</a:t>
                      </a:r>
                      <a:r>
                        <a:rPr lang="zh-CN" sz="1700" kern="100" dirty="0">
                          <a:solidFill>
                            <a:srgbClr val="000000"/>
                          </a:solidFill>
                          <a:latin typeface="+mn-ea"/>
                          <a:ea typeface="+mn-ea"/>
                          <a:cs typeface="Times New Roman"/>
                        </a:rPr>
                        <a:t>的</a:t>
                      </a:r>
                      <a:r>
                        <a:rPr lang="en-US" sz="1700" kern="100" dirty="0" err="1">
                          <a:solidFill>
                            <a:srgbClr val="000000"/>
                          </a:solidFill>
                          <a:latin typeface="+mn-ea"/>
                          <a:ea typeface="+mn-ea"/>
                          <a:cs typeface="Times New Roman"/>
                        </a:rPr>
                        <a:t>NaCl</a:t>
                      </a:r>
                      <a:r>
                        <a:rPr lang="zh-CN" sz="1700" kern="100" dirty="0">
                          <a:solidFill>
                            <a:srgbClr val="000000"/>
                          </a:solidFill>
                          <a:latin typeface="+mn-ea"/>
                          <a:ea typeface="+mn-ea"/>
                          <a:cs typeface="Times New Roman"/>
                        </a:rPr>
                        <a:t>溶液中分离出固体</a:t>
                      </a:r>
                      <a:r>
                        <a:rPr lang="en-US" sz="1700" kern="100" dirty="0" err="1">
                          <a:solidFill>
                            <a:srgbClr val="000000"/>
                          </a:solidFill>
                          <a:latin typeface="+mn-ea"/>
                          <a:ea typeface="+mn-ea"/>
                          <a:cs typeface="Times New Roman"/>
                        </a:rPr>
                        <a:t>NaCl</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endParaRPr lang="zh-CN" altLang="en-US"/>
                    </a:p>
                  </a:txBody>
                  <a:tcPr/>
                </a:tc>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mn-ea"/>
                          <a:ea typeface="+mn-ea"/>
                          <a:cs typeface="Times New Roman"/>
                        </a:rPr>
                        <a:t>降低温度</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　可溶性固体溶质溶解度受温度影响变化大小不同</a:t>
                      </a:r>
                    </a:p>
                  </a:txBody>
                  <a:tcPr marL="49804" marR="4980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提纯混有少量</a:t>
                      </a:r>
                      <a:r>
                        <a:rPr lang="en-US" sz="1700" kern="100" dirty="0" err="1">
                          <a:solidFill>
                            <a:srgbClr val="000000"/>
                          </a:solidFill>
                          <a:latin typeface="+mn-ea"/>
                          <a:ea typeface="+mn-ea"/>
                          <a:cs typeface="Times New Roman"/>
                        </a:rPr>
                        <a:t>NaCl</a:t>
                      </a:r>
                      <a:r>
                        <a:rPr lang="zh-CN" sz="1700" kern="100" dirty="0">
                          <a:solidFill>
                            <a:srgbClr val="000000"/>
                          </a:solidFill>
                          <a:latin typeface="+mn-ea"/>
                          <a:ea typeface="+mn-ea"/>
                          <a:cs typeface="Times New Roman"/>
                        </a:rPr>
                        <a:t>的</a:t>
                      </a:r>
                      <a:r>
                        <a:rPr lang="en-US" sz="1700" kern="100" dirty="0" err="1">
                          <a:solidFill>
                            <a:srgbClr val="000000"/>
                          </a:solidFill>
                          <a:latin typeface="+mn-ea"/>
                          <a:ea typeface="+mn-ea"/>
                          <a:cs typeface="Times New Roman"/>
                        </a:rPr>
                        <a:t>KNO</a:t>
                      </a:r>
                      <a:r>
                        <a:rPr lang="en-US" sz="1700" kern="100" baseline="-25000" dirty="0" err="1">
                          <a:solidFill>
                            <a:srgbClr val="000000"/>
                          </a:solidFill>
                          <a:latin typeface="+mn-ea"/>
                          <a:ea typeface="+mn-ea"/>
                          <a:cs typeface="Times New Roman"/>
                        </a:rPr>
                        <a:t>3</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2" name="TextBox 11">
            <a:extLst>
              <a:ext uri="{FF2B5EF4-FFF2-40B4-BE49-F238E27FC236}">
                <a16:creationId xmlns:a16="http://schemas.microsoft.com/office/drawing/2014/main" xmlns="" id="{8C73DFB8-D3D4-4E75-B4F8-75BA8B176542}"/>
              </a:ext>
            </a:extLst>
          </p:cNvPr>
          <p:cNvSpPr txBox="1">
            <a:spLocks noChangeArrowheads="1"/>
          </p:cNvSpPr>
          <p:nvPr/>
        </p:nvSpPr>
        <p:spPr bwMode="auto">
          <a:xfrm>
            <a:off x="7861471" y="970787"/>
            <a:ext cx="508720"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溶解</a:t>
            </a:r>
            <a:endParaRPr lang="zh-CN" altLang="en-US" sz="1700" dirty="0" smtClean="0">
              <a:solidFill>
                <a:srgbClr val="A50021"/>
              </a:solidFill>
            </a:endParaRPr>
          </a:p>
        </p:txBody>
      </p:sp>
      <p:sp>
        <p:nvSpPr>
          <p:cNvPr id="14" name="TextBox 13">
            <a:extLst>
              <a:ext uri="{FF2B5EF4-FFF2-40B4-BE49-F238E27FC236}">
                <a16:creationId xmlns:a16="http://schemas.microsoft.com/office/drawing/2014/main" xmlns="" id="{8C73DFB8-D3D4-4E75-B4F8-75BA8B176542}"/>
              </a:ext>
            </a:extLst>
          </p:cNvPr>
          <p:cNvSpPr txBox="1">
            <a:spLocks noChangeArrowheads="1"/>
          </p:cNvSpPr>
          <p:nvPr/>
        </p:nvSpPr>
        <p:spPr bwMode="auto">
          <a:xfrm>
            <a:off x="6080173" y="1350799"/>
            <a:ext cx="508720"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过滤</a:t>
            </a:r>
            <a:endParaRPr lang="zh-CN" altLang="en-US" sz="1700" dirty="0" smtClean="0">
              <a:solidFill>
                <a:srgbClr val="A50021"/>
              </a:solidFill>
            </a:endParaRPr>
          </a:p>
        </p:txBody>
      </p:sp>
      <p:sp>
        <p:nvSpPr>
          <p:cNvPr id="15" name="TextBox 14">
            <a:extLst>
              <a:ext uri="{FF2B5EF4-FFF2-40B4-BE49-F238E27FC236}">
                <a16:creationId xmlns:a16="http://schemas.microsoft.com/office/drawing/2014/main" xmlns="" id="{8C73DFB8-D3D4-4E75-B4F8-75BA8B176542}"/>
              </a:ext>
            </a:extLst>
          </p:cNvPr>
          <p:cNvSpPr txBox="1">
            <a:spLocks noChangeArrowheads="1"/>
          </p:cNvSpPr>
          <p:nvPr/>
        </p:nvSpPr>
        <p:spPr bwMode="auto">
          <a:xfrm>
            <a:off x="7208326" y="1362674"/>
            <a:ext cx="508720"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蒸发</a:t>
            </a:r>
            <a:endParaRPr lang="zh-CN" altLang="en-US" sz="1700" dirty="0" smtClean="0">
              <a:solidFill>
                <a:srgbClr val="A50021"/>
              </a:solidFill>
            </a:endParaRPr>
          </a:p>
        </p:txBody>
      </p:sp>
    </p:spTree>
    <p:extLst>
      <p:ext uri="{BB962C8B-B14F-4D97-AF65-F5344CB8AC3E}">
        <p14:creationId xmlns:p14="http://schemas.microsoft.com/office/powerpoint/2010/main" xmlns="" val="285404701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5">
            <a:extLst>
              <a:ext uri="{FF2B5EF4-FFF2-40B4-BE49-F238E27FC236}">
                <a16:creationId xmlns:a16="http://schemas.microsoft.com/office/drawing/2014/main" xmlns="" id="{397633F9-8C47-462D-810D-830938166D1E}"/>
              </a:ext>
            </a:extLst>
          </p:cNvPr>
          <p:cNvSpPr txBox="1"/>
          <p:nvPr/>
        </p:nvSpPr>
        <p:spPr>
          <a:xfrm>
            <a:off x="843149" y="351157"/>
            <a:ext cx="7758486" cy="439278"/>
          </a:xfrm>
          <a:prstGeom prst="rect">
            <a:avLst/>
          </a:prstGeom>
          <a:noFill/>
        </p:spPr>
        <p:txBody>
          <a:bodyPr wrap="square" lIns="36000" tIns="36000" rIns="36000" bIns="36000" rtlCol="0">
            <a:spAutoFit/>
          </a:bodyPr>
          <a:lstStyle/>
          <a:p>
            <a:pPr>
              <a:lnSpc>
                <a:spcPct val="150000"/>
              </a:lnSpc>
            </a:pPr>
            <a:r>
              <a:rPr lang="en-US" dirty="0" smtClean="0"/>
              <a:t>(2)</a:t>
            </a:r>
            <a:r>
              <a:rPr lang="zh-CN" altLang="en-US" dirty="0" smtClean="0"/>
              <a:t>化学方法</a:t>
            </a:r>
            <a:endParaRPr lang="zh-CN" altLang="en-US" dirty="0"/>
          </a:p>
        </p:txBody>
      </p:sp>
      <p:graphicFrame>
        <p:nvGraphicFramePr>
          <p:cNvPr id="3" name="表格 2"/>
          <p:cNvGraphicFramePr>
            <a:graphicFrameLocks noGrp="1"/>
          </p:cNvGraphicFramePr>
          <p:nvPr/>
        </p:nvGraphicFramePr>
        <p:xfrm>
          <a:off x="902525" y="938875"/>
          <a:ext cx="7671460" cy="2720340"/>
        </p:xfrm>
        <a:graphic>
          <a:graphicData uri="http://schemas.openxmlformats.org/drawingml/2006/table">
            <a:tbl>
              <a:tblPr/>
              <a:tblGrid>
                <a:gridCol w="427511"/>
                <a:gridCol w="641268"/>
                <a:gridCol w="3158836"/>
                <a:gridCol w="1579418"/>
                <a:gridCol w="1864427"/>
              </a:tblGrid>
              <a:tr h="324000">
                <a:tc gridSpan="2">
                  <a:txBody>
                    <a:bodyPr/>
                    <a:lstStyle/>
                    <a:p>
                      <a:pPr algn="ctr">
                        <a:lnSpc>
                          <a:spcPct val="150000"/>
                        </a:lnSpc>
                        <a:spcAft>
                          <a:spcPts val="0"/>
                        </a:spcAft>
                      </a:pPr>
                      <a:r>
                        <a:rPr lang="zh-CN" sz="1700" kern="100" dirty="0">
                          <a:solidFill>
                            <a:srgbClr val="000000"/>
                          </a:solidFill>
                          <a:latin typeface="+mn-ea"/>
                          <a:ea typeface="+mn-ea"/>
                          <a:cs typeface="Times New Roman"/>
                        </a:rPr>
                        <a:t>方法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mn-ea"/>
                          <a:ea typeface="+mn-ea"/>
                          <a:cs typeface="Times New Roman"/>
                        </a:rPr>
                        <a:t>适用范围或原理</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mn-ea"/>
                          <a:ea typeface="+mn-ea"/>
                          <a:cs typeface="Times New Roman"/>
                        </a:rPr>
                        <a:t>举例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mn-ea"/>
                          <a:ea typeface="+mn-ea"/>
                          <a:cs typeface="Times New Roman"/>
                        </a:rPr>
                        <a:t>选用试剂或操作</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324000">
                <a:tc rowSpan="3">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化学方法</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mn-ea"/>
                          <a:ea typeface="+mn-ea"/>
                          <a:cs typeface="Times New Roman"/>
                        </a:rPr>
                        <a:t>气化</a:t>
                      </a:r>
                    </a:p>
                    <a:p>
                      <a:pPr algn="ctr">
                        <a:lnSpc>
                          <a:spcPct val="150000"/>
                        </a:lnSpc>
                        <a:spcAft>
                          <a:spcPts val="0"/>
                        </a:spcAft>
                      </a:pPr>
                      <a:r>
                        <a:rPr lang="zh-CN" sz="1700" kern="100">
                          <a:solidFill>
                            <a:srgbClr val="000000"/>
                          </a:solidFill>
                          <a:latin typeface="+mn-ea"/>
                          <a:ea typeface="+mn-ea"/>
                          <a:cs typeface="Times New Roman"/>
                        </a:rPr>
                        <a:t>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　杂质中含有能生成气体的离子或原子团</a:t>
                      </a:r>
                      <a:r>
                        <a:rPr lang="en-US" sz="1700" kern="100" dirty="0">
                          <a:solidFill>
                            <a:srgbClr val="000000"/>
                          </a:solidFill>
                          <a:latin typeface="+mn-ea"/>
                          <a:ea typeface="+mn-ea"/>
                          <a:cs typeface="Times New Roman"/>
                        </a:rPr>
                        <a:t>(</a:t>
                      </a:r>
                      <a:r>
                        <a:rPr lang="zh-CN" sz="1700" kern="100" dirty="0" smtClean="0">
                          <a:solidFill>
                            <a:srgbClr val="000000"/>
                          </a:solidFill>
                          <a:latin typeface="+mn-ea"/>
                          <a:ea typeface="+mn-ea"/>
                          <a:cs typeface="Times New Roman"/>
                        </a:rPr>
                        <a:t>如</a:t>
                      </a:r>
                      <a:r>
                        <a:rPr lang="en-US" sz="1700" kern="100" dirty="0" smtClean="0">
                          <a:solidFill>
                            <a:srgbClr val="000000"/>
                          </a:solidFill>
                          <a:latin typeface="+mn-ea"/>
                          <a:ea typeface="+mn-ea"/>
                          <a:cs typeface="Times New Roman"/>
                        </a:rPr>
                        <a:t>                     )</a:t>
                      </a:r>
                      <a:endParaRPr lang="zh-CN" sz="1700" kern="100" dirty="0">
                        <a:solidFill>
                          <a:srgbClr val="000000"/>
                        </a:solidFill>
                        <a:latin typeface="+mn-ea"/>
                        <a:ea typeface="+mn-ea"/>
                        <a:cs typeface="Times New Roman"/>
                      </a:endParaRPr>
                    </a:p>
                  </a:txBody>
                  <a:tcPr marL="30315" marR="3031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err="1">
                          <a:solidFill>
                            <a:srgbClr val="000000"/>
                          </a:solidFill>
                          <a:latin typeface="+mn-ea"/>
                          <a:ea typeface="+mn-ea"/>
                          <a:cs typeface="Times New Roman"/>
                        </a:rPr>
                        <a:t>CaO</a:t>
                      </a:r>
                      <a:r>
                        <a:rPr lang="en-US" sz="1700" kern="100" dirty="0">
                          <a:solidFill>
                            <a:srgbClr val="000000"/>
                          </a:solidFill>
                          <a:latin typeface="+mn-ea"/>
                          <a:ea typeface="+mn-ea"/>
                          <a:cs typeface="Times New Roman"/>
                        </a:rPr>
                        <a:t>(</a:t>
                      </a:r>
                      <a:r>
                        <a:rPr lang="en-US" sz="1700" kern="100" dirty="0" err="1">
                          <a:solidFill>
                            <a:srgbClr val="000000"/>
                          </a:solidFill>
                          <a:latin typeface="+mn-ea"/>
                          <a:ea typeface="+mn-ea"/>
                          <a:cs typeface="Times New Roman"/>
                        </a:rPr>
                        <a:t>CaCO</a:t>
                      </a:r>
                      <a:r>
                        <a:rPr lang="en-US" sz="1700" kern="100" baseline="-25000" dirty="0" err="1">
                          <a:solidFill>
                            <a:srgbClr val="000000"/>
                          </a:solidFill>
                          <a:latin typeface="+mn-ea"/>
                          <a:ea typeface="+mn-ea"/>
                          <a:cs typeface="Times New Roman"/>
                        </a:rPr>
                        <a:t>3</a:t>
                      </a:r>
                      <a:r>
                        <a:rPr lang="en-US" sz="1700" kern="100" dirty="0">
                          <a:solidFill>
                            <a:srgbClr val="000000"/>
                          </a:solidFill>
                          <a:latin typeface="+mn-ea"/>
                          <a:ea typeface="+mn-ea"/>
                          <a:cs typeface="Times New Roman"/>
                        </a:rPr>
                        <a:t>)</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u="sng" kern="100" dirty="0">
                          <a:solidFill>
                            <a:srgbClr val="000000"/>
                          </a:solidFill>
                          <a:uFill>
                            <a:solidFill>
                              <a:srgbClr val="000000"/>
                            </a:solidFill>
                          </a:uFill>
                          <a:latin typeface="+mn-ea"/>
                          <a:ea typeface="+mn-ea"/>
                          <a:cs typeface="Times New Roman"/>
                        </a:rPr>
                        <a:t>　　　　　</a:t>
                      </a:r>
                      <a:r>
                        <a:rPr lang="en-US" sz="1700" u="sng" kern="100" dirty="0">
                          <a:solidFill>
                            <a:srgbClr val="000000"/>
                          </a:solidFill>
                          <a:uFill>
                            <a:solidFill>
                              <a:srgbClr val="000000"/>
                            </a:solidFill>
                          </a:uFill>
                          <a:latin typeface="+mn-ea"/>
                          <a:ea typeface="+mn-ea"/>
                          <a:cs typeface="Times New Roman"/>
                        </a:rPr>
                        <a:t> </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mn-ea"/>
                          <a:ea typeface="+mn-ea"/>
                          <a:cs typeface="Times New Roman"/>
                        </a:rPr>
                        <a:t>沉淀</a:t>
                      </a:r>
                    </a:p>
                    <a:p>
                      <a:pPr algn="ctr">
                        <a:lnSpc>
                          <a:spcPct val="150000"/>
                        </a:lnSpc>
                        <a:spcAft>
                          <a:spcPts val="0"/>
                        </a:spcAft>
                      </a:pPr>
                      <a:r>
                        <a:rPr lang="zh-CN" sz="1700" kern="100" dirty="0">
                          <a:solidFill>
                            <a:srgbClr val="000000"/>
                          </a:solidFill>
                          <a:latin typeface="+mn-ea"/>
                          <a:ea typeface="+mn-ea"/>
                          <a:cs typeface="Times New Roman"/>
                        </a:rPr>
                        <a:t>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mn-ea"/>
                          <a:ea typeface="+mn-ea"/>
                          <a:cs typeface="Times New Roman"/>
                        </a:rPr>
                        <a:t>　杂质中含有能生成沉淀的离子或原子团</a:t>
                      </a:r>
                      <a:r>
                        <a:rPr lang="en-US" sz="1700" kern="100">
                          <a:solidFill>
                            <a:srgbClr val="000000"/>
                          </a:solidFill>
                          <a:latin typeface="+mn-ea"/>
                          <a:ea typeface="+mn-ea"/>
                          <a:cs typeface="Times New Roman"/>
                        </a:rPr>
                        <a:t>(</a:t>
                      </a:r>
                      <a:r>
                        <a:rPr lang="zh-CN" sz="1700" kern="100">
                          <a:solidFill>
                            <a:srgbClr val="000000"/>
                          </a:solidFill>
                          <a:latin typeface="+mn-ea"/>
                          <a:ea typeface="+mn-ea"/>
                          <a:cs typeface="Times New Roman"/>
                        </a:rPr>
                        <a:t>熟记“八大沉淀”</a:t>
                      </a:r>
                      <a:r>
                        <a:rPr lang="en-US" sz="1700" kern="100">
                          <a:solidFill>
                            <a:srgbClr val="000000"/>
                          </a:solidFill>
                          <a:latin typeface="+mn-ea"/>
                          <a:ea typeface="+mn-ea"/>
                          <a:cs typeface="Times New Roman"/>
                        </a:rPr>
                        <a:t>)</a:t>
                      </a:r>
                      <a:endParaRPr lang="zh-CN" sz="1700" kern="100">
                        <a:solidFill>
                          <a:srgbClr val="000000"/>
                        </a:solidFill>
                        <a:latin typeface="+mn-ea"/>
                        <a:ea typeface="+mn-ea"/>
                        <a:cs typeface="Times New Roman"/>
                      </a:endParaRPr>
                    </a:p>
                  </a:txBody>
                  <a:tcPr marL="30315" marR="3031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NaCl(MgSO</a:t>
                      </a:r>
                      <a:r>
                        <a:rPr lang="en-US" sz="1700" kern="100" baseline="-25000">
                          <a:solidFill>
                            <a:srgbClr val="000000"/>
                          </a:solidFill>
                          <a:latin typeface="+mn-ea"/>
                          <a:ea typeface="+mn-ea"/>
                          <a:cs typeface="Times New Roman"/>
                        </a:rPr>
                        <a:t>4</a:t>
                      </a:r>
                      <a:r>
                        <a:rPr lang="en-US" sz="1700" kern="100">
                          <a:solidFill>
                            <a:srgbClr val="000000"/>
                          </a:solidFill>
                          <a:latin typeface="+mn-ea"/>
                          <a:ea typeface="+mn-ea"/>
                          <a:cs typeface="Times New Roman"/>
                        </a:rPr>
                        <a:t>)</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u="sng" kern="100" dirty="0">
                          <a:solidFill>
                            <a:srgbClr val="000000"/>
                          </a:solidFill>
                          <a:uFill>
                            <a:solidFill>
                              <a:srgbClr val="000000"/>
                            </a:solidFill>
                          </a:uFill>
                          <a:latin typeface="+mn-ea"/>
                          <a:ea typeface="+mn-ea"/>
                          <a:cs typeface="Times New Roman"/>
                        </a:rPr>
                        <a:t>　　　　　　　</a:t>
                      </a:r>
                      <a:r>
                        <a:rPr lang="en-US" sz="1700" u="sng" kern="100" dirty="0">
                          <a:solidFill>
                            <a:srgbClr val="000000"/>
                          </a:solidFill>
                          <a:uFill>
                            <a:solidFill>
                              <a:srgbClr val="000000"/>
                            </a:solidFill>
                          </a:uFill>
                          <a:latin typeface="+mn-ea"/>
                          <a:ea typeface="+mn-ea"/>
                          <a:cs typeface="Times New Roman"/>
                        </a:rPr>
                        <a:t> </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mn-ea"/>
                          <a:ea typeface="+mn-ea"/>
                          <a:cs typeface="Times New Roman"/>
                        </a:rPr>
                        <a:t>置换</a:t>
                      </a:r>
                    </a:p>
                    <a:p>
                      <a:pPr algn="ctr">
                        <a:lnSpc>
                          <a:spcPct val="150000"/>
                        </a:lnSpc>
                        <a:spcAft>
                          <a:spcPts val="0"/>
                        </a:spcAft>
                      </a:pPr>
                      <a:r>
                        <a:rPr lang="zh-CN" sz="1700" kern="100">
                          <a:solidFill>
                            <a:srgbClr val="000000"/>
                          </a:solidFill>
                          <a:latin typeface="+mn-ea"/>
                          <a:ea typeface="+mn-ea"/>
                          <a:cs typeface="Times New Roman"/>
                        </a:rPr>
                        <a:t>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mn-ea"/>
                          <a:ea typeface="+mn-ea"/>
                          <a:cs typeface="Times New Roman"/>
                        </a:rPr>
                        <a:t>将杂质通过置换反应除去</a:t>
                      </a:r>
                    </a:p>
                  </a:txBody>
                  <a:tcPr marL="30315" marR="3031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err="1">
                          <a:solidFill>
                            <a:srgbClr val="000000"/>
                          </a:solidFill>
                          <a:latin typeface="+mn-ea"/>
                          <a:ea typeface="+mn-ea"/>
                          <a:cs typeface="Times New Roman"/>
                        </a:rPr>
                        <a:t>FeSO</a:t>
                      </a:r>
                      <a:r>
                        <a:rPr lang="en-US" sz="1700" kern="100" baseline="-25000" dirty="0" err="1">
                          <a:solidFill>
                            <a:srgbClr val="000000"/>
                          </a:solidFill>
                          <a:latin typeface="+mn-ea"/>
                          <a:ea typeface="+mn-ea"/>
                          <a:cs typeface="Times New Roman"/>
                        </a:rPr>
                        <a:t>4</a:t>
                      </a:r>
                      <a:r>
                        <a:rPr lang="en-US" sz="1700" kern="100" dirty="0">
                          <a:solidFill>
                            <a:srgbClr val="000000"/>
                          </a:solidFill>
                          <a:latin typeface="+mn-ea"/>
                          <a:ea typeface="+mn-ea"/>
                          <a:cs typeface="Times New Roman"/>
                        </a:rPr>
                        <a:t>(</a:t>
                      </a:r>
                      <a:r>
                        <a:rPr lang="en-US" sz="1700" kern="100" dirty="0" err="1">
                          <a:solidFill>
                            <a:srgbClr val="000000"/>
                          </a:solidFill>
                          <a:latin typeface="+mn-ea"/>
                          <a:ea typeface="+mn-ea"/>
                          <a:cs typeface="Times New Roman"/>
                        </a:rPr>
                        <a:t>CuSO</a:t>
                      </a:r>
                      <a:r>
                        <a:rPr lang="en-US" sz="1700" kern="100" baseline="-25000" dirty="0" err="1">
                          <a:solidFill>
                            <a:srgbClr val="000000"/>
                          </a:solidFill>
                          <a:latin typeface="+mn-ea"/>
                          <a:ea typeface="+mn-ea"/>
                          <a:cs typeface="Times New Roman"/>
                        </a:rPr>
                        <a:t>4</a:t>
                      </a:r>
                      <a:r>
                        <a:rPr lang="en-US" sz="1700" kern="100" dirty="0">
                          <a:solidFill>
                            <a:srgbClr val="000000"/>
                          </a:solidFill>
                          <a:latin typeface="+mn-ea"/>
                          <a:ea typeface="+mn-ea"/>
                          <a:cs typeface="Times New Roman"/>
                        </a:rPr>
                        <a:t>)</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u="sng" kern="100" dirty="0">
                          <a:solidFill>
                            <a:srgbClr val="000000"/>
                          </a:solidFill>
                          <a:uFill>
                            <a:solidFill>
                              <a:srgbClr val="000000"/>
                            </a:solidFill>
                          </a:uFill>
                          <a:latin typeface="+mn-ea"/>
                          <a:ea typeface="+mn-ea"/>
                          <a:cs typeface="Times New Roman"/>
                        </a:rPr>
                        <a:t>　　　</a:t>
                      </a:r>
                      <a:r>
                        <a:rPr lang="en-US" sz="1700" u="sng" kern="100" dirty="0">
                          <a:solidFill>
                            <a:srgbClr val="000000"/>
                          </a:solidFill>
                          <a:uFill>
                            <a:solidFill>
                              <a:srgbClr val="000000"/>
                            </a:solidFill>
                          </a:uFill>
                          <a:latin typeface="+mn-ea"/>
                          <a:ea typeface="+mn-ea"/>
                          <a:cs typeface="Times New Roman"/>
                        </a:rPr>
                        <a:t> </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aphicFrame>
        <p:nvGraphicFramePr>
          <p:cNvPr id="10" name="对象 9"/>
          <p:cNvGraphicFramePr>
            <a:graphicFrameLocks noChangeAspect="1"/>
          </p:cNvGraphicFramePr>
          <p:nvPr/>
        </p:nvGraphicFramePr>
        <p:xfrm>
          <a:off x="3202357" y="1568142"/>
          <a:ext cx="1563687" cy="630237"/>
        </p:xfrm>
        <a:graphic>
          <a:graphicData uri="http://schemas.openxmlformats.org/presentationml/2006/ole">
            <p:oleObj spid="_x0000_s66567" name="文档" r:id="rId3" imgW="1563597" imgH="630743" progId="Word.Document.12">
              <p:embed/>
            </p:oleObj>
          </a:graphicData>
        </a:graphic>
      </p:graphicFrame>
      <p:sp>
        <p:nvSpPr>
          <p:cNvPr id="11" name="TextBox 10">
            <a:extLst>
              <a:ext uri="{FF2B5EF4-FFF2-40B4-BE49-F238E27FC236}">
                <a16:creationId xmlns:a16="http://schemas.microsoft.com/office/drawing/2014/main" xmlns="" id="{8C73DFB8-D3D4-4E75-B4F8-75BA8B176542}"/>
              </a:ext>
            </a:extLst>
          </p:cNvPr>
          <p:cNvSpPr txBox="1">
            <a:spLocks noChangeArrowheads="1"/>
          </p:cNvSpPr>
          <p:nvPr/>
        </p:nvSpPr>
        <p:spPr bwMode="auto">
          <a:xfrm>
            <a:off x="7172698" y="1540803"/>
            <a:ext cx="944737"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高温煅烧</a:t>
            </a:r>
            <a:endParaRPr lang="zh-CN" altLang="en-US" sz="1700" dirty="0" smtClean="0">
              <a:solidFill>
                <a:srgbClr val="A50021"/>
              </a:solidFill>
            </a:endParaRPr>
          </a:p>
        </p:txBody>
      </p:sp>
      <p:sp>
        <p:nvSpPr>
          <p:cNvPr id="12" name="TextBox 11">
            <a:extLst>
              <a:ext uri="{FF2B5EF4-FFF2-40B4-BE49-F238E27FC236}">
                <a16:creationId xmlns:a16="http://schemas.microsoft.com/office/drawing/2014/main" xmlns="" id="{8C73DFB8-D3D4-4E75-B4F8-75BA8B176542}"/>
              </a:ext>
            </a:extLst>
          </p:cNvPr>
          <p:cNvSpPr txBox="1">
            <a:spLocks noChangeArrowheads="1"/>
          </p:cNvSpPr>
          <p:nvPr/>
        </p:nvSpPr>
        <p:spPr bwMode="auto">
          <a:xfrm>
            <a:off x="6947069" y="2312698"/>
            <a:ext cx="1401593" cy="334313"/>
          </a:xfrm>
          <a:prstGeom prst="rect">
            <a:avLst/>
          </a:prstGeom>
          <a:noFill/>
          <a:ln w="9525">
            <a:noFill/>
            <a:miter lim="800000"/>
            <a:headEnd/>
            <a:tailEnd/>
          </a:ln>
        </p:spPr>
        <p:txBody>
          <a:bodyPr wrap="none" lIns="36000" tIns="36000" rIns="36000" bIns="36000">
            <a:spAutoFit/>
          </a:bodyPr>
          <a:lstStyle/>
          <a:p>
            <a:r>
              <a:rPr lang="en-US" sz="1700" b="1" dirty="0" err="1" smtClean="0">
                <a:solidFill>
                  <a:srgbClr val="A50021"/>
                </a:solidFill>
              </a:rPr>
              <a:t>Ba</a:t>
            </a:r>
            <a:r>
              <a:rPr lang="en-US" sz="1700" b="1" dirty="0" smtClean="0">
                <a:solidFill>
                  <a:srgbClr val="A50021"/>
                </a:solidFill>
              </a:rPr>
              <a:t>(OH)</a:t>
            </a:r>
            <a:r>
              <a:rPr lang="en-US" sz="1700" b="1" baseline="-25000" dirty="0" smtClean="0">
                <a:solidFill>
                  <a:srgbClr val="A50021"/>
                </a:solidFill>
              </a:rPr>
              <a:t>2</a:t>
            </a:r>
            <a:r>
              <a:rPr lang="zh-CN" altLang="en-US" sz="1700" b="1" dirty="0" smtClean="0">
                <a:solidFill>
                  <a:srgbClr val="A50021"/>
                </a:solidFill>
              </a:rPr>
              <a:t>溶液</a:t>
            </a:r>
            <a:endParaRPr lang="zh-CN" altLang="en-US" sz="1700" dirty="0" smtClean="0">
              <a:solidFill>
                <a:srgbClr val="A50021"/>
              </a:solidFill>
            </a:endParaRPr>
          </a:p>
        </p:txBody>
      </p:sp>
      <p:sp>
        <p:nvSpPr>
          <p:cNvPr id="14" name="TextBox 13">
            <a:extLst>
              <a:ext uri="{FF2B5EF4-FFF2-40B4-BE49-F238E27FC236}">
                <a16:creationId xmlns:a16="http://schemas.microsoft.com/office/drawing/2014/main" xmlns="" id="{8C73DFB8-D3D4-4E75-B4F8-75BA8B176542}"/>
              </a:ext>
            </a:extLst>
          </p:cNvPr>
          <p:cNvSpPr txBox="1">
            <a:spLocks noChangeArrowheads="1"/>
          </p:cNvSpPr>
          <p:nvPr/>
        </p:nvSpPr>
        <p:spPr bwMode="auto">
          <a:xfrm>
            <a:off x="7505210" y="3132095"/>
            <a:ext cx="321169" cy="334313"/>
          </a:xfrm>
          <a:prstGeom prst="rect">
            <a:avLst/>
          </a:prstGeom>
          <a:noFill/>
          <a:ln w="9525">
            <a:noFill/>
            <a:miter lim="800000"/>
            <a:headEnd/>
            <a:tailEnd/>
          </a:ln>
        </p:spPr>
        <p:txBody>
          <a:bodyPr wrap="none" lIns="36000" tIns="36000" rIns="36000" bIns="36000">
            <a:spAutoFit/>
          </a:bodyPr>
          <a:lstStyle/>
          <a:p>
            <a:r>
              <a:rPr lang="en-US" sz="1700" b="1" dirty="0" smtClean="0">
                <a:solidFill>
                  <a:srgbClr val="A50021"/>
                </a:solidFill>
              </a:rPr>
              <a:t>Fe</a:t>
            </a:r>
            <a:endParaRPr lang="zh-CN" altLang="en-US" sz="1700" dirty="0" smtClean="0">
              <a:solidFill>
                <a:srgbClr val="A50021"/>
              </a:solidFill>
            </a:endParaRPr>
          </a:p>
        </p:txBody>
      </p:sp>
    </p:spTree>
    <p:extLst>
      <p:ext uri="{BB962C8B-B14F-4D97-AF65-F5344CB8AC3E}">
        <p14:creationId xmlns:p14="http://schemas.microsoft.com/office/powerpoint/2010/main" xmlns="" val="285404701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5">
            <a:extLst>
              <a:ext uri="{FF2B5EF4-FFF2-40B4-BE49-F238E27FC236}">
                <a16:creationId xmlns:a16="http://schemas.microsoft.com/office/drawing/2014/main" xmlns="" id="{397633F9-8C47-462D-810D-830938166D1E}"/>
              </a:ext>
            </a:extLst>
          </p:cNvPr>
          <p:cNvSpPr txBox="1"/>
          <p:nvPr/>
        </p:nvSpPr>
        <p:spPr>
          <a:xfrm>
            <a:off x="914400" y="327407"/>
            <a:ext cx="7734735" cy="395869"/>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3" name="表格 2"/>
          <p:cNvGraphicFramePr>
            <a:graphicFrameLocks noGrp="1"/>
          </p:cNvGraphicFramePr>
          <p:nvPr/>
        </p:nvGraphicFramePr>
        <p:xfrm>
          <a:off x="938150" y="689500"/>
          <a:ext cx="7600207" cy="3886200"/>
        </p:xfrm>
        <a:graphic>
          <a:graphicData uri="http://schemas.openxmlformats.org/drawingml/2006/table">
            <a:tbl>
              <a:tblPr/>
              <a:tblGrid>
                <a:gridCol w="463138"/>
                <a:gridCol w="498764"/>
                <a:gridCol w="3372592"/>
                <a:gridCol w="997527"/>
                <a:gridCol w="2268186"/>
              </a:tblGrid>
              <a:tr h="324000">
                <a:tc gridSpan="2">
                  <a:txBody>
                    <a:bodyPr/>
                    <a:lstStyle/>
                    <a:p>
                      <a:pPr algn="ctr">
                        <a:lnSpc>
                          <a:spcPct val="150000"/>
                        </a:lnSpc>
                        <a:spcAft>
                          <a:spcPts val="0"/>
                        </a:spcAft>
                      </a:pPr>
                      <a:r>
                        <a:rPr lang="zh-CN" sz="1700" kern="100" dirty="0">
                          <a:solidFill>
                            <a:srgbClr val="000000"/>
                          </a:solidFill>
                          <a:latin typeface="+mn-ea"/>
                          <a:ea typeface="+mn-ea"/>
                          <a:cs typeface="Times New Roman"/>
                        </a:rPr>
                        <a:t>方法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mn-ea"/>
                          <a:ea typeface="+mn-ea"/>
                          <a:cs typeface="Times New Roman"/>
                        </a:rPr>
                        <a:t>适用范围或原理</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mn-ea"/>
                          <a:ea typeface="+mn-ea"/>
                          <a:cs typeface="Times New Roman"/>
                        </a:rPr>
                        <a:t>举例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mn-ea"/>
                          <a:ea typeface="+mn-ea"/>
                          <a:cs typeface="Times New Roman"/>
                        </a:rPr>
                        <a:t>选用试剂或操作</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324000">
                <a:tc>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化学方法</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洗气法</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endParaRPr lang="en-US" altLang="zh-CN" sz="1700" kern="100" dirty="0" smtClean="0">
                        <a:solidFill>
                          <a:srgbClr val="000000"/>
                        </a:solidFill>
                        <a:latin typeface="+mn-ea"/>
                        <a:ea typeface="+mn-ea"/>
                        <a:cs typeface="Times New Roman"/>
                      </a:endParaRPr>
                    </a:p>
                    <a:p>
                      <a:pPr>
                        <a:lnSpc>
                          <a:spcPct val="150000"/>
                        </a:lnSpc>
                        <a:spcAft>
                          <a:spcPts val="0"/>
                        </a:spcAft>
                      </a:pPr>
                      <a:endParaRPr lang="en-US" altLang="zh-CN" sz="1700" kern="100" dirty="0" smtClean="0">
                        <a:solidFill>
                          <a:srgbClr val="000000"/>
                        </a:solidFill>
                        <a:latin typeface="+mn-ea"/>
                        <a:ea typeface="+mn-ea"/>
                        <a:cs typeface="Times New Roman"/>
                      </a:endParaRPr>
                    </a:p>
                    <a:p>
                      <a:pPr>
                        <a:lnSpc>
                          <a:spcPct val="150000"/>
                        </a:lnSpc>
                        <a:spcAft>
                          <a:spcPts val="0"/>
                        </a:spcAft>
                      </a:pPr>
                      <a:endParaRPr lang="en-US" altLang="zh-CN" sz="1700" kern="100" dirty="0" smtClean="0">
                        <a:solidFill>
                          <a:srgbClr val="000000"/>
                        </a:solidFill>
                        <a:latin typeface="+mn-ea"/>
                        <a:ea typeface="+mn-ea"/>
                        <a:cs typeface="Times New Roman"/>
                      </a:endParaRPr>
                    </a:p>
                    <a:p>
                      <a:pPr>
                        <a:lnSpc>
                          <a:spcPct val="150000"/>
                        </a:lnSpc>
                        <a:spcAft>
                          <a:spcPts val="0"/>
                        </a:spcAft>
                      </a:pPr>
                      <a:endParaRPr lang="en-US" altLang="zh-CN" sz="1700" kern="100" dirty="0" smtClean="0">
                        <a:solidFill>
                          <a:srgbClr val="000000"/>
                        </a:solidFill>
                        <a:latin typeface="+mn-ea"/>
                        <a:ea typeface="+mn-ea"/>
                        <a:cs typeface="Times New Roman"/>
                      </a:endParaRPr>
                    </a:p>
                    <a:p>
                      <a:pPr>
                        <a:lnSpc>
                          <a:spcPct val="150000"/>
                        </a:lnSpc>
                        <a:spcAft>
                          <a:spcPts val="0"/>
                        </a:spcAft>
                      </a:pPr>
                      <a:endParaRPr lang="en-US" altLang="zh-CN" sz="1700" kern="100" dirty="0" smtClean="0">
                        <a:solidFill>
                          <a:srgbClr val="000000"/>
                        </a:solidFill>
                        <a:latin typeface="+mn-ea"/>
                        <a:ea typeface="+mn-ea"/>
                        <a:cs typeface="Times New Roman"/>
                      </a:endParaRPr>
                    </a:p>
                    <a:p>
                      <a:pPr>
                        <a:lnSpc>
                          <a:spcPct val="150000"/>
                        </a:lnSpc>
                        <a:spcAft>
                          <a:spcPts val="0"/>
                        </a:spcAft>
                      </a:pPr>
                      <a:endParaRPr lang="en-US" altLang="zh-CN" sz="1700" kern="100" dirty="0" smtClean="0">
                        <a:solidFill>
                          <a:srgbClr val="000000"/>
                        </a:solidFill>
                        <a:latin typeface="+mn-ea"/>
                        <a:ea typeface="+mn-ea"/>
                        <a:cs typeface="Times New Roman"/>
                      </a:endParaRPr>
                    </a:p>
                    <a:p>
                      <a:pPr>
                        <a:lnSpc>
                          <a:spcPct val="150000"/>
                        </a:lnSpc>
                        <a:spcAft>
                          <a:spcPts val="0"/>
                        </a:spcAft>
                      </a:pPr>
                      <a:endParaRPr lang="en-US" altLang="zh-CN" sz="1700" kern="100" dirty="0" smtClean="0">
                        <a:solidFill>
                          <a:srgbClr val="000000"/>
                        </a:solidFill>
                        <a:latin typeface="+mn-ea"/>
                        <a:ea typeface="+mn-ea"/>
                        <a:cs typeface="Times New Roman"/>
                      </a:endParaRPr>
                    </a:p>
                    <a:p>
                      <a:pPr>
                        <a:lnSpc>
                          <a:spcPct val="150000"/>
                        </a:lnSpc>
                        <a:spcAft>
                          <a:spcPts val="0"/>
                        </a:spcAft>
                      </a:pPr>
                      <a:endParaRPr lang="en-US" altLang="zh-CN" sz="1700" kern="100" dirty="0" smtClean="0">
                        <a:solidFill>
                          <a:srgbClr val="000000"/>
                        </a:solidFill>
                        <a:latin typeface="+mn-ea"/>
                        <a:ea typeface="+mn-ea"/>
                        <a:cs typeface="Times New Roman"/>
                      </a:endParaRPr>
                    </a:p>
                    <a:p>
                      <a:pPr>
                        <a:lnSpc>
                          <a:spcPct val="150000"/>
                        </a:lnSpc>
                        <a:spcAft>
                          <a:spcPts val="0"/>
                        </a:spcAft>
                      </a:pPr>
                      <a:endParaRPr lang="zh-CN" sz="1700" kern="100" dirty="0">
                        <a:solidFill>
                          <a:srgbClr val="000000"/>
                        </a:solidFill>
                        <a:latin typeface="+mn-ea"/>
                        <a:ea typeface="+mn-ea"/>
                        <a:cs typeface="Times New Roman"/>
                      </a:endParaRPr>
                    </a:p>
                  </a:txBody>
                  <a:tcPr marL="30315" marR="3031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mn-ea"/>
                          <a:ea typeface="+mn-ea"/>
                          <a:cs typeface="Times New Roman"/>
                        </a:rPr>
                        <a:t>CO(CO</a:t>
                      </a:r>
                      <a:r>
                        <a:rPr lang="en-US" sz="1700" kern="100" baseline="-25000" dirty="0">
                          <a:solidFill>
                            <a:srgbClr val="000000"/>
                          </a:solidFill>
                          <a:latin typeface="+mn-ea"/>
                          <a:ea typeface="+mn-ea"/>
                          <a:cs typeface="Times New Roman"/>
                        </a:rPr>
                        <a:t>2</a:t>
                      </a:r>
                      <a:r>
                        <a:rPr lang="en-US" sz="1700" kern="100" dirty="0">
                          <a:solidFill>
                            <a:srgbClr val="000000"/>
                          </a:solidFill>
                          <a:latin typeface="+mn-ea"/>
                          <a:ea typeface="+mn-ea"/>
                          <a:cs typeface="Times New Roman"/>
                        </a:rPr>
                        <a:t>)</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en-US" sz="1700" u="sng" kern="100" dirty="0">
                          <a:solidFill>
                            <a:srgbClr val="000000"/>
                          </a:solidFill>
                          <a:uFill>
                            <a:solidFill>
                              <a:srgbClr val="000000"/>
                            </a:solidFill>
                          </a:uFill>
                          <a:latin typeface="+mn-ea"/>
                          <a:ea typeface="+mn-ea"/>
                          <a:cs typeface="Times New Roman"/>
                        </a:rPr>
                        <a:t> </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 name="HXZ2-1.EPS"/>
          <p:cNvPicPr>
            <a:picLocks noChangeAspect="1" noChangeArrowheads="1"/>
          </p:cNvPicPr>
          <p:nvPr/>
        </p:nvPicPr>
        <p:blipFill>
          <a:blip r:embed="rId3" cstate="print"/>
          <a:srcRect/>
          <a:stretch>
            <a:fillRect/>
          </a:stretch>
        </p:blipFill>
        <p:spPr bwMode="auto">
          <a:xfrm>
            <a:off x="2078187" y="2434442"/>
            <a:ext cx="2992744" cy="2055763"/>
          </a:xfrm>
          <a:prstGeom prst="rect">
            <a:avLst/>
          </a:prstGeom>
          <a:noFill/>
        </p:spPr>
      </p:pic>
      <p:graphicFrame>
        <p:nvGraphicFramePr>
          <p:cNvPr id="5" name="对象 4"/>
          <p:cNvGraphicFramePr>
            <a:graphicFrameLocks noChangeAspect="1"/>
          </p:cNvGraphicFramePr>
          <p:nvPr/>
        </p:nvGraphicFramePr>
        <p:xfrm>
          <a:off x="2029871" y="1055916"/>
          <a:ext cx="3303587" cy="1582738"/>
        </p:xfrm>
        <a:graphic>
          <a:graphicData uri="http://schemas.openxmlformats.org/presentationml/2006/ole">
            <p:oleObj spid="_x0000_s67585" name="文档" r:id="rId4" imgW="3303606" imgH="1582977" progId="Word.Document.12">
              <p:embed/>
            </p:oleObj>
          </a:graphicData>
        </a:graphic>
      </p:graphicFrame>
      <p:sp>
        <p:nvSpPr>
          <p:cNvPr id="6" name="TextBox 5">
            <a:extLst>
              <a:ext uri="{FF2B5EF4-FFF2-40B4-BE49-F238E27FC236}">
                <a16:creationId xmlns:a16="http://schemas.microsoft.com/office/drawing/2014/main" xmlns="" id="{8C73DFB8-D3D4-4E75-B4F8-75BA8B176542}"/>
              </a:ext>
            </a:extLst>
          </p:cNvPr>
          <p:cNvSpPr txBox="1">
            <a:spLocks noChangeArrowheads="1"/>
          </p:cNvSpPr>
          <p:nvPr/>
        </p:nvSpPr>
        <p:spPr bwMode="auto">
          <a:xfrm>
            <a:off x="6400808" y="2657084"/>
            <a:ext cx="2049206" cy="334313"/>
          </a:xfrm>
          <a:prstGeom prst="rect">
            <a:avLst/>
          </a:prstGeom>
          <a:noFill/>
          <a:ln w="9525">
            <a:noFill/>
            <a:miter lim="800000"/>
            <a:headEnd/>
            <a:tailEnd/>
          </a:ln>
        </p:spPr>
        <p:txBody>
          <a:bodyPr wrap="none" lIns="36000" tIns="36000" rIns="36000" bIns="36000">
            <a:spAutoFit/>
          </a:bodyPr>
          <a:lstStyle/>
          <a:p>
            <a:r>
              <a:rPr lang="en-US" sz="1700" b="1" dirty="0" err="1" smtClean="0">
                <a:solidFill>
                  <a:srgbClr val="A50021"/>
                </a:solidFill>
              </a:rPr>
              <a:t>NaOH</a:t>
            </a:r>
            <a:r>
              <a:rPr lang="zh-CN" altLang="en-US" sz="1700" b="1" dirty="0" smtClean="0">
                <a:solidFill>
                  <a:srgbClr val="A50021"/>
                </a:solidFill>
              </a:rPr>
              <a:t>溶液、浓硫酸</a:t>
            </a:r>
            <a:endParaRPr lang="zh-CN" altLang="en-US" sz="1700" dirty="0" smtClean="0">
              <a:solidFill>
                <a:srgbClr val="A50021"/>
              </a:solidFill>
            </a:endParaRPr>
          </a:p>
        </p:txBody>
      </p:sp>
    </p:spTree>
    <p:extLst>
      <p:ext uri="{BB962C8B-B14F-4D97-AF65-F5344CB8AC3E}">
        <p14:creationId xmlns:p14="http://schemas.microsoft.com/office/powerpoint/2010/main" xmlns="" val="285404701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5">
            <a:extLst>
              <a:ext uri="{FF2B5EF4-FFF2-40B4-BE49-F238E27FC236}">
                <a16:creationId xmlns:a16="http://schemas.microsoft.com/office/drawing/2014/main" xmlns="" id="{397633F9-8C47-462D-810D-830938166D1E}"/>
              </a:ext>
            </a:extLst>
          </p:cNvPr>
          <p:cNvSpPr txBox="1"/>
          <p:nvPr/>
        </p:nvSpPr>
        <p:spPr>
          <a:xfrm>
            <a:off x="914400" y="351157"/>
            <a:ext cx="7734735" cy="395869"/>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3" name="表格 2"/>
          <p:cNvGraphicFramePr>
            <a:graphicFrameLocks noGrp="1"/>
          </p:cNvGraphicFramePr>
          <p:nvPr/>
        </p:nvGraphicFramePr>
        <p:xfrm>
          <a:off x="938150" y="784500"/>
          <a:ext cx="7600207" cy="3108960"/>
        </p:xfrm>
        <a:graphic>
          <a:graphicData uri="http://schemas.openxmlformats.org/drawingml/2006/table">
            <a:tbl>
              <a:tblPr/>
              <a:tblGrid>
                <a:gridCol w="296883"/>
                <a:gridCol w="534390"/>
                <a:gridCol w="3016333"/>
                <a:gridCol w="1496291"/>
                <a:gridCol w="2256310"/>
              </a:tblGrid>
              <a:tr h="324000">
                <a:tc gridSpan="2">
                  <a:txBody>
                    <a:bodyPr/>
                    <a:lstStyle/>
                    <a:p>
                      <a:pPr algn="ctr">
                        <a:lnSpc>
                          <a:spcPct val="150000"/>
                        </a:lnSpc>
                        <a:spcAft>
                          <a:spcPts val="0"/>
                        </a:spcAft>
                      </a:pPr>
                      <a:r>
                        <a:rPr lang="zh-CN" sz="1700" kern="100" dirty="0">
                          <a:solidFill>
                            <a:srgbClr val="000000"/>
                          </a:solidFill>
                          <a:latin typeface="+mn-ea"/>
                          <a:ea typeface="+mn-ea"/>
                          <a:cs typeface="Times New Roman"/>
                        </a:rPr>
                        <a:t>方法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mn-ea"/>
                          <a:ea typeface="+mn-ea"/>
                          <a:cs typeface="Times New Roman"/>
                        </a:rPr>
                        <a:t>适用范围或原理</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mn-ea"/>
                          <a:ea typeface="+mn-ea"/>
                          <a:cs typeface="Times New Roman"/>
                        </a:rPr>
                        <a:t>举例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mn-ea"/>
                          <a:ea typeface="+mn-ea"/>
                          <a:cs typeface="Times New Roman"/>
                        </a:rPr>
                        <a:t>选用试剂或操作</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324000">
                <a:tc rowSpan="5">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化学方法</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洗气法</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　干燥法</a:t>
                      </a:r>
                      <a:r>
                        <a:rPr lang="en-US" sz="1700" kern="100" dirty="0">
                          <a:solidFill>
                            <a:srgbClr val="000000"/>
                          </a:solidFill>
                          <a:latin typeface="+mn-ea"/>
                          <a:ea typeface="+mn-ea"/>
                          <a:cs typeface="Times New Roman"/>
                        </a:rPr>
                        <a:t>(</a:t>
                      </a:r>
                      <a:r>
                        <a:rPr lang="zh-CN" sz="1700" kern="100" dirty="0">
                          <a:solidFill>
                            <a:srgbClr val="000000"/>
                          </a:solidFill>
                          <a:latin typeface="+mn-ea"/>
                          <a:ea typeface="+mn-ea"/>
                          <a:cs typeface="Times New Roman"/>
                        </a:rPr>
                        <a:t>用浓硫酸、氢氧化钠固体、生石灰</a:t>
                      </a:r>
                      <a:r>
                        <a:rPr lang="en-US" sz="1700" kern="100" dirty="0">
                          <a:solidFill>
                            <a:srgbClr val="000000"/>
                          </a:solidFill>
                          <a:latin typeface="+mn-ea"/>
                          <a:ea typeface="+mn-ea"/>
                          <a:cs typeface="Times New Roman"/>
                        </a:rPr>
                        <a:t>,</a:t>
                      </a:r>
                      <a:r>
                        <a:rPr lang="zh-CN" sz="1700" kern="100" dirty="0">
                          <a:solidFill>
                            <a:srgbClr val="000000"/>
                          </a:solidFill>
                          <a:latin typeface="+mn-ea"/>
                          <a:ea typeface="+mn-ea"/>
                          <a:cs typeface="Times New Roman"/>
                        </a:rPr>
                        <a:t>详见第</a:t>
                      </a:r>
                      <a:r>
                        <a:rPr lang="en-US" sz="1700" kern="100" dirty="0">
                          <a:solidFill>
                            <a:srgbClr val="000000"/>
                          </a:solidFill>
                          <a:latin typeface="+mn-ea"/>
                          <a:ea typeface="+mn-ea"/>
                          <a:cs typeface="Times New Roman"/>
                        </a:rPr>
                        <a:t>17</a:t>
                      </a:r>
                      <a:r>
                        <a:rPr lang="zh-CN" sz="1700" kern="100" dirty="0">
                          <a:solidFill>
                            <a:srgbClr val="000000"/>
                          </a:solidFill>
                          <a:latin typeface="+mn-ea"/>
                          <a:ea typeface="+mn-ea"/>
                          <a:cs typeface="Times New Roman"/>
                        </a:rPr>
                        <a:t>课时</a:t>
                      </a:r>
                      <a:r>
                        <a:rPr lang="en-US" sz="1700" kern="100" dirty="0">
                          <a:solidFill>
                            <a:srgbClr val="000000"/>
                          </a:solidFill>
                          <a:latin typeface="+mn-ea"/>
                          <a:ea typeface="+mn-ea"/>
                          <a:cs typeface="Times New Roman"/>
                        </a:rPr>
                        <a:t>)</a:t>
                      </a:r>
                      <a:endParaRPr lang="zh-CN" sz="1700" kern="100" dirty="0">
                        <a:solidFill>
                          <a:srgbClr val="000000"/>
                        </a:solidFill>
                        <a:latin typeface="+mn-ea"/>
                        <a:ea typeface="+mn-ea"/>
                        <a:cs typeface="Times New Roman"/>
                      </a:endParaRPr>
                    </a:p>
                  </a:txBody>
                  <a:tcPr marL="30315" marR="3031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700" kern="100">
                          <a:solidFill>
                            <a:srgbClr val="000000"/>
                          </a:solidFill>
                          <a:latin typeface="+mn-ea"/>
                          <a:ea typeface="+mn-ea"/>
                          <a:cs typeface="Times New Roman"/>
                        </a:rPr>
                        <a:t>CO(CO</a:t>
                      </a:r>
                      <a:r>
                        <a:rPr lang="en-US" sz="1700" kern="100" baseline="-25000">
                          <a:solidFill>
                            <a:srgbClr val="000000"/>
                          </a:solidFill>
                          <a:latin typeface="+mn-ea"/>
                          <a:ea typeface="+mn-ea"/>
                          <a:cs typeface="Times New Roman"/>
                        </a:rPr>
                        <a:t>2</a:t>
                      </a:r>
                      <a:r>
                        <a:rPr lang="en-US" sz="1700" kern="100">
                          <a:solidFill>
                            <a:srgbClr val="000000"/>
                          </a:solidFill>
                          <a:latin typeface="+mn-ea"/>
                          <a:ea typeface="+mn-ea"/>
                          <a:cs typeface="Times New Roman"/>
                        </a:rPr>
                        <a:t>)</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en-US" sz="1700" u="sng" kern="100" dirty="0">
                          <a:solidFill>
                            <a:srgbClr val="000000"/>
                          </a:solidFill>
                          <a:uFill>
                            <a:solidFill>
                              <a:srgbClr val="000000"/>
                            </a:solidFill>
                          </a:uFill>
                          <a:latin typeface="+mn-ea"/>
                          <a:ea typeface="+mn-ea"/>
                          <a:cs typeface="Times New Roman"/>
                        </a:rPr>
                        <a:t> </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溶解法</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mn-ea"/>
                          <a:ea typeface="+mn-ea"/>
                          <a:cs typeface="Times New Roman"/>
                        </a:rPr>
                        <a:t>用酸或碱把杂质溶解而除去</a:t>
                      </a: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700" kern="100">
                          <a:solidFill>
                            <a:srgbClr val="000000"/>
                          </a:solidFill>
                          <a:latin typeface="+mn-ea"/>
                          <a:ea typeface="+mn-ea"/>
                          <a:cs typeface="Times New Roman"/>
                        </a:rPr>
                        <a:t>Cu(Fe)</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u="sng" kern="100" dirty="0">
                          <a:solidFill>
                            <a:srgbClr val="000000"/>
                          </a:solidFill>
                          <a:uFill>
                            <a:solidFill>
                              <a:srgbClr val="000000"/>
                            </a:solidFill>
                          </a:uFill>
                          <a:latin typeface="+mn-ea"/>
                          <a:ea typeface="+mn-ea"/>
                          <a:cs typeface="Times New Roman"/>
                        </a:rPr>
                        <a:t>　　　　</a:t>
                      </a:r>
                      <a:r>
                        <a:rPr lang="en-US" sz="1700" u="sng" kern="100" dirty="0">
                          <a:solidFill>
                            <a:srgbClr val="000000"/>
                          </a:solidFill>
                          <a:uFill>
                            <a:solidFill>
                              <a:srgbClr val="000000"/>
                            </a:solidFill>
                          </a:uFill>
                          <a:latin typeface="+mn-ea"/>
                          <a:ea typeface="+mn-ea"/>
                          <a:cs typeface="Times New Roman"/>
                        </a:rPr>
                        <a:t> </a:t>
                      </a:r>
                      <a:endParaRPr lang="zh-CN" sz="1700" kern="100" dirty="0">
                        <a:solidFill>
                          <a:srgbClr val="000000"/>
                        </a:solidFill>
                        <a:latin typeface="+mn-ea"/>
                        <a:ea typeface="+mn-ea"/>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algn="ctr">
                        <a:lnSpc>
                          <a:spcPct val="150000"/>
                        </a:lnSpc>
                        <a:spcAft>
                          <a:spcPts val="0"/>
                        </a:spcAft>
                      </a:pPr>
                      <a:r>
                        <a:rPr lang="zh-CN" altLang="en-US" sz="1700" kern="100" dirty="0" smtClean="0">
                          <a:solidFill>
                            <a:srgbClr val="000000"/>
                          </a:solidFill>
                          <a:latin typeface="+mn-ea"/>
                          <a:ea typeface="+mn-ea"/>
                          <a:cs typeface="Times New Roman"/>
                        </a:rPr>
                        <a:t>转化法</a:t>
                      </a: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a:lnSpc>
                          <a:spcPct val="150000"/>
                        </a:lnSpc>
                        <a:spcAft>
                          <a:spcPts val="0"/>
                        </a:spcAft>
                      </a:pPr>
                      <a:r>
                        <a:rPr lang="zh-CN" sz="1700" kern="100" dirty="0" smtClean="0">
                          <a:solidFill>
                            <a:srgbClr val="000000"/>
                          </a:solidFill>
                          <a:latin typeface="+mn-ea"/>
                          <a:ea typeface="+mn-ea"/>
                          <a:cs typeface="Times New Roman"/>
                        </a:rPr>
                        <a:t>将</a:t>
                      </a:r>
                      <a:r>
                        <a:rPr lang="zh-CN" sz="1700" kern="100" dirty="0">
                          <a:solidFill>
                            <a:srgbClr val="000000"/>
                          </a:solidFill>
                          <a:latin typeface="+mn-ea"/>
                          <a:ea typeface="+mn-ea"/>
                          <a:cs typeface="Times New Roman"/>
                        </a:rPr>
                        <a:t>杂质通过化学反应转化为主要成分</a:t>
                      </a:r>
                      <a:r>
                        <a:rPr lang="en-US" sz="1700" kern="100" dirty="0">
                          <a:solidFill>
                            <a:srgbClr val="000000"/>
                          </a:solidFill>
                          <a:latin typeface="+mn-ea"/>
                          <a:ea typeface="+mn-ea"/>
                          <a:cs typeface="Times New Roman"/>
                        </a:rPr>
                        <a:t>(</a:t>
                      </a:r>
                      <a:r>
                        <a:rPr lang="zh-CN" sz="1700" kern="100" dirty="0">
                          <a:solidFill>
                            <a:srgbClr val="000000"/>
                          </a:solidFill>
                          <a:latin typeface="+mn-ea"/>
                          <a:ea typeface="+mn-ea"/>
                          <a:cs typeface="Times New Roman"/>
                        </a:rPr>
                        <a:t>常见的为酸、碱、盐的除杂</a:t>
                      </a:r>
                      <a:r>
                        <a:rPr lang="en-US" sz="1700" kern="100" dirty="0">
                          <a:solidFill>
                            <a:srgbClr val="000000"/>
                          </a:solidFill>
                          <a:latin typeface="+mn-ea"/>
                          <a:ea typeface="+mn-ea"/>
                          <a:cs typeface="Times New Roman"/>
                        </a:rPr>
                        <a:t>,</a:t>
                      </a:r>
                      <a:r>
                        <a:rPr lang="zh-CN" sz="1700" kern="100" dirty="0">
                          <a:solidFill>
                            <a:srgbClr val="000000"/>
                          </a:solidFill>
                          <a:latin typeface="+mn-ea"/>
                          <a:ea typeface="+mn-ea"/>
                          <a:cs typeface="Times New Roman"/>
                        </a:rPr>
                        <a:t>氧化剂、还原剂的使用</a:t>
                      </a:r>
                      <a:r>
                        <a:rPr lang="en-US" sz="1700" kern="100" dirty="0">
                          <a:solidFill>
                            <a:srgbClr val="000000"/>
                          </a:solidFill>
                          <a:latin typeface="+mn-ea"/>
                          <a:ea typeface="+mn-ea"/>
                          <a:cs typeface="Times New Roman"/>
                        </a:rPr>
                        <a:t>)</a:t>
                      </a:r>
                      <a:endParaRPr lang="zh-CN" sz="1700" kern="100" dirty="0">
                        <a:solidFill>
                          <a:srgbClr val="000000"/>
                        </a:solidFill>
                        <a:latin typeface="+mn-ea"/>
                        <a:ea typeface="+mn-ea"/>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700" kern="100">
                          <a:solidFill>
                            <a:srgbClr val="000000"/>
                          </a:solidFill>
                          <a:latin typeface="+mn-ea"/>
                          <a:ea typeface="+mn-ea"/>
                          <a:cs typeface="Times New Roman"/>
                        </a:rPr>
                        <a:t>NaCl(Na</a:t>
                      </a:r>
                      <a:r>
                        <a:rPr lang="en-US" sz="1700" kern="100" baseline="-25000">
                          <a:solidFill>
                            <a:srgbClr val="000000"/>
                          </a:solidFill>
                          <a:latin typeface="+mn-ea"/>
                          <a:ea typeface="+mn-ea"/>
                          <a:cs typeface="Times New Roman"/>
                        </a:rPr>
                        <a:t>2</a:t>
                      </a:r>
                      <a:r>
                        <a:rPr lang="en-US" sz="1700" kern="100">
                          <a:solidFill>
                            <a:srgbClr val="000000"/>
                          </a:solidFill>
                          <a:latin typeface="+mn-ea"/>
                          <a:ea typeface="+mn-ea"/>
                          <a:cs typeface="Times New Roman"/>
                        </a:rPr>
                        <a:t>CO</a:t>
                      </a:r>
                      <a:r>
                        <a:rPr lang="en-US" sz="1700" kern="100" baseline="-25000">
                          <a:solidFill>
                            <a:srgbClr val="000000"/>
                          </a:solidFill>
                          <a:latin typeface="+mn-ea"/>
                          <a:ea typeface="+mn-ea"/>
                          <a:cs typeface="Times New Roman"/>
                        </a:rPr>
                        <a:t>3</a:t>
                      </a:r>
                      <a:r>
                        <a:rPr lang="en-US" sz="1700" kern="100">
                          <a:solidFill>
                            <a:srgbClr val="000000"/>
                          </a:solidFill>
                          <a:latin typeface="+mn-ea"/>
                          <a:ea typeface="+mn-ea"/>
                          <a:cs typeface="Times New Roman"/>
                        </a:rPr>
                        <a:t>)</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u="sng" kern="100" dirty="0">
                          <a:solidFill>
                            <a:srgbClr val="000000"/>
                          </a:solidFill>
                          <a:uFill>
                            <a:solidFill>
                              <a:srgbClr val="000000"/>
                            </a:solidFill>
                          </a:uFill>
                          <a:latin typeface="+mn-ea"/>
                          <a:ea typeface="+mn-ea"/>
                          <a:cs typeface="Times New Roman"/>
                        </a:rPr>
                        <a:t>　　　　</a:t>
                      </a:r>
                      <a:r>
                        <a:rPr lang="en-US" sz="1700" u="sng" kern="100" dirty="0">
                          <a:solidFill>
                            <a:srgbClr val="000000"/>
                          </a:solidFill>
                          <a:uFill>
                            <a:solidFill>
                              <a:srgbClr val="000000"/>
                            </a:solidFill>
                          </a:uFill>
                          <a:latin typeface="+mn-ea"/>
                          <a:ea typeface="+mn-ea"/>
                          <a:cs typeface="Times New Roman"/>
                        </a:rPr>
                        <a:t> </a:t>
                      </a:r>
                      <a:endParaRPr lang="zh-CN" sz="1700" kern="100" dirty="0">
                        <a:solidFill>
                          <a:srgbClr val="000000"/>
                        </a:solidFill>
                        <a:latin typeface="+mn-ea"/>
                        <a:ea typeface="+mn-ea"/>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pPr>
                        <a:lnSpc>
                          <a:spcPct val="150000"/>
                        </a:lnSpc>
                        <a:spcAft>
                          <a:spcPts val="0"/>
                        </a:spcAft>
                      </a:pPr>
                      <a:endParaRPr lang="zh-CN" sz="1050" kern="10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700" kern="100">
                          <a:solidFill>
                            <a:srgbClr val="000000"/>
                          </a:solidFill>
                          <a:latin typeface="+mn-ea"/>
                          <a:ea typeface="+mn-ea"/>
                          <a:cs typeface="Times New Roman"/>
                        </a:rPr>
                        <a:t>CO</a:t>
                      </a:r>
                      <a:r>
                        <a:rPr lang="en-US" sz="1700" kern="100" baseline="-25000">
                          <a:solidFill>
                            <a:srgbClr val="000000"/>
                          </a:solidFill>
                          <a:latin typeface="+mn-ea"/>
                          <a:ea typeface="+mn-ea"/>
                          <a:cs typeface="Times New Roman"/>
                        </a:rPr>
                        <a:t>2</a:t>
                      </a:r>
                      <a:r>
                        <a:rPr lang="en-US" sz="1700" kern="100">
                          <a:solidFill>
                            <a:srgbClr val="000000"/>
                          </a:solidFill>
                          <a:latin typeface="+mn-ea"/>
                          <a:ea typeface="+mn-ea"/>
                          <a:cs typeface="Times New Roman"/>
                        </a:rPr>
                        <a:t>(CO)</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altLang="en-US" sz="1700" u="sng" kern="100" dirty="0" smtClean="0">
                          <a:solidFill>
                            <a:srgbClr val="000000"/>
                          </a:solidFill>
                          <a:uFill>
                            <a:solidFill>
                              <a:srgbClr val="000000"/>
                            </a:solidFill>
                          </a:uFill>
                          <a:latin typeface="+mn-ea"/>
                          <a:ea typeface="+mn-ea"/>
                          <a:cs typeface="Times New Roman"/>
                        </a:rPr>
                        <a:t>　　 　　　　</a:t>
                      </a:r>
                      <a:r>
                        <a:rPr lang="en-US" sz="1700" u="sng" kern="100" dirty="0" smtClean="0">
                          <a:solidFill>
                            <a:srgbClr val="000000"/>
                          </a:solidFill>
                          <a:uFill>
                            <a:solidFill>
                              <a:srgbClr val="000000"/>
                            </a:solidFill>
                          </a:uFill>
                          <a:latin typeface="+mn-ea"/>
                          <a:ea typeface="+mn-ea"/>
                          <a:cs typeface="Times New Roman"/>
                        </a:rPr>
                        <a:t> </a:t>
                      </a:r>
                      <a:endParaRPr lang="zh-CN" sz="1700" kern="100" dirty="0">
                        <a:solidFill>
                          <a:srgbClr val="000000"/>
                        </a:solidFill>
                        <a:latin typeface="+mn-ea"/>
                        <a:ea typeface="+mn-ea"/>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00">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pPr algn="ctr">
                        <a:lnSpc>
                          <a:spcPct val="150000"/>
                        </a:lnSpc>
                        <a:spcAft>
                          <a:spcPts val="0"/>
                        </a:spcAft>
                      </a:pPr>
                      <a:endParaRPr lang="en-US"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pPr>
                        <a:lnSpc>
                          <a:spcPct val="150000"/>
                        </a:lnSpc>
                        <a:spcAft>
                          <a:spcPts val="0"/>
                        </a:spcAft>
                      </a:pPr>
                      <a:endParaRPr lang="zh-CN" sz="105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700" kern="100" dirty="0">
                          <a:solidFill>
                            <a:srgbClr val="000000"/>
                          </a:solidFill>
                          <a:latin typeface="+mn-ea"/>
                          <a:ea typeface="+mn-ea"/>
                          <a:cs typeface="Times New Roman"/>
                        </a:rPr>
                        <a:t>Cu(</a:t>
                      </a:r>
                      <a:r>
                        <a:rPr lang="en-US" sz="1700" kern="100" dirty="0" err="1">
                          <a:solidFill>
                            <a:srgbClr val="000000"/>
                          </a:solidFill>
                          <a:latin typeface="+mn-ea"/>
                          <a:ea typeface="+mn-ea"/>
                          <a:cs typeface="Times New Roman"/>
                        </a:rPr>
                        <a:t>CuO</a:t>
                      </a:r>
                      <a:r>
                        <a:rPr lang="en-US" sz="1700" kern="100" dirty="0">
                          <a:solidFill>
                            <a:srgbClr val="000000"/>
                          </a:solidFill>
                          <a:latin typeface="+mn-ea"/>
                          <a:ea typeface="+mn-ea"/>
                          <a:cs typeface="Times New Roman"/>
                        </a:rPr>
                        <a:t>)</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altLang="en-US" sz="1700" u="sng" kern="100" dirty="0" smtClean="0">
                          <a:solidFill>
                            <a:srgbClr val="000000"/>
                          </a:solidFill>
                          <a:uFill>
                            <a:solidFill>
                              <a:srgbClr val="000000"/>
                            </a:solidFill>
                          </a:uFill>
                          <a:latin typeface="+mn-ea"/>
                          <a:ea typeface="+mn-ea"/>
                          <a:cs typeface="Times New Roman"/>
                        </a:rPr>
                        <a:t>　　    　 　　　　</a:t>
                      </a:r>
                      <a:r>
                        <a:rPr lang="en-US" sz="1700" u="sng" kern="100" dirty="0" smtClean="0">
                          <a:solidFill>
                            <a:srgbClr val="000000"/>
                          </a:solidFill>
                          <a:uFill>
                            <a:solidFill>
                              <a:srgbClr val="000000"/>
                            </a:solidFill>
                          </a:uFill>
                          <a:latin typeface="+mn-ea"/>
                          <a:ea typeface="+mn-ea"/>
                          <a:cs typeface="Times New Roman"/>
                        </a:rPr>
                        <a:t> </a:t>
                      </a:r>
                      <a:endParaRPr lang="zh-CN" sz="1700" kern="100" dirty="0">
                        <a:solidFill>
                          <a:srgbClr val="000000"/>
                        </a:solidFill>
                        <a:latin typeface="+mn-ea"/>
                        <a:ea typeface="+mn-ea"/>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6" name="TextBox 5">
            <a:extLst>
              <a:ext uri="{FF2B5EF4-FFF2-40B4-BE49-F238E27FC236}">
                <a16:creationId xmlns:a16="http://schemas.microsoft.com/office/drawing/2014/main" xmlns="" id="{8C73DFB8-D3D4-4E75-B4F8-75BA8B176542}"/>
              </a:ext>
            </a:extLst>
          </p:cNvPr>
          <p:cNvSpPr txBox="1">
            <a:spLocks noChangeArrowheads="1"/>
          </p:cNvSpPr>
          <p:nvPr/>
        </p:nvSpPr>
        <p:spPr bwMode="auto">
          <a:xfrm>
            <a:off x="6400805" y="1386423"/>
            <a:ext cx="2049206" cy="334313"/>
          </a:xfrm>
          <a:prstGeom prst="rect">
            <a:avLst/>
          </a:prstGeom>
          <a:noFill/>
          <a:ln w="9525">
            <a:noFill/>
            <a:miter lim="800000"/>
            <a:headEnd/>
            <a:tailEnd/>
          </a:ln>
        </p:spPr>
        <p:txBody>
          <a:bodyPr wrap="none" lIns="36000" tIns="36000" rIns="36000" bIns="36000">
            <a:spAutoFit/>
          </a:bodyPr>
          <a:lstStyle/>
          <a:p>
            <a:r>
              <a:rPr lang="en-US" sz="1700" b="1" dirty="0" err="1" smtClean="0">
                <a:solidFill>
                  <a:srgbClr val="A50021"/>
                </a:solidFill>
              </a:rPr>
              <a:t>NaOH</a:t>
            </a:r>
            <a:r>
              <a:rPr lang="zh-CN" altLang="en-US" sz="1700" b="1" dirty="0" smtClean="0">
                <a:solidFill>
                  <a:srgbClr val="A50021"/>
                </a:solidFill>
              </a:rPr>
              <a:t>溶液、浓硫酸</a:t>
            </a:r>
            <a:endParaRPr lang="zh-CN" altLang="en-US" sz="1700" dirty="0" smtClean="0">
              <a:solidFill>
                <a:srgbClr val="A50021"/>
              </a:solidFill>
            </a:endParaRPr>
          </a:p>
        </p:txBody>
      </p:sp>
      <p:sp>
        <p:nvSpPr>
          <p:cNvPr id="7" name="TextBox 6">
            <a:extLst>
              <a:ext uri="{FF2B5EF4-FFF2-40B4-BE49-F238E27FC236}">
                <a16:creationId xmlns:a16="http://schemas.microsoft.com/office/drawing/2014/main" xmlns="" id="{8C73DFB8-D3D4-4E75-B4F8-75BA8B176542}"/>
              </a:ext>
            </a:extLst>
          </p:cNvPr>
          <p:cNvSpPr txBox="1">
            <a:spLocks noChangeArrowheads="1"/>
          </p:cNvSpPr>
          <p:nvPr/>
        </p:nvSpPr>
        <p:spPr bwMode="auto">
          <a:xfrm>
            <a:off x="7065824" y="2170196"/>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稀盐酸</a:t>
            </a:r>
            <a:endParaRPr lang="zh-CN" altLang="en-US" sz="1700" dirty="0" smtClean="0">
              <a:solidFill>
                <a:srgbClr val="A50021"/>
              </a:solidFill>
            </a:endParaRPr>
          </a:p>
        </p:txBody>
      </p:sp>
      <p:sp>
        <p:nvSpPr>
          <p:cNvPr id="8" name="TextBox 7">
            <a:extLst>
              <a:ext uri="{FF2B5EF4-FFF2-40B4-BE49-F238E27FC236}">
                <a16:creationId xmlns:a16="http://schemas.microsoft.com/office/drawing/2014/main" xmlns="" id="{8C73DFB8-D3D4-4E75-B4F8-75BA8B176542}"/>
              </a:ext>
            </a:extLst>
          </p:cNvPr>
          <p:cNvSpPr txBox="1">
            <a:spLocks noChangeArrowheads="1"/>
          </p:cNvSpPr>
          <p:nvPr/>
        </p:nvSpPr>
        <p:spPr bwMode="auto">
          <a:xfrm>
            <a:off x="6852071" y="3132095"/>
            <a:ext cx="1193203"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灼热的</a:t>
            </a:r>
            <a:r>
              <a:rPr lang="en-US" sz="1700" b="1" dirty="0" err="1" smtClean="0">
                <a:solidFill>
                  <a:srgbClr val="A50021"/>
                </a:solidFill>
              </a:rPr>
              <a:t>CuO</a:t>
            </a:r>
            <a:endParaRPr lang="zh-CN" altLang="en-US" sz="1700" dirty="0" smtClean="0">
              <a:solidFill>
                <a:srgbClr val="A50021"/>
              </a:solidFill>
            </a:endParaRPr>
          </a:p>
        </p:txBody>
      </p:sp>
      <p:sp>
        <p:nvSpPr>
          <p:cNvPr id="9" name="TextBox 8">
            <a:extLst>
              <a:ext uri="{FF2B5EF4-FFF2-40B4-BE49-F238E27FC236}">
                <a16:creationId xmlns:a16="http://schemas.microsoft.com/office/drawing/2014/main" xmlns="" id="{8C73DFB8-D3D4-4E75-B4F8-75BA8B176542}"/>
              </a:ext>
            </a:extLst>
          </p:cNvPr>
          <p:cNvSpPr txBox="1">
            <a:spLocks noChangeArrowheads="1"/>
          </p:cNvSpPr>
          <p:nvPr/>
        </p:nvSpPr>
        <p:spPr bwMode="auto">
          <a:xfrm>
            <a:off x="6483932" y="3512108"/>
            <a:ext cx="1882494" cy="334313"/>
          </a:xfrm>
          <a:prstGeom prst="rect">
            <a:avLst/>
          </a:prstGeom>
          <a:noFill/>
          <a:ln w="9525">
            <a:noFill/>
            <a:miter lim="800000"/>
            <a:headEnd/>
            <a:tailEnd/>
          </a:ln>
        </p:spPr>
        <p:txBody>
          <a:bodyPr wrap="none" lIns="36000" tIns="36000" rIns="36000" bIns="36000">
            <a:spAutoFit/>
          </a:bodyPr>
          <a:lstStyle/>
          <a:p>
            <a:r>
              <a:rPr lang="en-US" sz="1700" b="1" dirty="0" err="1" smtClean="0">
                <a:solidFill>
                  <a:srgbClr val="A50021"/>
                </a:solidFill>
              </a:rPr>
              <a:t>H</a:t>
            </a:r>
            <a:r>
              <a:rPr lang="en-US" sz="1700" b="1" baseline="-25000" dirty="0" err="1" smtClean="0">
                <a:solidFill>
                  <a:srgbClr val="A50021"/>
                </a:solidFill>
              </a:rPr>
              <a:t>2</a:t>
            </a:r>
            <a:r>
              <a:rPr lang="en-US" sz="1700" b="1" dirty="0" smtClean="0">
                <a:solidFill>
                  <a:srgbClr val="A50021"/>
                </a:solidFill>
              </a:rPr>
              <a:t>,</a:t>
            </a:r>
            <a:r>
              <a:rPr lang="zh-CN" altLang="en-US" sz="1700" b="1" dirty="0" smtClean="0">
                <a:solidFill>
                  <a:srgbClr val="A50021"/>
                </a:solidFill>
              </a:rPr>
              <a:t>加热</a:t>
            </a:r>
            <a:r>
              <a:rPr lang="en-US" sz="1700" b="1" dirty="0" smtClean="0">
                <a:solidFill>
                  <a:srgbClr val="A50021"/>
                </a:solidFill>
              </a:rPr>
              <a:t>(</a:t>
            </a:r>
            <a:r>
              <a:rPr lang="zh-CN" altLang="en-US" sz="1700" b="1" dirty="0" smtClean="0">
                <a:solidFill>
                  <a:srgbClr val="A50021"/>
                </a:solidFill>
              </a:rPr>
              <a:t>合理即可</a:t>
            </a:r>
            <a:r>
              <a:rPr lang="en-US" sz="1700" b="1" dirty="0" smtClean="0">
                <a:solidFill>
                  <a:srgbClr val="A50021"/>
                </a:solidFill>
              </a:rPr>
              <a:t>)</a:t>
            </a:r>
            <a:endParaRPr lang="zh-CN" altLang="en-US" sz="1700" dirty="0" smtClean="0">
              <a:solidFill>
                <a:srgbClr val="A50021"/>
              </a:solidFill>
            </a:endParaRPr>
          </a:p>
        </p:txBody>
      </p:sp>
      <p:sp>
        <p:nvSpPr>
          <p:cNvPr id="10" name="TextBox 9">
            <a:extLst>
              <a:ext uri="{FF2B5EF4-FFF2-40B4-BE49-F238E27FC236}">
                <a16:creationId xmlns:a16="http://schemas.microsoft.com/office/drawing/2014/main" xmlns="" id="{8C73DFB8-D3D4-4E75-B4F8-75BA8B176542}"/>
              </a:ext>
            </a:extLst>
          </p:cNvPr>
          <p:cNvSpPr txBox="1">
            <a:spLocks noChangeArrowheads="1"/>
          </p:cNvSpPr>
          <p:nvPr/>
        </p:nvSpPr>
        <p:spPr bwMode="auto">
          <a:xfrm>
            <a:off x="7077699" y="2752084"/>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稀盐酸</a:t>
            </a:r>
            <a:endParaRPr lang="zh-CN" altLang="en-US" sz="1700" dirty="0" smtClean="0">
              <a:solidFill>
                <a:srgbClr val="A50021"/>
              </a:solidFill>
            </a:endParaRPr>
          </a:p>
        </p:txBody>
      </p:sp>
    </p:spTree>
    <p:extLst>
      <p:ext uri="{BB962C8B-B14F-4D97-AF65-F5344CB8AC3E}">
        <p14:creationId xmlns:p14="http://schemas.microsoft.com/office/powerpoint/2010/main" xmlns="" val="285404701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5">
            <a:extLst>
              <a:ext uri="{FF2B5EF4-FFF2-40B4-BE49-F238E27FC236}">
                <a16:creationId xmlns:a16="http://schemas.microsoft.com/office/drawing/2014/main" xmlns="" id="{397633F9-8C47-462D-810D-830938166D1E}"/>
              </a:ext>
            </a:extLst>
          </p:cNvPr>
          <p:cNvSpPr txBox="1"/>
          <p:nvPr/>
        </p:nvSpPr>
        <p:spPr>
          <a:xfrm>
            <a:off x="843149" y="351157"/>
            <a:ext cx="7758486" cy="903700"/>
          </a:xfrm>
          <a:prstGeom prst="rect">
            <a:avLst/>
          </a:prstGeom>
          <a:noFill/>
        </p:spPr>
        <p:txBody>
          <a:bodyPr wrap="square" lIns="36000" tIns="36000" rIns="36000" bIns="36000" rtlCol="0">
            <a:spAutoFit/>
          </a:bodyPr>
          <a:lstStyle/>
          <a:p>
            <a:pPr>
              <a:lnSpc>
                <a:spcPct val="150000"/>
              </a:lnSpc>
            </a:pPr>
            <a:r>
              <a:rPr lang="en-US" b="1" dirty="0" smtClean="0"/>
              <a:t>4.</a:t>
            </a:r>
            <a:r>
              <a:rPr lang="zh-CN" altLang="en-US" b="1" dirty="0" smtClean="0"/>
              <a:t>常见物质的除杂</a:t>
            </a:r>
          </a:p>
          <a:p>
            <a:pPr>
              <a:lnSpc>
                <a:spcPct val="150000"/>
              </a:lnSpc>
            </a:pPr>
            <a:r>
              <a:rPr lang="en-US" dirty="0" smtClean="0"/>
              <a:t>(1)</a:t>
            </a:r>
            <a:r>
              <a:rPr lang="zh-CN" altLang="en-US" dirty="0" smtClean="0"/>
              <a:t>常见气体的除杂</a:t>
            </a:r>
            <a:endParaRPr lang="zh-CN" altLang="en-US" dirty="0"/>
          </a:p>
        </p:txBody>
      </p:sp>
      <p:graphicFrame>
        <p:nvGraphicFramePr>
          <p:cNvPr id="14" name="表格 13"/>
          <p:cNvGraphicFramePr>
            <a:graphicFrameLocks noGrp="1"/>
          </p:cNvGraphicFramePr>
          <p:nvPr/>
        </p:nvGraphicFramePr>
        <p:xfrm>
          <a:off x="902523" y="1371020"/>
          <a:ext cx="7671461" cy="2689860"/>
        </p:xfrm>
        <a:graphic>
          <a:graphicData uri="http://schemas.openxmlformats.org/drawingml/2006/table">
            <a:tbl>
              <a:tblPr/>
              <a:tblGrid>
                <a:gridCol w="1068781"/>
                <a:gridCol w="1377538"/>
                <a:gridCol w="5225142"/>
              </a:tblGrid>
              <a:tr h="254000">
                <a:tc>
                  <a:txBody>
                    <a:bodyPr/>
                    <a:lstStyle/>
                    <a:p>
                      <a:pPr algn="ctr">
                        <a:lnSpc>
                          <a:spcPct val="150000"/>
                        </a:lnSpc>
                        <a:spcAft>
                          <a:spcPts val="0"/>
                        </a:spcAft>
                      </a:pPr>
                      <a:r>
                        <a:rPr lang="zh-CN" sz="1700" kern="100" dirty="0">
                          <a:solidFill>
                            <a:srgbClr val="000000"/>
                          </a:solidFill>
                          <a:latin typeface="+mn-ea"/>
                          <a:ea typeface="+mn-ea"/>
                          <a:cs typeface="Times New Roman"/>
                        </a:rPr>
                        <a:t>物质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a:solidFill>
                            <a:srgbClr val="000000"/>
                          </a:solidFill>
                          <a:latin typeface="+mn-ea"/>
                          <a:ea typeface="+mn-ea"/>
                          <a:cs typeface="Times New Roman"/>
                        </a:rPr>
                        <a:t>杂质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mn-ea"/>
                          <a:ea typeface="+mn-ea"/>
                          <a:cs typeface="Times New Roman"/>
                        </a:rPr>
                        <a:t>除杂方法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254000">
                <a:tc rowSpan="4">
                  <a:txBody>
                    <a:bodyPr/>
                    <a:lstStyle/>
                    <a:p>
                      <a:pPr algn="ctr">
                        <a:lnSpc>
                          <a:spcPct val="150000"/>
                        </a:lnSpc>
                        <a:spcAft>
                          <a:spcPts val="0"/>
                        </a:spcAft>
                      </a:pPr>
                      <a:r>
                        <a:rPr lang="en-US" sz="1700" kern="100" dirty="0">
                          <a:solidFill>
                            <a:srgbClr val="000000"/>
                          </a:solidFill>
                          <a:latin typeface="+mn-ea"/>
                          <a:ea typeface="+mn-ea"/>
                          <a:cs typeface="Times New Roman"/>
                        </a:rPr>
                        <a:t>CO</a:t>
                      </a:r>
                      <a:r>
                        <a:rPr lang="en-US" sz="1700" kern="100" baseline="-25000" dirty="0">
                          <a:solidFill>
                            <a:srgbClr val="000000"/>
                          </a:solidFill>
                          <a:latin typeface="+mn-ea"/>
                          <a:ea typeface="+mn-ea"/>
                          <a:cs typeface="Times New Roman"/>
                        </a:rPr>
                        <a:t>2</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CO</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通过灼热的</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en-US" sz="1700" u="sng" kern="100" dirty="0">
                          <a:solidFill>
                            <a:srgbClr val="000000"/>
                          </a:solidFill>
                          <a:uFill>
                            <a:solidFill>
                              <a:srgbClr val="000000"/>
                            </a:solidFill>
                          </a:uFill>
                          <a:latin typeface="+mn-ea"/>
                          <a:ea typeface="+mn-ea"/>
                          <a:cs typeface="Times New Roman"/>
                        </a:rPr>
                        <a:t> </a:t>
                      </a:r>
                      <a:endParaRPr lang="zh-CN" sz="1700" kern="100" dirty="0">
                        <a:solidFill>
                          <a:srgbClr val="000000"/>
                        </a:solidFill>
                        <a:latin typeface="+mn-ea"/>
                        <a:ea typeface="+mn-ea"/>
                        <a:cs typeface="Times New Roman"/>
                      </a:endParaRPr>
                    </a:p>
                  </a:txBody>
                  <a:tcPr marL="43578" marR="435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4000">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mn-ea"/>
                          <a:ea typeface="+mn-ea"/>
                          <a:cs typeface="Times New Roman"/>
                        </a:rPr>
                        <a:t>水蒸气</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通过</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en-US" sz="1700" u="sng" kern="100" dirty="0">
                          <a:solidFill>
                            <a:srgbClr val="000000"/>
                          </a:solidFill>
                          <a:uFill>
                            <a:solidFill>
                              <a:srgbClr val="000000"/>
                            </a:solidFill>
                          </a:uFill>
                          <a:latin typeface="+mn-ea"/>
                          <a:ea typeface="+mn-ea"/>
                          <a:cs typeface="Times New Roman"/>
                        </a:rPr>
                        <a:t> </a:t>
                      </a:r>
                      <a:endParaRPr lang="zh-CN" sz="1700" kern="100" dirty="0">
                        <a:solidFill>
                          <a:srgbClr val="000000"/>
                        </a:solidFill>
                        <a:latin typeface="+mn-ea"/>
                        <a:ea typeface="+mn-ea"/>
                        <a:cs typeface="Times New Roman"/>
                      </a:endParaRPr>
                    </a:p>
                  </a:txBody>
                  <a:tcPr marL="43578" marR="435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08000">
                <a:tc vMerge="1">
                  <a:txBody>
                    <a:bodyPr/>
                    <a:lstStyle/>
                    <a:p>
                      <a:endParaRPr lang="zh-CN" altLang="en-US"/>
                    </a:p>
                  </a:txBody>
                  <a:tcPr/>
                </a:tc>
                <a:tc>
                  <a:txBody>
                    <a:bodyPr/>
                    <a:lstStyle/>
                    <a:p>
                      <a:pPr algn="ctr">
                        <a:lnSpc>
                          <a:spcPct val="150000"/>
                        </a:lnSpc>
                        <a:spcAft>
                          <a:spcPts val="0"/>
                        </a:spcAft>
                      </a:pPr>
                      <a:r>
                        <a:rPr lang="en-US" sz="1700" kern="100">
                          <a:solidFill>
                            <a:srgbClr val="000000"/>
                          </a:solidFill>
                          <a:latin typeface="+mn-ea"/>
                          <a:ea typeface="+mn-ea"/>
                          <a:cs typeface="Times New Roman"/>
                        </a:rPr>
                        <a:t>HCl</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先通过</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zh-CN" sz="1700" kern="100" dirty="0">
                          <a:solidFill>
                            <a:srgbClr val="000000"/>
                          </a:solidFill>
                          <a:latin typeface="+mn-ea"/>
                          <a:ea typeface="+mn-ea"/>
                          <a:cs typeface="Times New Roman"/>
                        </a:rPr>
                        <a:t>溶液</a:t>
                      </a:r>
                      <a:r>
                        <a:rPr lang="en-US" sz="1700" kern="100" dirty="0">
                          <a:solidFill>
                            <a:srgbClr val="000000"/>
                          </a:solidFill>
                          <a:latin typeface="+mn-ea"/>
                          <a:ea typeface="+mn-ea"/>
                          <a:cs typeface="Times New Roman"/>
                        </a:rPr>
                        <a:t>,</a:t>
                      </a:r>
                      <a:r>
                        <a:rPr lang="zh-CN" sz="1700" kern="100" dirty="0">
                          <a:solidFill>
                            <a:srgbClr val="000000"/>
                          </a:solidFill>
                          <a:latin typeface="+mn-ea"/>
                          <a:ea typeface="+mn-ea"/>
                          <a:cs typeface="Times New Roman"/>
                        </a:rPr>
                        <a:t>再通过</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en-US" sz="1700" u="sng" kern="100" dirty="0">
                          <a:solidFill>
                            <a:srgbClr val="000000"/>
                          </a:solidFill>
                          <a:uFill>
                            <a:solidFill>
                              <a:srgbClr val="000000"/>
                            </a:solidFill>
                          </a:uFill>
                          <a:latin typeface="+mn-ea"/>
                          <a:ea typeface="+mn-ea"/>
                          <a:cs typeface="Times New Roman"/>
                        </a:rPr>
                        <a:t> </a:t>
                      </a:r>
                      <a:endParaRPr lang="zh-CN" sz="1700" kern="100" dirty="0">
                        <a:solidFill>
                          <a:srgbClr val="000000"/>
                        </a:solidFill>
                        <a:latin typeface="+mn-ea"/>
                        <a:ea typeface="+mn-ea"/>
                        <a:cs typeface="Times New Roman"/>
                      </a:endParaRPr>
                    </a:p>
                  </a:txBody>
                  <a:tcPr marL="43578" marR="435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08000">
                <a:tc vMerge="1">
                  <a:txBody>
                    <a:bodyPr/>
                    <a:lstStyle/>
                    <a:p>
                      <a:endParaRPr lang="zh-CN" altLang="en-US"/>
                    </a:p>
                  </a:txBody>
                  <a:tcPr/>
                </a:tc>
                <a:tc>
                  <a:txBody>
                    <a:bodyPr/>
                    <a:lstStyle/>
                    <a:p>
                      <a:pPr algn="ctr">
                        <a:lnSpc>
                          <a:spcPct val="150000"/>
                        </a:lnSpc>
                        <a:spcAft>
                          <a:spcPts val="0"/>
                        </a:spcAft>
                      </a:pPr>
                      <a:r>
                        <a:rPr lang="en-US" sz="1700" kern="100" dirty="0" err="1">
                          <a:solidFill>
                            <a:srgbClr val="000000"/>
                          </a:solidFill>
                          <a:latin typeface="+mn-ea"/>
                          <a:ea typeface="+mn-ea"/>
                          <a:cs typeface="Times New Roman"/>
                        </a:rPr>
                        <a:t>H</a:t>
                      </a:r>
                      <a:r>
                        <a:rPr lang="en-US" sz="1700" kern="100" baseline="-25000" dirty="0" err="1">
                          <a:solidFill>
                            <a:srgbClr val="000000"/>
                          </a:solidFill>
                          <a:latin typeface="+mn-ea"/>
                          <a:ea typeface="+mn-ea"/>
                          <a:cs typeface="Times New Roman"/>
                        </a:rPr>
                        <a:t>2</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先通过灼热的</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en-US" sz="1700" kern="100" dirty="0">
                          <a:solidFill>
                            <a:srgbClr val="000000"/>
                          </a:solidFill>
                          <a:latin typeface="+mn-ea"/>
                          <a:ea typeface="+mn-ea"/>
                          <a:cs typeface="Times New Roman"/>
                        </a:rPr>
                        <a:t>,</a:t>
                      </a:r>
                      <a:r>
                        <a:rPr lang="zh-CN" sz="1700" kern="100" dirty="0">
                          <a:solidFill>
                            <a:srgbClr val="000000"/>
                          </a:solidFill>
                          <a:latin typeface="+mn-ea"/>
                          <a:ea typeface="+mn-ea"/>
                          <a:cs typeface="Times New Roman"/>
                        </a:rPr>
                        <a:t>再通过</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en-US" sz="1700" u="sng" kern="100" dirty="0">
                          <a:solidFill>
                            <a:srgbClr val="000000"/>
                          </a:solidFill>
                          <a:uFill>
                            <a:solidFill>
                              <a:srgbClr val="000000"/>
                            </a:solidFill>
                          </a:uFill>
                          <a:latin typeface="+mn-ea"/>
                          <a:ea typeface="+mn-ea"/>
                          <a:cs typeface="Times New Roman"/>
                        </a:rPr>
                        <a:t> </a:t>
                      </a:r>
                      <a:endParaRPr lang="zh-CN" sz="1700" kern="100" dirty="0">
                        <a:solidFill>
                          <a:srgbClr val="000000"/>
                        </a:solidFill>
                        <a:latin typeface="+mn-ea"/>
                        <a:ea typeface="+mn-ea"/>
                        <a:cs typeface="Times New Roman"/>
                      </a:endParaRPr>
                    </a:p>
                  </a:txBody>
                  <a:tcPr marL="43578" marR="435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08000">
                <a:tc>
                  <a:txBody>
                    <a:bodyPr/>
                    <a:lstStyle/>
                    <a:p>
                      <a:pPr algn="ctr">
                        <a:lnSpc>
                          <a:spcPct val="150000"/>
                        </a:lnSpc>
                        <a:spcAft>
                          <a:spcPts val="0"/>
                        </a:spcAft>
                      </a:pPr>
                      <a:r>
                        <a:rPr lang="en-US" sz="1700" kern="100">
                          <a:solidFill>
                            <a:srgbClr val="000000"/>
                          </a:solidFill>
                          <a:latin typeface="+mn-ea"/>
                          <a:ea typeface="+mn-ea"/>
                          <a:cs typeface="Times New Roman"/>
                        </a:rPr>
                        <a:t>CO</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CO</a:t>
                      </a:r>
                      <a:r>
                        <a:rPr lang="en-US" sz="1700" kern="100" baseline="-25000">
                          <a:solidFill>
                            <a:srgbClr val="000000"/>
                          </a:solidFill>
                          <a:latin typeface="+mn-ea"/>
                          <a:ea typeface="+mn-ea"/>
                          <a:cs typeface="Times New Roman"/>
                        </a:rPr>
                        <a:t>2</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先通过足量的</a:t>
                      </a:r>
                      <a:r>
                        <a:rPr lang="zh-CN" sz="1700" u="sng" kern="100" dirty="0">
                          <a:solidFill>
                            <a:srgbClr val="000000"/>
                          </a:solidFill>
                          <a:uFill>
                            <a:solidFill>
                              <a:srgbClr val="000000"/>
                            </a:solidFill>
                          </a:uFill>
                          <a:latin typeface="+mn-ea"/>
                          <a:ea typeface="+mn-ea"/>
                          <a:cs typeface="Times New Roman"/>
                        </a:rPr>
                        <a:t>　　　　　　</a:t>
                      </a:r>
                      <a:r>
                        <a:rPr lang="zh-CN" sz="1700" kern="100" dirty="0">
                          <a:solidFill>
                            <a:srgbClr val="000000"/>
                          </a:solidFill>
                          <a:latin typeface="+mn-ea"/>
                          <a:ea typeface="+mn-ea"/>
                          <a:cs typeface="Times New Roman"/>
                        </a:rPr>
                        <a:t>溶液</a:t>
                      </a:r>
                      <a:r>
                        <a:rPr lang="en-US" sz="1700" kern="100" dirty="0">
                          <a:solidFill>
                            <a:srgbClr val="000000"/>
                          </a:solidFill>
                          <a:latin typeface="+mn-ea"/>
                          <a:ea typeface="+mn-ea"/>
                          <a:cs typeface="Times New Roman"/>
                        </a:rPr>
                        <a:t>,</a:t>
                      </a:r>
                      <a:r>
                        <a:rPr lang="zh-CN" sz="1700" kern="100" dirty="0">
                          <a:solidFill>
                            <a:srgbClr val="000000"/>
                          </a:solidFill>
                          <a:latin typeface="+mn-ea"/>
                          <a:ea typeface="+mn-ea"/>
                          <a:cs typeface="Times New Roman"/>
                        </a:rPr>
                        <a:t>再通过</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en-US" sz="1700" u="sng" kern="100" dirty="0">
                          <a:solidFill>
                            <a:srgbClr val="000000"/>
                          </a:solidFill>
                          <a:uFill>
                            <a:solidFill>
                              <a:srgbClr val="000000"/>
                            </a:solidFill>
                          </a:uFill>
                          <a:latin typeface="+mn-ea"/>
                          <a:ea typeface="+mn-ea"/>
                          <a:cs typeface="Times New Roman"/>
                        </a:rPr>
                        <a:t> </a:t>
                      </a:r>
                      <a:endParaRPr lang="zh-CN" sz="1700" kern="100" dirty="0">
                        <a:solidFill>
                          <a:srgbClr val="000000"/>
                        </a:solidFill>
                        <a:latin typeface="+mn-ea"/>
                        <a:ea typeface="+mn-ea"/>
                        <a:cs typeface="Times New Roman"/>
                      </a:endParaRPr>
                    </a:p>
                  </a:txBody>
                  <a:tcPr marL="43578" marR="435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5" name="TextBox 14">
            <a:extLst>
              <a:ext uri="{FF2B5EF4-FFF2-40B4-BE49-F238E27FC236}">
                <a16:creationId xmlns:a16="http://schemas.microsoft.com/office/drawing/2014/main" xmlns="" id="{8C73DFB8-D3D4-4E75-B4F8-75BA8B176542}"/>
              </a:ext>
            </a:extLst>
          </p:cNvPr>
          <p:cNvSpPr txBox="1">
            <a:spLocks noChangeArrowheads="1"/>
          </p:cNvSpPr>
          <p:nvPr/>
        </p:nvSpPr>
        <p:spPr bwMode="auto">
          <a:xfrm>
            <a:off x="4643258" y="1778310"/>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氧化铜</a:t>
            </a:r>
            <a:endParaRPr lang="zh-CN" altLang="en-US" sz="1700" dirty="0" smtClean="0">
              <a:solidFill>
                <a:srgbClr val="A50021"/>
              </a:solidFill>
            </a:endParaRPr>
          </a:p>
        </p:txBody>
      </p:sp>
      <p:sp>
        <p:nvSpPr>
          <p:cNvPr id="16" name="TextBox 15">
            <a:extLst>
              <a:ext uri="{FF2B5EF4-FFF2-40B4-BE49-F238E27FC236}">
                <a16:creationId xmlns:a16="http://schemas.microsoft.com/office/drawing/2014/main" xmlns="" id="{8C73DFB8-D3D4-4E75-B4F8-75BA8B176542}"/>
              </a:ext>
            </a:extLst>
          </p:cNvPr>
          <p:cNvSpPr txBox="1">
            <a:spLocks noChangeArrowheads="1"/>
          </p:cNvSpPr>
          <p:nvPr/>
        </p:nvSpPr>
        <p:spPr bwMode="auto">
          <a:xfrm>
            <a:off x="3990117" y="2170195"/>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浓硫酸</a:t>
            </a:r>
            <a:endParaRPr lang="zh-CN" altLang="en-US" sz="1700" dirty="0" smtClean="0">
              <a:solidFill>
                <a:srgbClr val="A50021"/>
              </a:solidFill>
            </a:endParaRPr>
          </a:p>
        </p:txBody>
      </p:sp>
      <p:sp>
        <p:nvSpPr>
          <p:cNvPr id="17" name="TextBox 16">
            <a:extLst>
              <a:ext uri="{FF2B5EF4-FFF2-40B4-BE49-F238E27FC236}">
                <a16:creationId xmlns:a16="http://schemas.microsoft.com/office/drawing/2014/main" xmlns="" id="{8C73DFB8-D3D4-4E75-B4F8-75BA8B176542}"/>
              </a:ext>
            </a:extLst>
          </p:cNvPr>
          <p:cNvSpPr txBox="1">
            <a:spLocks noChangeArrowheads="1"/>
          </p:cNvSpPr>
          <p:nvPr/>
        </p:nvSpPr>
        <p:spPr bwMode="auto">
          <a:xfrm>
            <a:off x="4203871" y="2621457"/>
            <a:ext cx="1380754"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饱和碳酸氢钠</a:t>
            </a:r>
            <a:endParaRPr lang="zh-CN" altLang="en-US" sz="1700" dirty="0" smtClean="0">
              <a:solidFill>
                <a:srgbClr val="A50021"/>
              </a:solidFill>
            </a:endParaRPr>
          </a:p>
        </p:txBody>
      </p:sp>
      <p:sp>
        <p:nvSpPr>
          <p:cNvPr id="18" name="TextBox 17">
            <a:extLst>
              <a:ext uri="{FF2B5EF4-FFF2-40B4-BE49-F238E27FC236}">
                <a16:creationId xmlns:a16="http://schemas.microsoft.com/office/drawing/2014/main" xmlns="" id="{8C73DFB8-D3D4-4E75-B4F8-75BA8B176542}"/>
              </a:ext>
            </a:extLst>
          </p:cNvPr>
          <p:cNvSpPr txBox="1">
            <a:spLocks noChangeArrowheads="1"/>
          </p:cNvSpPr>
          <p:nvPr/>
        </p:nvSpPr>
        <p:spPr bwMode="auto">
          <a:xfrm>
            <a:off x="6935191" y="2621457"/>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浓硫酸</a:t>
            </a:r>
            <a:endParaRPr lang="zh-CN" altLang="en-US" sz="1700" dirty="0" smtClean="0">
              <a:solidFill>
                <a:srgbClr val="A50021"/>
              </a:solidFill>
            </a:endParaRPr>
          </a:p>
        </p:txBody>
      </p:sp>
      <p:sp>
        <p:nvSpPr>
          <p:cNvPr id="19" name="TextBox 18">
            <a:extLst>
              <a:ext uri="{FF2B5EF4-FFF2-40B4-BE49-F238E27FC236}">
                <a16:creationId xmlns:a16="http://schemas.microsoft.com/office/drawing/2014/main" xmlns="" id="{8C73DFB8-D3D4-4E75-B4F8-75BA8B176542}"/>
              </a:ext>
            </a:extLst>
          </p:cNvPr>
          <p:cNvSpPr txBox="1">
            <a:spLocks noChangeArrowheads="1"/>
          </p:cNvSpPr>
          <p:nvPr/>
        </p:nvSpPr>
        <p:spPr bwMode="auto">
          <a:xfrm>
            <a:off x="4857012" y="3120219"/>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氧化铜</a:t>
            </a:r>
            <a:endParaRPr lang="zh-CN" altLang="en-US" sz="1700" dirty="0" smtClean="0">
              <a:solidFill>
                <a:srgbClr val="A50021"/>
              </a:solidFill>
            </a:endParaRPr>
          </a:p>
        </p:txBody>
      </p:sp>
      <p:sp>
        <p:nvSpPr>
          <p:cNvPr id="20" name="TextBox 19">
            <a:extLst>
              <a:ext uri="{FF2B5EF4-FFF2-40B4-BE49-F238E27FC236}">
                <a16:creationId xmlns:a16="http://schemas.microsoft.com/office/drawing/2014/main" xmlns="" id="{8C73DFB8-D3D4-4E75-B4F8-75BA8B176542}"/>
              </a:ext>
            </a:extLst>
          </p:cNvPr>
          <p:cNvSpPr txBox="1">
            <a:spLocks noChangeArrowheads="1"/>
          </p:cNvSpPr>
          <p:nvPr/>
        </p:nvSpPr>
        <p:spPr bwMode="auto">
          <a:xfrm>
            <a:off x="6614564" y="3132097"/>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浓硫酸</a:t>
            </a:r>
            <a:endParaRPr lang="zh-CN" altLang="en-US" sz="1700" dirty="0" smtClean="0">
              <a:solidFill>
                <a:srgbClr val="A50021"/>
              </a:solidFill>
            </a:endParaRPr>
          </a:p>
        </p:txBody>
      </p:sp>
      <p:sp>
        <p:nvSpPr>
          <p:cNvPr id="21" name="TextBox 20">
            <a:extLst>
              <a:ext uri="{FF2B5EF4-FFF2-40B4-BE49-F238E27FC236}">
                <a16:creationId xmlns:a16="http://schemas.microsoft.com/office/drawing/2014/main" xmlns="" id="{8C73DFB8-D3D4-4E75-B4F8-75BA8B176542}"/>
              </a:ext>
            </a:extLst>
          </p:cNvPr>
          <p:cNvSpPr txBox="1">
            <a:spLocks noChangeArrowheads="1"/>
          </p:cNvSpPr>
          <p:nvPr/>
        </p:nvSpPr>
        <p:spPr bwMode="auto">
          <a:xfrm>
            <a:off x="4892638" y="3630861"/>
            <a:ext cx="944737"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氢氧化钠</a:t>
            </a:r>
            <a:endParaRPr lang="zh-CN" altLang="en-US" sz="1700" dirty="0" smtClean="0">
              <a:solidFill>
                <a:srgbClr val="A50021"/>
              </a:solidFill>
            </a:endParaRPr>
          </a:p>
        </p:txBody>
      </p:sp>
      <p:sp>
        <p:nvSpPr>
          <p:cNvPr id="22" name="TextBox 21">
            <a:extLst>
              <a:ext uri="{FF2B5EF4-FFF2-40B4-BE49-F238E27FC236}">
                <a16:creationId xmlns:a16="http://schemas.microsoft.com/office/drawing/2014/main" xmlns="" id="{8C73DFB8-D3D4-4E75-B4F8-75BA8B176542}"/>
              </a:ext>
            </a:extLst>
          </p:cNvPr>
          <p:cNvSpPr txBox="1">
            <a:spLocks noChangeArrowheads="1"/>
          </p:cNvSpPr>
          <p:nvPr/>
        </p:nvSpPr>
        <p:spPr bwMode="auto">
          <a:xfrm>
            <a:off x="7291456" y="3630860"/>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浓硫酸</a:t>
            </a:r>
            <a:endParaRPr lang="zh-CN" altLang="en-US" sz="1700" dirty="0" smtClean="0">
              <a:solidFill>
                <a:srgbClr val="A50021"/>
              </a:solidFill>
            </a:endParaRPr>
          </a:p>
        </p:txBody>
      </p:sp>
    </p:spTree>
    <p:extLst>
      <p:ext uri="{BB962C8B-B14F-4D97-AF65-F5344CB8AC3E}">
        <p14:creationId xmlns:p14="http://schemas.microsoft.com/office/powerpoint/2010/main" xmlns="" val="285404701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5">
            <a:extLst>
              <a:ext uri="{FF2B5EF4-FFF2-40B4-BE49-F238E27FC236}">
                <a16:creationId xmlns:a16="http://schemas.microsoft.com/office/drawing/2014/main" xmlns="" id="{397633F9-8C47-462D-810D-830938166D1E}"/>
              </a:ext>
            </a:extLst>
          </p:cNvPr>
          <p:cNvSpPr txBox="1"/>
          <p:nvPr/>
        </p:nvSpPr>
        <p:spPr>
          <a:xfrm>
            <a:off x="914400" y="374907"/>
            <a:ext cx="7734735" cy="395869"/>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9" name="表格 8"/>
          <p:cNvGraphicFramePr>
            <a:graphicFrameLocks noGrp="1"/>
          </p:cNvGraphicFramePr>
          <p:nvPr/>
        </p:nvGraphicFramePr>
        <p:xfrm>
          <a:off x="961900" y="836631"/>
          <a:ext cx="7576457" cy="2301240"/>
        </p:xfrm>
        <a:graphic>
          <a:graphicData uri="http://schemas.openxmlformats.org/drawingml/2006/table">
            <a:tbl>
              <a:tblPr/>
              <a:tblGrid>
                <a:gridCol w="1211284"/>
                <a:gridCol w="1199408"/>
                <a:gridCol w="5165765"/>
              </a:tblGrid>
              <a:tr h="254000">
                <a:tc>
                  <a:txBody>
                    <a:bodyPr/>
                    <a:lstStyle/>
                    <a:p>
                      <a:pPr algn="ctr">
                        <a:lnSpc>
                          <a:spcPct val="150000"/>
                        </a:lnSpc>
                        <a:spcAft>
                          <a:spcPts val="0"/>
                        </a:spcAft>
                      </a:pPr>
                      <a:r>
                        <a:rPr lang="zh-CN" sz="1700" kern="100" dirty="0">
                          <a:solidFill>
                            <a:srgbClr val="000000"/>
                          </a:solidFill>
                          <a:latin typeface="+mn-ea"/>
                          <a:ea typeface="+mn-ea"/>
                          <a:cs typeface="Times New Roman"/>
                        </a:rPr>
                        <a:t>物质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a:solidFill>
                            <a:srgbClr val="000000"/>
                          </a:solidFill>
                          <a:latin typeface="+mn-ea"/>
                          <a:ea typeface="+mn-ea"/>
                          <a:cs typeface="Times New Roman"/>
                        </a:rPr>
                        <a:t>杂质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mn-ea"/>
                          <a:ea typeface="+mn-ea"/>
                          <a:cs typeface="Times New Roman"/>
                        </a:rPr>
                        <a:t>除杂方法</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508000">
                <a:tc>
                  <a:txBody>
                    <a:bodyPr/>
                    <a:lstStyle/>
                    <a:p>
                      <a:pPr algn="ctr">
                        <a:lnSpc>
                          <a:spcPct val="150000"/>
                        </a:lnSpc>
                        <a:spcAft>
                          <a:spcPts val="0"/>
                        </a:spcAft>
                      </a:pPr>
                      <a:r>
                        <a:rPr lang="en-US" sz="1700" kern="100" dirty="0" err="1">
                          <a:solidFill>
                            <a:srgbClr val="000000"/>
                          </a:solidFill>
                          <a:latin typeface="+mn-ea"/>
                          <a:ea typeface="+mn-ea"/>
                          <a:cs typeface="Times New Roman"/>
                        </a:rPr>
                        <a:t>O</a:t>
                      </a:r>
                      <a:r>
                        <a:rPr lang="en-US" sz="1700" kern="100" baseline="-25000" dirty="0" err="1">
                          <a:solidFill>
                            <a:srgbClr val="000000"/>
                          </a:solidFill>
                          <a:latin typeface="+mn-ea"/>
                          <a:ea typeface="+mn-ea"/>
                          <a:cs typeface="Times New Roman"/>
                        </a:rPr>
                        <a:t>2</a:t>
                      </a:r>
                      <a:r>
                        <a:rPr lang="zh-CN" sz="1700" kern="100" dirty="0">
                          <a:solidFill>
                            <a:srgbClr val="000000"/>
                          </a:solidFill>
                          <a:latin typeface="+mn-ea"/>
                          <a:ea typeface="+mn-ea"/>
                          <a:cs typeface="Times New Roman"/>
                        </a:rPr>
                        <a:t>或</a:t>
                      </a:r>
                      <a:r>
                        <a:rPr lang="en-US" sz="1700" kern="100" dirty="0" err="1">
                          <a:solidFill>
                            <a:srgbClr val="000000"/>
                          </a:solidFill>
                          <a:latin typeface="+mn-ea"/>
                          <a:ea typeface="+mn-ea"/>
                          <a:cs typeface="Times New Roman"/>
                        </a:rPr>
                        <a:t>H</a:t>
                      </a:r>
                      <a:r>
                        <a:rPr lang="en-US" sz="1700" kern="100" baseline="-25000" dirty="0" err="1">
                          <a:solidFill>
                            <a:srgbClr val="000000"/>
                          </a:solidFill>
                          <a:latin typeface="+mn-ea"/>
                          <a:ea typeface="+mn-ea"/>
                          <a:cs typeface="Times New Roman"/>
                        </a:rPr>
                        <a:t>2</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mn-ea"/>
                          <a:ea typeface="+mn-ea"/>
                          <a:cs typeface="Times New Roman"/>
                        </a:rPr>
                        <a:t>水蒸气</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通过</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zh-CN" sz="1700" kern="100" dirty="0">
                          <a:solidFill>
                            <a:srgbClr val="000000"/>
                          </a:solidFill>
                          <a:latin typeface="+mn-ea"/>
                          <a:ea typeface="+mn-ea"/>
                          <a:cs typeface="Times New Roman"/>
                        </a:rPr>
                        <a:t>或无水硫酸铜或</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en-US" sz="1700" u="sng" kern="100" dirty="0">
                          <a:solidFill>
                            <a:srgbClr val="000000"/>
                          </a:solidFill>
                          <a:uFill>
                            <a:solidFill>
                              <a:srgbClr val="000000"/>
                            </a:solidFill>
                          </a:uFill>
                          <a:latin typeface="+mn-ea"/>
                          <a:ea typeface="+mn-ea"/>
                          <a:cs typeface="Times New Roman"/>
                        </a:rPr>
                        <a:t> </a:t>
                      </a:r>
                      <a:endParaRPr lang="zh-CN" sz="1700" kern="100" dirty="0">
                        <a:solidFill>
                          <a:srgbClr val="000000"/>
                        </a:solidFill>
                        <a:latin typeface="+mn-ea"/>
                        <a:ea typeface="+mn-ea"/>
                        <a:cs typeface="Times New Roman"/>
                      </a:endParaRPr>
                    </a:p>
                  </a:txBody>
                  <a:tcPr marL="43578" marR="435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08000">
                <a:tc>
                  <a:txBody>
                    <a:bodyPr/>
                    <a:lstStyle/>
                    <a:p>
                      <a:pPr algn="ctr">
                        <a:lnSpc>
                          <a:spcPct val="150000"/>
                        </a:lnSpc>
                        <a:spcAft>
                          <a:spcPts val="0"/>
                        </a:spcAft>
                      </a:pPr>
                      <a:r>
                        <a:rPr lang="en-US" sz="1700" kern="100">
                          <a:solidFill>
                            <a:srgbClr val="000000"/>
                          </a:solidFill>
                          <a:latin typeface="+mn-ea"/>
                          <a:ea typeface="+mn-ea"/>
                          <a:cs typeface="Times New Roman"/>
                        </a:rPr>
                        <a:t>NH</a:t>
                      </a:r>
                      <a:r>
                        <a:rPr lang="en-US" sz="1700" kern="100" baseline="-25000">
                          <a:solidFill>
                            <a:srgbClr val="000000"/>
                          </a:solidFill>
                          <a:latin typeface="+mn-ea"/>
                          <a:ea typeface="+mn-ea"/>
                          <a:cs typeface="Times New Roman"/>
                        </a:rPr>
                        <a:t>3</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mn-ea"/>
                          <a:ea typeface="+mn-ea"/>
                          <a:cs typeface="Times New Roman"/>
                        </a:rPr>
                        <a:t>水蒸气</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通过足量的</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zh-CN" sz="1700" kern="100" dirty="0">
                          <a:solidFill>
                            <a:srgbClr val="000000"/>
                          </a:solidFill>
                          <a:latin typeface="+mn-ea"/>
                          <a:ea typeface="+mn-ea"/>
                          <a:cs typeface="Times New Roman"/>
                        </a:rPr>
                        <a:t>固体</a:t>
                      </a:r>
                      <a:r>
                        <a:rPr lang="en-US" sz="1700" kern="100" dirty="0">
                          <a:solidFill>
                            <a:srgbClr val="000000"/>
                          </a:solidFill>
                          <a:latin typeface="+mn-ea"/>
                          <a:ea typeface="+mn-ea"/>
                          <a:cs typeface="Times New Roman"/>
                        </a:rPr>
                        <a:t> </a:t>
                      </a:r>
                      <a:endParaRPr lang="zh-CN" sz="1700" kern="100" dirty="0">
                        <a:solidFill>
                          <a:srgbClr val="000000"/>
                        </a:solidFill>
                        <a:latin typeface="+mn-ea"/>
                        <a:ea typeface="+mn-ea"/>
                        <a:cs typeface="Times New Roman"/>
                      </a:endParaRPr>
                    </a:p>
                  </a:txBody>
                  <a:tcPr marL="43578" marR="435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08000">
                <a:tc>
                  <a:txBody>
                    <a:bodyPr/>
                    <a:lstStyle/>
                    <a:p>
                      <a:pPr algn="ctr">
                        <a:lnSpc>
                          <a:spcPct val="150000"/>
                        </a:lnSpc>
                        <a:spcAft>
                          <a:spcPts val="0"/>
                        </a:spcAft>
                      </a:pPr>
                      <a:r>
                        <a:rPr lang="en-US" sz="1700" kern="100">
                          <a:solidFill>
                            <a:srgbClr val="000000"/>
                          </a:solidFill>
                          <a:latin typeface="+mn-ea"/>
                          <a:ea typeface="+mn-ea"/>
                          <a:cs typeface="Times New Roman"/>
                        </a:rPr>
                        <a:t>H</a:t>
                      </a:r>
                      <a:r>
                        <a:rPr lang="en-US" sz="1700" kern="100" baseline="-25000">
                          <a:solidFill>
                            <a:srgbClr val="000000"/>
                          </a:solidFill>
                          <a:latin typeface="+mn-ea"/>
                          <a:ea typeface="+mn-ea"/>
                          <a:cs typeface="Times New Roman"/>
                        </a:rPr>
                        <a:t>2</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HCl</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先通过足量的</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zh-CN" sz="1700" kern="100" dirty="0">
                          <a:solidFill>
                            <a:srgbClr val="000000"/>
                          </a:solidFill>
                          <a:latin typeface="+mn-ea"/>
                          <a:ea typeface="+mn-ea"/>
                          <a:cs typeface="Times New Roman"/>
                        </a:rPr>
                        <a:t>溶液</a:t>
                      </a:r>
                      <a:r>
                        <a:rPr lang="en-US" sz="1700" kern="100" dirty="0">
                          <a:solidFill>
                            <a:srgbClr val="000000"/>
                          </a:solidFill>
                          <a:latin typeface="+mn-ea"/>
                          <a:ea typeface="+mn-ea"/>
                          <a:cs typeface="Times New Roman"/>
                        </a:rPr>
                        <a:t>,</a:t>
                      </a:r>
                      <a:r>
                        <a:rPr lang="zh-CN" sz="1700" kern="100" dirty="0">
                          <a:solidFill>
                            <a:srgbClr val="000000"/>
                          </a:solidFill>
                          <a:latin typeface="+mn-ea"/>
                          <a:ea typeface="+mn-ea"/>
                          <a:cs typeface="Times New Roman"/>
                        </a:rPr>
                        <a:t>再通过</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en-US" sz="1700" u="sng" kern="100" dirty="0">
                          <a:solidFill>
                            <a:srgbClr val="000000"/>
                          </a:solidFill>
                          <a:uFill>
                            <a:solidFill>
                              <a:srgbClr val="000000"/>
                            </a:solidFill>
                          </a:uFill>
                          <a:latin typeface="+mn-ea"/>
                          <a:ea typeface="+mn-ea"/>
                          <a:cs typeface="Times New Roman"/>
                        </a:rPr>
                        <a:t> </a:t>
                      </a:r>
                      <a:endParaRPr lang="zh-CN" sz="1700" kern="100" dirty="0">
                        <a:solidFill>
                          <a:srgbClr val="000000"/>
                        </a:solidFill>
                        <a:latin typeface="+mn-ea"/>
                        <a:ea typeface="+mn-ea"/>
                        <a:cs typeface="Times New Roman"/>
                      </a:endParaRPr>
                    </a:p>
                  </a:txBody>
                  <a:tcPr marL="43578" marR="435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4000">
                <a:tc>
                  <a:txBody>
                    <a:bodyPr/>
                    <a:lstStyle/>
                    <a:p>
                      <a:pPr algn="ctr">
                        <a:lnSpc>
                          <a:spcPct val="150000"/>
                        </a:lnSpc>
                        <a:spcAft>
                          <a:spcPts val="0"/>
                        </a:spcAft>
                      </a:pPr>
                      <a:r>
                        <a:rPr lang="en-US" sz="1700" kern="100" dirty="0" err="1">
                          <a:solidFill>
                            <a:srgbClr val="000000"/>
                          </a:solidFill>
                          <a:latin typeface="+mn-ea"/>
                          <a:ea typeface="+mn-ea"/>
                          <a:cs typeface="Times New Roman"/>
                        </a:rPr>
                        <a:t>N</a:t>
                      </a:r>
                      <a:r>
                        <a:rPr lang="en-US" sz="1700" kern="100" baseline="-25000" dirty="0" err="1">
                          <a:solidFill>
                            <a:srgbClr val="000000"/>
                          </a:solidFill>
                          <a:latin typeface="+mn-ea"/>
                          <a:ea typeface="+mn-ea"/>
                          <a:cs typeface="Times New Roman"/>
                        </a:rPr>
                        <a:t>2</a:t>
                      </a:r>
                      <a:endParaRPr lang="zh-CN" sz="1700" kern="100" dirty="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mn-ea"/>
                          <a:ea typeface="+mn-ea"/>
                          <a:cs typeface="Times New Roman"/>
                        </a:rPr>
                        <a:t>O</a:t>
                      </a:r>
                      <a:r>
                        <a:rPr lang="en-US" sz="1700" kern="100" baseline="-25000">
                          <a:solidFill>
                            <a:srgbClr val="000000"/>
                          </a:solidFill>
                          <a:latin typeface="+mn-ea"/>
                          <a:ea typeface="+mn-ea"/>
                          <a:cs typeface="Times New Roman"/>
                        </a:rPr>
                        <a:t>2</a:t>
                      </a:r>
                      <a:endParaRPr lang="zh-CN" sz="17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mn-ea"/>
                          <a:ea typeface="+mn-ea"/>
                          <a:cs typeface="Times New Roman"/>
                        </a:rPr>
                        <a:t>通过灼热的</a:t>
                      </a:r>
                      <a:r>
                        <a:rPr lang="zh-CN" sz="1700" u="sng" kern="100" dirty="0">
                          <a:solidFill>
                            <a:srgbClr val="000000"/>
                          </a:solidFill>
                          <a:uFill>
                            <a:solidFill>
                              <a:srgbClr val="000000"/>
                            </a:solidFill>
                          </a:uFill>
                          <a:latin typeface="+mn-ea"/>
                          <a:ea typeface="+mn-ea"/>
                          <a:cs typeface="Times New Roman"/>
                        </a:rPr>
                        <a:t>　　</a:t>
                      </a:r>
                      <a:r>
                        <a:rPr lang="en-US" altLang="zh-CN" sz="1700" u="sng" kern="100" dirty="0" smtClean="0">
                          <a:solidFill>
                            <a:srgbClr val="000000"/>
                          </a:solidFill>
                          <a:uFill>
                            <a:solidFill>
                              <a:srgbClr val="000000"/>
                            </a:solidFill>
                          </a:uFill>
                          <a:latin typeface="+mn-ea"/>
                          <a:ea typeface="+mn-ea"/>
                          <a:cs typeface="Times New Roman"/>
                        </a:rPr>
                        <a:t>  </a:t>
                      </a:r>
                      <a:r>
                        <a:rPr lang="zh-CN" sz="1700" u="sng" kern="100" dirty="0">
                          <a:solidFill>
                            <a:srgbClr val="000000"/>
                          </a:solidFill>
                          <a:uFill>
                            <a:solidFill>
                              <a:srgbClr val="000000"/>
                            </a:solidFill>
                          </a:uFill>
                          <a:latin typeface="+mn-ea"/>
                          <a:ea typeface="+mn-ea"/>
                          <a:cs typeface="Times New Roman"/>
                        </a:rPr>
                        <a:t>　</a:t>
                      </a:r>
                      <a:r>
                        <a:rPr lang="en-US" sz="1700" u="sng" kern="100" dirty="0">
                          <a:solidFill>
                            <a:srgbClr val="000000"/>
                          </a:solidFill>
                          <a:uFill>
                            <a:solidFill>
                              <a:srgbClr val="000000"/>
                            </a:solidFill>
                          </a:uFill>
                          <a:latin typeface="+mn-ea"/>
                          <a:ea typeface="+mn-ea"/>
                          <a:cs typeface="Times New Roman"/>
                        </a:rPr>
                        <a:t> </a:t>
                      </a:r>
                      <a:endParaRPr lang="zh-CN" sz="1700" kern="100" dirty="0">
                        <a:solidFill>
                          <a:srgbClr val="000000"/>
                        </a:solidFill>
                        <a:latin typeface="+mn-ea"/>
                        <a:ea typeface="+mn-ea"/>
                        <a:cs typeface="Times New Roman"/>
                      </a:endParaRPr>
                    </a:p>
                  </a:txBody>
                  <a:tcPr marL="43578" marR="4357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0" name="TextBox 9">
            <a:extLst>
              <a:ext uri="{FF2B5EF4-FFF2-40B4-BE49-F238E27FC236}">
                <a16:creationId xmlns:a16="http://schemas.microsoft.com/office/drawing/2014/main" xmlns="" id="{8C73DFB8-D3D4-4E75-B4F8-75BA8B176542}"/>
              </a:ext>
            </a:extLst>
          </p:cNvPr>
          <p:cNvSpPr txBox="1">
            <a:spLocks noChangeArrowheads="1"/>
          </p:cNvSpPr>
          <p:nvPr/>
        </p:nvSpPr>
        <p:spPr bwMode="auto">
          <a:xfrm>
            <a:off x="4073242" y="1303295"/>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浓硫酸</a:t>
            </a:r>
            <a:endParaRPr lang="zh-CN" altLang="en-US" sz="1700" dirty="0" smtClean="0">
              <a:solidFill>
                <a:srgbClr val="A50021"/>
              </a:solidFill>
            </a:endParaRPr>
          </a:p>
        </p:txBody>
      </p:sp>
      <p:sp>
        <p:nvSpPr>
          <p:cNvPr id="11" name="TextBox 10">
            <a:extLst>
              <a:ext uri="{FF2B5EF4-FFF2-40B4-BE49-F238E27FC236}">
                <a16:creationId xmlns:a16="http://schemas.microsoft.com/office/drawing/2014/main" xmlns="" id="{8C73DFB8-D3D4-4E75-B4F8-75BA8B176542}"/>
              </a:ext>
            </a:extLst>
          </p:cNvPr>
          <p:cNvSpPr txBox="1">
            <a:spLocks noChangeArrowheads="1"/>
          </p:cNvSpPr>
          <p:nvPr/>
        </p:nvSpPr>
        <p:spPr bwMode="auto">
          <a:xfrm>
            <a:off x="6650191" y="1303297"/>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碱石灰</a:t>
            </a:r>
            <a:endParaRPr lang="zh-CN" altLang="en-US" sz="1700" dirty="0" smtClean="0">
              <a:solidFill>
                <a:srgbClr val="A50021"/>
              </a:solidFill>
            </a:endParaRPr>
          </a:p>
        </p:txBody>
      </p:sp>
      <p:sp>
        <p:nvSpPr>
          <p:cNvPr id="12" name="TextBox 11">
            <a:extLst>
              <a:ext uri="{FF2B5EF4-FFF2-40B4-BE49-F238E27FC236}">
                <a16:creationId xmlns:a16="http://schemas.microsoft.com/office/drawing/2014/main" xmlns="" id="{8C73DFB8-D3D4-4E75-B4F8-75BA8B176542}"/>
              </a:ext>
            </a:extLst>
          </p:cNvPr>
          <p:cNvSpPr txBox="1">
            <a:spLocks noChangeArrowheads="1"/>
          </p:cNvSpPr>
          <p:nvPr/>
        </p:nvSpPr>
        <p:spPr bwMode="auto">
          <a:xfrm>
            <a:off x="4726386" y="1825812"/>
            <a:ext cx="944737"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氢氧化钠</a:t>
            </a:r>
            <a:endParaRPr lang="zh-CN" altLang="en-US" sz="1700" dirty="0" smtClean="0">
              <a:solidFill>
                <a:srgbClr val="A50021"/>
              </a:solidFill>
            </a:endParaRPr>
          </a:p>
        </p:txBody>
      </p:sp>
      <p:sp>
        <p:nvSpPr>
          <p:cNvPr id="14" name="TextBox 13">
            <a:extLst>
              <a:ext uri="{FF2B5EF4-FFF2-40B4-BE49-F238E27FC236}">
                <a16:creationId xmlns:a16="http://schemas.microsoft.com/office/drawing/2014/main" xmlns="" id="{8C73DFB8-D3D4-4E75-B4F8-75BA8B176542}"/>
              </a:ext>
            </a:extLst>
          </p:cNvPr>
          <p:cNvSpPr txBox="1">
            <a:spLocks noChangeArrowheads="1"/>
          </p:cNvSpPr>
          <p:nvPr/>
        </p:nvSpPr>
        <p:spPr bwMode="auto">
          <a:xfrm>
            <a:off x="4963886" y="2324573"/>
            <a:ext cx="944737"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氢氧化钠</a:t>
            </a:r>
            <a:endParaRPr lang="zh-CN" altLang="en-US" sz="1700" dirty="0" smtClean="0">
              <a:solidFill>
                <a:srgbClr val="A50021"/>
              </a:solidFill>
            </a:endParaRPr>
          </a:p>
        </p:txBody>
      </p:sp>
      <p:sp>
        <p:nvSpPr>
          <p:cNvPr id="15" name="TextBox 14">
            <a:extLst>
              <a:ext uri="{FF2B5EF4-FFF2-40B4-BE49-F238E27FC236}">
                <a16:creationId xmlns:a16="http://schemas.microsoft.com/office/drawing/2014/main" xmlns="" id="{8C73DFB8-D3D4-4E75-B4F8-75BA8B176542}"/>
              </a:ext>
            </a:extLst>
          </p:cNvPr>
          <p:cNvSpPr txBox="1">
            <a:spLocks noChangeArrowheads="1"/>
          </p:cNvSpPr>
          <p:nvPr/>
        </p:nvSpPr>
        <p:spPr bwMode="auto">
          <a:xfrm>
            <a:off x="7338957" y="2324576"/>
            <a:ext cx="726728"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浓硫酸</a:t>
            </a:r>
            <a:endParaRPr lang="zh-CN" altLang="en-US" sz="1700" dirty="0" smtClean="0">
              <a:solidFill>
                <a:srgbClr val="A50021"/>
              </a:solidFill>
            </a:endParaRPr>
          </a:p>
        </p:txBody>
      </p:sp>
      <p:sp>
        <p:nvSpPr>
          <p:cNvPr id="16" name="TextBox 15">
            <a:extLst>
              <a:ext uri="{FF2B5EF4-FFF2-40B4-BE49-F238E27FC236}">
                <a16:creationId xmlns:a16="http://schemas.microsoft.com/office/drawing/2014/main" xmlns="" id="{8C73DFB8-D3D4-4E75-B4F8-75BA8B176542}"/>
              </a:ext>
            </a:extLst>
          </p:cNvPr>
          <p:cNvSpPr txBox="1">
            <a:spLocks noChangeArrowheads="1"/>
          </p:cNvSpPr>
          <p:nvPr/>
        </p:nvSpPr>
        <p:spPr bwMode="auto">
          <a:xfrm>
            <a:off x="4655131" y="2763962"/>
            <a:ext cx="508720" cy="334313"/>
          </a:xfrm>
          <a:prstGeom prst="rect">
            <a:avLst/>
          </a:prstGeom>
          <a:noFill/>
          <a:ln w="9525">
            <a:noFill/>
            <a:miter lim="800000"/>
            <a:headEnd/>
            <a:tailEnd/>
          </a:ln>
        </p:spPr>
        <p:txBody>
          <a:bodyPr wrap="none" lIns="36000" tIns="36000" rIns="36000" bIns="36000">
            <a:spAutoFit/>
          </a:bodyPr>
          <a:lstStyle/>
          <a:p>
            <a:r>
              <a:rPr lang="zh-CN" altLang="en-US" sz="1700" b="1" dirty="0" smtClean="0">
                <a:solidFill>
                  <a:srgbClr val="A50021"/>
                </a:solidFill>
              </a:rPr>
              <a:t>铜网</a:t>
            </a:r>
            <a:endParaRPr lang="zh-CN" altLang="en-US" sz="1700" dirty="0" smtClean="0">
              <a:solidFill>
                <a:srgbClr val="A50021"/>
              </a:solidFill>
            </a:endParaRPr>
          </a:p>
        </p:txBody>
      </p:sp>
    </p:spTree>
    <p:extLst>
      <p:ext uri="{BB962C8B-B14F-4D97-AF65-F5344CB8AC3E}">
        <p14:creationId xmlns:p14="http://schemas.microsoft.com/office/powerpoint/2010/main" xmlns="" val="285404701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P spid="15" grpId="0"/>
      <p:bldP spid="16" grpId="0"/>
    </p:bldLst>
  </p:timing>
</p:sld>
</file>

<file path=ppt/theme/theme1.xml><?xml version="1.0" encoding="utf-8"?>
<a:theme xmlns:a="http://schemas.openxmlformats.org/drawingml/2006/main" name="1">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中考专用">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36000" tIns="36000" rIns="36000" bIns="36000" rtlCol="0">
        <a:spAutoFit/>
      </a:bodyPr>
      <a:lstStyle>
        <a:defPPr algn="just">
          <a:lnSpc>
            <a:spcPct val="150000"/>
          </a:lnSpc>
          <a:defRPr dirty="0">
            <a:solidFill>
              <a:srgbClr val="008D3F"/>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4117</TotalTime>
  <Words>701</Words>
  <Application>Microsoft Office PowerPoint</Application>
  <PresentationFormat>全屏显示(16:9)</PresentationFormat>
  <Paragraphs>261</Paragraphs>
  <Slides>16</Slides>
  <Notes>0</Notes>
  <HiddenSlides>0</HiddenSlides>
  <MMClips>0</MMClips>
  <ScaleCrop>false</ScaleCrop>
  <HeadingPairs>
    <vt:vector size="8" baseType="variant">
      <vt:variant>
        <vt:lpstr>已用的字体</vt:lpstr>
      </vt:variant>
      <vt:variant>
        <vt:i4>4</vt:i4>
      </vt: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22" baseType="lpstr">
      <vt:lpstr>Arial</vt:lpstr>
      <vt:lpstr>宋体</vt:lpstr>
      <vt:lpstr>微软雅黑</vt:lpstr>
      <vt:lpstr>Times New Roman</vt:lpstr>
      <vt:lpstr>1</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Manager/>
  <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subject/>
  <dc:creator/>
  <cp:keywords/>
  <dc:description/>
  <cp:lastModifiedBy>mac-pc</cp:lastModifiedBy>
  <cp:revision>702</cp:revision>
  <cp:lastPrinted>2019-07-27T07:43:24Z</cp:lastPrinted>
  <dcterms:created xsi:type="dcterms:W3CDTF">2018-08-24T06:22:56Z</dcterms:created>
  <dcterms:modified xsi:type="dcterms:W3CDTF">2020-03-21T03:39:41Z</dcterms:modified>
  <cp:category/>
</cp:coreProperties>
</file>