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60" r:id="rId7"/>
    <p:sldId id="261" r:id="rId8"/>
    <p:sldId id="262" r:id="rId9"/>
    <p:sldId id="263" r:id="rId10"/>
    <p:sldId id="271" r:id="rId11"/>
    <p:sldId id="264" r:id="rId12"/>
    <p:sldId id="265" r:id="rId13"/>
    <p:sldId id="266" r:id="rId14"/>
    <p:sldId id="268" r:id="rId15"/>
    <p:sldId id="267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5" d="100"/>
          <a:sy n="155" d="100"/>
        </p:scale>
        <p:origin x="-22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4272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0004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95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9307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278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1169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0333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829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7978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8168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6417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33081-A586-49F3-A86C-F0EB92EAAA69}" type="datetimeFigureOut">
              <a:rPr lang="zh-CN" altLang="en-US" smtClean="0"/>
              <a:pPr/>
              <a:t>2017-03-29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982CE-AD83-40DC-9CA1-8D606C6D5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99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43603"/>
            <a:ext cx="4856169" cy="209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9476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06010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504716"/>
            <a:ext cx="3114104" cy="227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05273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你来试试：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530120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向</a:t>
            </a:r>
            <a:r>
              <a:rPr lang="en-US" altLang="zh-CN" sz="2400" dirty="0"/>
              <a:t>H</a:t>
            </a:r>
            <a:r>
              <a:rPr lang="en-US" altLang="zh-CN" sz="2400" baseline="-18000" dirty="0"/>
              <a:t>2</a:t>
            </a:r>
            <a:r>
              <a:rPr lang="en-US" altLang="zh-CN" sz="2400" dirty="0"/>
              <a:t>SO</a:t>
            </a:r>
            <a:r>
              <a:rPr lang="en-US" altLang="zh-CN" sz="2400" baseline="-18000" dirty="0"/>
              <a:t>4</a:t>
            </a:r>
            <a:r>
              <a:rPr lang="zh-CN" altLang="en-US" sz="2400" dirty="0"/>
              <a:t>、</a:t>
            </a:r>
            <a:r>
              <a:rPr lang="en-US" altLang="zh-CN" sz="2400" dirty="0"/>
              <a:t>CuSO</a:t>
            </a:r>
            <a:r>
              <a:rPr lang="en-US" altLang="zh-CN" sz="2400" baseline="-18000" dirty="0"/>
              <a:t>4</a:t>
            </a:r>
            <a:r>
              <a:rPr lang="zh-CN" altLang="en-US" sz="2400" dirty="0"/>
              <a:t>混合</a:t>
            </a:r>
            <a:r>
              <a:rPr lang="zh-CN" altLang="en-US" sz="2400" dirty="0" smtClean="0"/>
              <a:t>溶</a:t>
            </a:r>
            <a:endParaRPr lang="en-US" altLang="zh-CN" sz="2400" dirty="0" smtClean="0"/>
          </a:p>
          <a:p>
            <a:r>
              <a:rPr lang="zh-CN" altLang="en-US" sz="2400" dirty="0" smtClean="0"/>
              <a:t>液</a:t>
            </a:r>
            <a:r>
              <a:rPr lang="zh-CN" altLang="en-US" sz="2400" dirty="0"/>
              <a:t>中</a:t>
            </a:r>
            <a:r>
              <a:rPr lang="zh-CN" altLang="en-US" sz="2400" dirty="0" smtClean="0"/>
              <a:t>不断</a:t>
            </a:r>
            <a:r>
              <a:rPr lang="zh-CN" altLang="en-US" sz="2400" dirty="0"/>
              <a:t>加入</a:t>
            </a:r>
            <a:r>
              <a:rPr lang="en-US" altLang="zh-CN" sz="2400" dirty="0" err="1"/>
              <a:t>NaOH</a:t>
            </a:r>
            <a:r>
              <a:rPr lang="zh-CN" altLang="en-US" sz="2400" dirty="0"/>
              <a:t>溶液</a:t>
            </a:r>
          </a:p>
        </p:txBody>
      </p:sp>
      <p:sp>
        <p:nvSpPr>
          <p:cNvPr id="8" name="矩形 7"/>
          <p:cNvSpPr/>
          <p:nvPr/>
        </p:nvSpPr>
        <p:spPr>
          <a:xfrm>
            <a:off x="5436096" y="522920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向</a:t>
            </a:r>
            <a:r>
              <a:rPr lang="en-US" altLang="zh-CN" sz="2400" dirty="0"/>
              <a:t>H</a:t>
            </a:r>
            <a:r>
              <a:rPr lang="en-US" altLang="zh-CN" sz="2400" baseline="-18000" dirty="0"/>
              <a:t>2</a:t>
            </a:r>
            <a:r>
              <a:rPr lang="en-US" altLang="zh-CN" sz="2400" dirty="0"/>
              <a:t>SO</a:t>
            </a:r>
            <a:r>
              <a:rPr lang="en-US" altLang="zh-CN" sz="2400" baseline="-18000" dirty="0"/>
              <a:t>4</a:t>
            </a:r>
            <a:r>
              <a:rPr lang="zh-CN" altLang="en-US" sz="2400" dirty="0"/>
              <a:t>、</a:t>
            </a:r>
            <a:r>
              <a:rPr lang="en-US" altLang="zh-CN" sz="2400" dirty="0"/>
              <a:t>CuSO</a:t>
            </a:r>
            <a:r>
              <a:rPr lang="en-US" altLang="zh-CN" sz="2400" baseline="-18000" dirty="0"/>
              <a:t>4</a:t>
            </a:r>
            <a:r>
              <a:rPr lang="zh-CN" altLang="en-US" sz="2400" dirty="0"/>
              <a:t>混合</a:t>
            </a:r>
            <a:r>
              <a:rPr lang="zh-CN" altLang="en-US" sz="2400" dirty="0" smtClean="0"/>
              <a:t>溶</a:t>
            </a:r>
            <a:endParaRPr lang="en-US" altLang="zh-CN" sz="2400" dirty="0" smtClean="0"/>
          </a:p>
          <a:p>
            <a:r>
              <a:rPr lang="zh-CN" altLang="en-US" sz="2400" dirty="0" smtClean="0"/>
              <a:t>液</a:t>
            </a:r>
            <a:r>
              <a:rPr lang="zh-CN" altLang="en-US" sz="2400" dirty="0"/>
              <a:t>中</a:t>
            </a:r>
            <a:r>
              <a:rPr lang="zh-CN" altLang="en-US" sz="2400" dirty="0" smtClean="0"/>
              <a:t>不断加入</a:t>
            </a:r>
            <a:r>
              <a:rPr lang="en-US" altLang="zh-CN" sz="2400" dirty="0" smtClean="0"/>
              <a:t>BaCl</a:t>
            </a:r>
            <a:r>
              <a:rPr lang="en-US" altLang="zh-CN" sz="2400" baseline="-18000" dirty="0" smtClean="0"/>
              <a:t>2</a:t>
            </a:r>
            <a:r>
              <a:rPr lang="zh-CN" altLang="en-US" sz="2400" dirty="0" smtClean="0"/>
              <a:t>溶液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984253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2715170" cy="278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0053" y="1942597"/>
            <a:ext cx="2704933" cy="278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3656" y="1081869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00B050"/>
                </a:solidFill>
              </a:rPr>
              <a:t>pH</a:t>
            </a:r>
            <a:r>
              <a:rPr lang="zh-CN" altLang="en-US" sz="3200" b="1" dirty="0">
                <a:solidFill>
                  <a:srgbClr val="00B050"/>
                </a:solidFill>
              </a:rPr>
              <a:t>的变化问题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3825" y="5323755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①向氢氧化钠溶液中不</a:t>
            </a:r>
            <a:endParaRPr lang="en-US" altLang="zh-CN" sz="2400" dirty="0" smtClean="0"/>
          </a:p>
          <a:p>
            <a:r>
              <a:rPr lang="zh-CN" altLang="en-US" sz="2400" dirty="0" smtClean="0"/>
              <a:t>断滴加稀盐酸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958239" y="5271977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②向稀盐酸中不断加入水稀释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686899" y="71627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典型问题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6395" y="643400"/>
            <a:ext cx="21273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177" y="976018"/>
            <a:ext cx="796479" cy="79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94587" y="84090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5</a:t>
            </a:r>
            <a:endParaRPr lang="zh-CN" altLang="en-US" sz="5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474184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稀盐酸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7812927" y="471717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加水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02243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3477" y="620688"/>
            <a:ext cx="21273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22991" y="1143100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石灰水与二氧化碳反应的问题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23102"/>
            <a:ext cx="3705696" cy="251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80427" y="5085184"/>
            <a:ext cx="7615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OA</a:t>
            </a:r>
            <a:r>
              <a:rPr lang="zh-CN" altLang="en-US" sz="2400" dirty="0" smtClean="0"/>
              <a:t>段：</a:t>
            </a:r>
            <a:r>
              <a:rPr lang="en-US" altLang="zh-CN" sz="2400" dirty="0" smtClean="0"/>
              <a:t>CO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   +  Ca(OH)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  =   CaCO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    +   H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O         </a:t>
            </a:r>
            <a:r>
              <a:rPr lang="zh-CN" altLang="en-US" sz="2400" dirty="0" smtClean="0"/>
              <a:t>沉淀生成</a:t>
            </a:r>
            <a:r>
              <a:rPr lang="en-US" altLang="zh-CN" sz="2400" dirty="0" smtClean="0"/>
              <a:t>  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102544" y="5949280"/>
            <a:ext cx="7688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AB</a:t>
            </a:r>
            <a:r>
              <a:rPr lang="zh-CN" altLang="en-US" sz="2400" dirty="0" smtClean="0"/>
              <a:t>段：</a:t>
            </a:r>
            <a:r>
              <a:rPr lang="en-US" altLang="zh-CN" sz="2400" dirty="0" smtClean="0"/>
              <a:t>CaCO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+  H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O  +  CO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  =  Ca(HCO</a:t>
            </a:r>
            <a:r>
              <a:rPr lang="en-US" altLang="zh-CN" sz="2400" baseline="-18000" dirty="0" smtClean="0"/>
              <a:t>3</a:t>
            </a:r>
            <a:r>
              <a:rPr lang="en-US" altLang="zh-CN" sz="2400" dirty="0" smtClean="0"/>
              <a:t>)</a:t>
            </a:r>
            <a:r>
              <a:rPr lang="en-US" altLang="zh-CN" sz="2400" baseline="-18000" dirty="0" smtClean="0"/>
              <a:t>2   </a:t>
            </a:r>
            <a:r>
              <a:rPr lang="zh-CN" altLang="en-US" sz="2400" baseline="-18000" dirty="0"/>
              <a:t> </a:t>
            </a:r>
            <a:r>
              <a:rPr lang="zh-CN" altLang="en-US" sz="2400" dirty="0" smtClean="0"/>
              <a:t>          沉淀</a:t>
            </a:r>
            <a:r>
              <a:rPr lang="zh-CN" altLang="en-US" sz="2400" dirty="0"/>
              <a:t>溶解</a:t>
            </a:r>
            <a:r>
              <a:rPr lang="en-US" altLang="zh-CN" sz="2400" dirty="0" smtClean="0"/>
              <a:t>  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686899" y="71627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典型问题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177" y="976018"/>
            <a:ext cx="796479" cy="79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4587" y="84090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6</a:t>
            </a:r>
            <a:endParaRPr lang="zh-CN" altLang="en-US" sz="5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508104" y="5153661"/>
            <a:ext cx="0" cy="32471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51485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3656" y="108186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溶解度曲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线问题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177" y="976018"/>
            <a:ext cx="796479" cy="79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4587" y="84090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7</a:t>
            </a:r>
            <a:endParaRPr lang="zh-CN" altLang="en-US" sz="5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6395" y="643400"/>
            <a:ext cx="21273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86899" y="71627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典型问题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1226" y="5373216"/>
            <a:ext cx="79015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        如图，</a:t>
            </a:r>
            <a:r>
              <a:rPr lang="en-US" altLang="zh-CN" sz="2800" dirty="0" smtClean="0"/>
              <a:t>P</a:t>
            </a:r>
            <a:r>
              <a:rPr lang="zh-CN" altLang="en-US" sz="2800" dirty="0" smtClean="0"/>
              <a:t>点表示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物质的溶液，当该溶液从</a:t>
            </a:r>
            <a:r>
              <a:rPr lang="en-US" altLang="zh-CN" sz="2800" dirty="0" smtClean="0"/>
              <a:t>t</a:t>
            </a:r>
            <a:r>
              <a:rPr lang="en-US" altLang="zh-CN" sz="2800" baseline="-18000" dirty="0" smtClean="0"/>
              <a:t>2</a:t>
            </a:r>
            <a:r>
              <a:rPr lang="en-US" altLang="zh-CN" sz="2800" dirty="0" smtClean="0"/>
              <a:t>℃</a:t>
            </a:r>
          </a:p>
          <a:p>
            <a:r>
              <a:rPr lang="zh-CN" altLang="en-US" sz="2800" dirty="0" smtClean="0"/>
              <a:t>降到</a:t>
            </a:r>
            <a:r>
              <a:rPr lang="en-US" altLang="zh-CN" sz="2800" dirty="0" smtClean="0"/>
              <a:t>t</a:t>
            </a:r>
            <a:r>
              <a:rPr lang="en-US" altLang="zh-CN" sz="2800" baseline="-18000" dirty="0" smtClean="0"/>
              <a:t>1</a:t>
            </a:r>
            <a:r>
              <a:rPr lang="en-US" altLang="zh-CN" sz="2800" dirty="0" smtClean="0"/>
              <a:t>℃</a:t>
            </a:r>
            <a:r>
              <a:rPr lang="zh-CN" altLang="en-US" sz="2800" dirty="0" smtClean="0"/>
              <a:t>时，</a:t>
            </a:r>
            <a:r>
              <a:rPr lang="en-US" altLang="zh-CN" sz="2800" dirty="0" smtClean="0"/>
              <a:t>P</a:t>
            </a:r>
            <a:r>
              <a:rPr lang="zh-CN" altLang="en-US" sz="2800" dirty="0" smtClean="0"/>
              <a:t>点是怎么运动的？</a:t>
            </a:r>
            <a:endParaRPr lang="zh-CN" altLang="en-US" sz="28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8840"/>
            <a:ext cx="3957515" cy="329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2782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31528"/>
            <a:ext cx="3746500" cy="348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1803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1590" y="1772816"/>
            <a:ext cx="88024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400" dirty="0" smtClean="0"/>
              <a:t>沉淀一定不溶于水，但沉淀会溶解在酸中吗？这要看该沉淀</a:t>
            </a:r>
            <a:endParaRPr lang="en-US" altLang="zh-CN" sz="2400" dirty="0" smtClean="0"/>
          </a:p>
          <a:p>
            <a:r>
              <a:rPr lang="zh-CN" altLang="en-US" sz="2400" dirty="0" smtClean="0"/>
              <a:t>与酸能否发生复分解反应。能发生反应，则会溶解，不能发生复</a:t>
            </a:r>
            <a:endParaRPr lang="en-US" altLang="zh-CN" sz="2400" dirty="0" smtClean="0"/>
          </a:p>
          <a:p>
            <a:r>
              <a:rPr lang="zh-CN" altLang="en-US" sz="2400" dirty="0" smtClean="0"/>
              <a:t>分解反应，则不溶解。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50223" y="3068960"/>
            <a:ext cx="9101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Calibri"/>
              </a:rPr>
              <a:t>❶</a:t>
            </a:r>
            <a:r>
              <a:rPr lang="zh-CN" altLang="en-US" sz="2400" dirty="0" smtClean="0"/>
              <a:t>碳酸盐的沉淀，如：</a:t>
            </a:r>
            <a:r>
              <a:rPr lang="en-US" altLang="zh-CN" sz="2400" dirty="0" smtClean="0"/>
              <a:t>CaCO</a:t>
            </a:r>
            <a:r>
              <a:rPr lang="en-US" altLang="zh-CN" sz="2400" baseline="-18000" dirty="0" smtClean="0"/>
              <a:t>3</a:t>
            </a:r>
            <a:r>
              <a:rPr lang="en-US" altLang="zh-CN" sz="2400" dirty="0" smtClean="0"/>
              <a:t>    BaCO</a:t>
            </a:r>
            <a:r>
              <a:rPr lang="en-US" altLang="zh-CN" sz="2400" baseline="-18000" dirty="0"/>
              <a:t>3</a:t>
            </a:r>
            <a:r>
              <a:rPr lang="zh-CN" altLang="en-US" sz="2400" dirty="0" smtClean="0"/>
              <a:t>，沉淀溶解，且有气泡产生。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62716" y="4221088"/>
            <a:ext cx="8810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Calibri"/>
              </a:rPr>
              <a:t>❷</a:t>
            </a:r>
            <a:r>
              <a:rPr lang="zh-CN" altLang="en-US" sz="2400" dirty="0" smtClean="0"/>
              <a:t>碱的沉淀，如：</a:t>
            </a:r>
            <a:r>
              <a:rPr lang="en-US" altLang="zh-CN" sz="2400" dirty="0" smtClean="0"/>
              <a:t>Cu(OH)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       Fe(OH)</a:t>
            </a:r>
            <a:r>
              <a:rPr lang="en-US" altLang="zh-CN" sz="2400" baseline="-18000" dirty="0"/>
              <a:t>3</a:t>
            </a:r>
            <a:r>
              <a:rPr lang="zh-CN" altLang="en-US" sz="2400" dirty="0" smtClean="0"/>
              <a:t>，沉淀溶解，无气泡产生。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02069" y="5388024"/>
            <a:ext cx="7383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Calibri"/>
              </a:rPr>
              <a:t>❸</a:t>
            </a:r>
            <a:r>
              <a:rPr lang="zh-CN" altLang="en-US" sz="2400" dirty="0" smtClean="0"/>
              <a:t>氯化银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AgCl</a:t>
            </a:r>
            <a:r>
              <a:rPr lang="en-US" altLang="zh-CN" sz="2400" dirty="0" smtClean="0"/>
              <a:t>)    </a:t>
            </a:r>
            <a:r>
              <a:rPr lang="zh-CN" altLang="en-US" sz="2400" dirty="0" smtClean="0"/>
              <a:t>，硫酸钡</a:t>
            </a:r>
            <a:r>
              <a:rPr lang="en-US" altLang="zh-CN" sz="2400" dirty="0" smtClean="0"/>
              <a:t>(BaSO</a:t>
            </a:r>
            <a:r>
              <a:rPr lang="en-US" altLang="zh-CN" sz="2400" baseline="-18000" dirty="0"/>
              <a:t>4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的沉淀不溶于酸中。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66861" y="3645024"/>
            <a:ext cx="7044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CaCO</a:t>
            </a:r>
            <a:r>
              <a:rPr lang="en-US" altLang="zh-CN" sz="2400" baseline="-18000" dirty="0" smtClean="0"/>
              <a:t>3</a:t>
            </a:r>
            <a:r>
              <a:rPr lang="en-US" altLang="zh-CN" sz="2400" dirty="0" smtClean="0"/>
              <a:t>     +     2HNO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            Ca(NO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)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     +    H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O   +   CO</a:t>
            </a:r>
            <a:r>
              <a:rPr lang="en-US" altLang="zh-CN" sz="2400" baseline="-18000" dirty="0"/>
              <a:t>2</a:t>
            </a:r>
            <a:endParaRPr lang="zh-CN" altLang="en-US" sz="2400" baseline="-18000" dirty="0"/>
          </a:p>
        </p:txBody>
      </p:sp>
      <p:sp>
        <p:nvSpPr>
          <p:cNvPr id="11" name="TextBox 10"/>
          <p:cNvSpPr txBox="1"/>
          <p:nvPr/>
        </p:nvSpPr>
        <p:spPr>
          <a:xfrm>
            <a:off x="971600" y="4797152"/>
            <a:ext cx="6359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Cu(OH)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   +     2HNO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            Cu(NO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)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     +    2H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O</a:t>
            </a:r>
            <a:endParaRPr lang="zh-CN" altLang="en-US" sz="24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893945" y="4991980"/>
            <a:ext cx="360040" cy="72008"/>
            <a:chOff x="5148064" y="6165304"/>
            <a:chExt cx="360040" cy="7200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148064" y="6165304"/>
              <a:ext cx="3600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148064" y="6237312"/>
              <a:ext cx="3600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746510" y="3839852"/>
            <a:ext cx="360040" cy="72008"/>
            <a:chOff x="5148064" y="6165304"/>
            <a:chExt cx="360040" cy="7200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148064" y="6165304"/>
              <a:ext cx="3600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148064" y="6237312"/>
              <a:ext cx="3600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箭头连接符 18"/>
          <p:cNvCxnSpPr/>
          <p:nvPr/>
        </p:nvCxnSpPr>
        <p:spPr>
          <a:xfrm flipV="1">
            <a:off x="7911803" y="3745525"/>
            <a:ext cx="0" cy="2880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385" y="764704"/>
            <a:ext cx="4531893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0475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4454" y="10154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</a:rPr>
              <a:t>题型原理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477138"/>
            <a:ext cx="83407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幼圆" pitchFamily="49" charset="-122"/>
                <a:ea typeface="幼圆" pitchFamily="49" charset="-122"/>
              </a:rPr>
              <a:t> </a:t>
            </a:r>
            <a:r>
              <a:rPr lang="zh-CN" altLang="en-US" sz="2400" dirty="0" smtClean="0">
                <a:latin typeface="幼圆" pitchFamily="49" charset="-122"/>
                <a:ea typeface="幼圆" pitchFamily="49" charset="-122"/>
              </a:rPr>
              <a:t>   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描述某一变化过程中，两个变量的函数关系。体现化学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与数学学科间的联系。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2482763"/>
            <a:ext cx="1954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</a:rPr>
              <a:t>主要知识点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3057621"/>
            <a:ext cx="81547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化学反应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中，某一反应物的减少量或某一生成物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的增加量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反应时间的关系；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592" y="4359386"/>
            <a:ext cx="787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化学反应中，某一元素质量（分数）与反应时间的关系；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1809" y="4869160"/>
            <a:ext cx="4229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溶液的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与变化时间的关系；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7865" y="5293673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溶质质量分数与加入溶质或溶剂的关系；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3897721"/>
            <a:ext cx="8494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化学反应中，某一生成物的增加量与加入反应物质量的关系；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5776328"/>
            <a:ext cx="8292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金属的化学性质中，生成氢气的质量与反应时间（或金属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质量或酸的质量）的关系；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740407" y="3064880"/>
            <a:ext cx="289524" cy="289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/>
        </p:nvSpPr>
        <p:spPr>
          <a:xfrm>
            <a:off x="726355" y="3982614"/>
            <a:ext cx="289524" cy="289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角星 14"/>
          <p:cNvSpPr/>
          <p:nvPr/>
        </p:nvSpPr>
        <p:spPr>
          <a:xfrm>
            <a:off x="730235" y="4385587"/>
            <a:ext cx="289524" cy="289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角星 15"/>
          <p:cNvSpPr/>
          <p:nvPr/>
        </p:nvSpPr>
        <p:spPr>
          <a:xfrm>
            <a:off x="730235" y="4918078"/>
            <a:ext cx="289524" cy="289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726355" y="5353542"/>
            <a:ext cx="289524" cy="289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>
            <a:off x="736888" y="5850096"/>
            <a:ext cx="289524" cy="289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2575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5884" y="794628"/>
            <a:ext cx="2195363" cy="874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90872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</a:t>
            </a:r>
            <a:r>
              <a:rPr lang="zh-CN" alt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指引</a:t>
            </a:r>
            <a:endParaRPr lang="zh-CN" altLang="en-US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5813" y="2055829"/>
            <a:ext cx="5753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即自变量为</a:t>
            </a:r>
            <a:r>
              <a:rPr lang="en-US" altLang="zh-C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时，图像的起点位置。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90003" y="3539479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指自变量增大时，函数值的变化趋势。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0833" y="4901403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指趋势发生改变的点。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47729"/>
            <a:ext cx="677863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79" y="4793305"/>
            <a:ext cx="677863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31381"/>
            <a:ext cx="677863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09380" y="199427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4637" y="347792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96644" y="480043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5633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10498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实验室制取氧气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88840"/>
            <a:ext cx="3561293" cy="2628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3648" y="5043227"/>
            <a:ext cx="6326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AC</a:t>
            </a:r>
            <a:r>
              <a:rPr lang="zh-CN" altLang="en-US" sz="2400" dirty="0" smtClean="0"/>
              <a:t>段：加热</a:t>
            </a:r>
            <a:r>
              <a:rPr lang="en-US" altLang="zh-CN" sz="2400" dirty="0" smtClean="0"/>
              <a:t>M</a:t>
            </a:r>
            <a:r>
              <a:rPr lang="zh-CN" altLang="en-US" sz="2400" dirty="0" smtClean="0"/>
              <a:t>克氯酸钾，再加入适量的催化剂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386977" y="5733256"/>
            <a:ext cx="3573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BD</a:t>
            </a:r>
            <a:r>
              <a:rPr lang="zh-CN" altLang="en-US" sz="2400" dirty="0" smtClean="0"/>
              <a:t>段：加热</a:t>
            </a:r>
            <a:r>
              <a:rPr lang="en-US" altLang="zh-CN" sz="2400" dirty="0" smtClean="0"/>
              <a:t>M</a:t>
            </a:r>
            <a:r>
              <a:rPr lang="zh-CN" altLang="en-US" sz="2400" dirty="0" smtClean="0"/>
              <a:t>克氯酸钾。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686899" y="71627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典型问题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0885" y="643400"/>
            <a:ext cx="21273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177" y="976018"/>
            <a:ext cx="796479" cy="79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4587" y="84090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5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8810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0347" y="54868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实验室制取氧气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2099419" cy="196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6730" y="2112966"/>
            <a:ext cx="2160298" cy="195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00390"/>
            <a:ext cx="2605509" cy="1909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592288" cy="180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65104"/>
            <a:ext cx="2776513" cy="195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98654"/>
            <a:ext cx="3668924" cy="224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0476" y="1161070"/>
            <a:ext cx="78149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        加热氯酸钾与二氧化锰的混合物，至不再产生氧气。</a:t>
            </a:r>
            <a:endParaRPr lang="en-US" altLang="zh-CN" sz="2400" dirty="0" smtClean="0"/>
          </a:p>
          <a:p>
            <a:r>
              <a:rPr lang="zh-CN" altLang="en-US" sz="2400" dirty="0" smtClean="0"/>
              <a:t>请画出有关图像：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583972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02563"/>
            <a:ext cx="2880320" cy="279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6574" y="732193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</a:rPr>
              <a:t>实验室制取氢气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201" y="4731234"/>
            <a:ext cx="3921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Zn   +   H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SO</a:t>
            </a:r>
            <a:r>
              <a:rPr lang="en-US" altLang="zh-CN" sz="2400" baseline="-18000" dirty="0"/>
              <a:t>4</a:t>
            </a:r>
            <a:r>
              <a:rPr lang="en-US" altLang="zh-CN" sz="2400" dirty="0" smtClean="0"/>
              <a:t>  =   ZnSO</a:t>
            </a:r>
            <a:r>
              <a:rPr lang="en-US" altLang="zh-CN" sz="2400" baseline="-18000" dirty="0"/>
              <a:t>4</a:t>
            </a:r>
            <a:r>
              <a:rPr lang="en-US" altLang="zh-CN" sz="2400" dirty="0" smtClean="0"/>
              <a:t>   +   H</a:t>
            </a:r>
            <a:r>
              <a:rPr lang="en-US" altLang="zh-CN" sz="2400" baseline="-18000" dirty="0"/>
              <a:t>2</a:t>
            </a:r>
            <a:endParaRPr lang="zh-CN" altLang="en-US" sz="2400" baseline="-18000" dirty="0"/>
          </a:p>
        </p:txBody>
      </p:sp>
      <p:sp>
        <p:nvSpPr>
          <p:cNvPr id="8" name="TextBox 7"/>
          <p:cNvSpPr txBox="1"/>
          <p:nvPr/>
        </p:nvSpPr>
        <p:spPr>
          <a:xfrm>
            <a:off x="255385" y="5399865"/>
            <a:ext cx="4123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Mg   +   H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SO</a:t>
            </a:r>
            <a:r>
              <a:rPr lang="en-US" altLang="zh-CN" sz="2400" baseline="-18000" dirty="0"/>
              <a:t>4</a:t>
            </a:r>
            <a:r>
              <a:rPr lang="en-US" altLang="zh-CN" sz="2400" dirty="0" smtClean="0"/>
              <a:t>  =   MgSO</a:t>
            </a:r>
            <a:r>
              <a:rPr lang="en-US" altLang="zh-CN" sz="2400" baseline="-18000" dirty="0" smtClean="0"/>
              <a:t>4</a:t>
            </a:r>
            <a:r>
              <a:rPr lang="en-US" altLang="zh-CN" sz="2400" dirty="0" smtClean="0"/>
              <a:t>   +   H</a:t>
            </a:r>
            <a:r>
              <a:rPr lang="en-US" altLang="zh-CN" sz="2400" baseline="-18000" dirty="0"/>
              <a:t>2</a:t>
            </a:r>
            <a:endParaRPr lang="zh-CN" altLang="en-US" sz="2400" baseline="-180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5991671"/>
            <a:ext cx="3889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Fe   +   H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SO</a:t>
            </a:r>
            <a:r>
              <a:rPr lang="en-US" altLang="zh-CN" sz="2400" baseline="-18000" dirty="0"/>
              <a:t>4</a:t>
            </a:r>
            <a:r>
              <a:rPr lang="en-US" altLang="zh-CN" sz="2400" dirty="0" smtClean="0"/>
              <a:t>  =   FeSO</a:t>
            </a:r>
            <a:r>
              <a:rPr lang="en-US" altLang="zh-CN" sz="2400" baseline="-18000" dirty="0" smtClean="0"/>
              <a:t>4</a:t>
            </a:r>
            <a:r>
              <a:rPr lang="en-US" altLang="zh-CN" sz="2400" dirty="0" smtClean="0"/>
              <a:t>   +   H</a:t>
            </a:r>
            <a:r>
              <a:rPr lang="en-US" altLang="zh-CN" sz="2400" baseline="-18000" dirty="0"/>
              <a:t>2</a:t>
            </a:r>
            <a:endParaRPr lang="zh-CN" altLang="en-US" sz="2400" baseline="-18000" dirty="0"/>
          </a:p>
        </p:txBody>
      </p:sp>
      <p:sp>
        <p:nvSpPr>
          <p:cNvPr id="10" name="TextBox 9"/>
          <p:cNvSpPr txBox="1"/>
          <p:nvPr/>
        </p:nvSpPr>
        <p:spPr>
          <a:xfrm>
            <a:off x="319968" y="5055567"/>
            <a:ext cx="3752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65                                             2</a:t>
            </a:r>
            <a:endParaRPr lang="zh-CN" altLang="en-US" sz="2400" baseline="-18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942" y="5724815"/>
            <a:ext cx="3890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24                                               2</a:t>
            </a:r>
            <a:endParaRPr lang="zh-CN" altLang="en-US" sz="2400" baseline="-18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201" y="6279703"/>
            <a:ext cx="3821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56                                              2</a:t>
            </a:r>
            <a:endParaRPr lang="zh-CN" altLang="en-US" sz="2400" baseline="-18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942" y="1422821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Calibri"/>
              </a:rPr>
              <a:t>①</a:t>
            </a:r>
            <a:r>
              <a:rPr lang="zh-CN" altLang="en-US" sz="2400" dirty="0" smtClean="0"/>
              <a:t>相同质量的锌粉、镁粉、铁粉</a:t>
            </a:r>
            <a:endParaRPr lang="en-US" altLang="zh-CN" sz="2400" dirty="0" smtClean="0"/>
          </a:p>
          <a:p>
            <a:r>
              <a:rPr lang="zh-CN" altLang="en-US" sz="2400" dirty="0" smtClean="0"/>
              <a:t>与</a:t>
            </a:r>
            <a:r>
              <a:rPr lang="zh-CN" altLang="en-US" sz="2400" dirty="0" smtClean="0">
                <a:solidFill>
                  <a:srgbClr val="0070C0"/>
                </a:solidFill>
              </a:rPr>
              <a:t>足量的稀硫酸</a:t>
            </a:r>
            <a:r>
              <a:rPr lang="zh-CN" altLang="en-US" sz="2400" dirty="0" smtClean="0"/>
              <a:t>反应。</a:t>
            </a:r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408094" y="1480362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Calibri"/>
              </a:rPr>
              <a:t>②向</a:t>
            </a:r>
            <a:r>
              <a:rPr lang="zh-CN" altLang="en-US" sz="2400" dirty="0" smtClean="0"/>
              <a:t>相同质量稀硫酸中不</a:t>
            </a:r>
            <a:endParaRPr lang="en-US" altLang="zh-CN" sz="2400" dirty="0" smtClean="0"/>
          </a:p>
          <a:p>
            <a:r>
              <a:rPr lang="zh-CN" altLang="en-US" sz="2400" dirty="0" smtClean="0"/>
              <a:t>断加入金属粉末。</a:t>
            </a:r>
            <a:endParaRPr lang="zh-CN" altLang="en-US" sz="2400" dirty="0"/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4163612" y="4798511"/>
            <a:ext cx="0" cy="2880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4364424" y="5559623"/>
            <a:ext cx="0" cy="2880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4123292" y="6113109"/>
            <a:ext cx="0" cy="2880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879" y="620688"/>
            <a:ext cx="238442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47" y="626342"/>
            <a:ext cx="796479" cy="79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03757" y="491227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5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404001" y="3702516"/>
            <a:ext cx="0" cy="130223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156176" y="50131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24</a:t>
            </a:r>
            <a:endParaRPr lang="zh-CN" alt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7149545" y="502319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56</a:t>
            </a:r>
            <a:endParaRPr lang="zh-CN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7512914" y="50131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65</a:t>
            </a:r>
            <a:endParaRPr lang="zh-CN" altLang="en-US" sz="2400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7692893" y="3717032"/>
            <a:ext cx="0" cy="130223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427439" y="3717032"/>
            <a:ext cx="0" cy="130223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220072" y="2283847"/>
            <a:ext cx="4924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H</a:t>
            </a:r>
            <a:r>
              <a:rPr lang="en-US" altLang="zh-CN" sz="2400" baseline="-18000" dirty="0" smtClean="0"/>
              <a:t>2</a:t>
            </a:r>
          </a:p>
          <a:p>
            <a:r>
              <a:rPr lang="zh-CN" altLang="en-US" sz="2400" dirty="0" smtClean="0"/>
              <a:t>质</a:t>
            </a:r>
            <a:endParaRPr lang="en-US" altLang="zh-CN" sz="2400" dirty="0" smtClean="0"/>
          </a:p>
          <a:p>
            <a:r>
              <a:rPr lang="zh-CN" altLang="en-US" sz="2400" dirty="0" smtClean="0"/>
              <a:t>量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7847533" y="50231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金属粉末</a:t>
            </a:r>
            <a:endParaRPr lang="zh-CN" alt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80" y="2311359"/>
            <a:ext cx="3333437" cy="2513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4882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05572" y="108186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溶质质量分数问题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1916832"/>
            <a:ext cx="7571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向一接近饱和的硝酸钾溶液中，逐渐加入硝酸钾晶体。</a:t>
            </a:r>
            <a:endParaRPr lang="zh-CN" alt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92896"/>
            <a:ext cx="4200227" cy="319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686899" y="71627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典型问题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8891" y="609853"/>
            <a:ext cx="21273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177" y="976018"/>
            <a:ext cx="796479" cy="79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94587" y="840903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3</a:t>
            </a:r>
            <a:endParaRPr lang="zh-CN" altLang="en-US" sz="5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709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6772" y="679860"/>
            <a:ext cx="1257116" cy="804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22153" y="949572"/>
            <a:ext cx="5157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图                        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 </a:t>
            </a:r>
            <a:r>
              <a:rPr lang="zh-CN" altLang="en-US" sz="3200" b="1" dirty="0">
                <a:solidFill>
                  <a:srgbClr val="00B050"/>
                </a:solidFill>
              </a:rPr>
              <a:t>的两种情形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532" y="155679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①气体被碱液吸收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39870" y="2046554"/>
            <a:ext cx="7321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 </a:t>
            </a:r>
            <a:r>
              <a:rPr lang="zh-CN" altLang="en-US" sz="2400" dirty="0" smtClean="0"/>
              <a:t>       向</a:t>
            </a:r>
            <a:r>
              <a:rPr lang="en-US" altLang="zh-CN" sz="2400" dirty="0" err="1" smtClean="0"/>
              <a:t>NaOH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Na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CO</a:t>
            </a:r>
            <a:r>
              <a:rPr lang="en-US" altLang="zh-CN" sz="2400" baseline="-18000" dirty="0"/>
              <a:t>3</a:t>
            </a:r>
            <a:r>
              <a:rPr lang="zh-CN" altLang="en-US" sz="2400" dirty="0" smtClean="0"/>
              <a:t>的混合溶液中逐渐滴入稀盐酸。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98255" y="5343599"/>
            <a:ext cx="4422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OA</a:t>
            </a:r>
            <a:r>
              <a:rPr lang="zh-CN" altLang="en-US" sz="2400" dirty="0" smtClean="0"/>
              <a:t>段：</a:t>
            </a:r>
            <a:r>
              <a:rPr lang="en-US" altLang="zh-CN" sz="2400" dirty="0" err="1" smtClean="0"/>
              <a:t>NaOH</a:t>
            </a:r>
            <a:r>
              <a:rPr lang="en-US" altLang="zh-CN" sz="2400" dirty="0" smtClean="0"/>
              <a:t> +  </a:t>
            </a:r>
            <a:r>
              <a:rPr lang="en-US" altLang="zh-CN" sz="2400" dirty="0" err="1" smtClean="0"/>
              <a:t>HCl</a:t>
            </a:r>
            <a:r>
              <a:rPr lang="en-US" altLang="zh-CN" sz="2400" dirty="0" smtClean="0"/>
              <a:t> = </a:t>
            </a:r>
            <a:r>
              <a:rPr lang="en-US" altLang="zh-CN" sz="2400" dirty="0" err="1" smtClean="0"/>
              <a:t>NaCl</a:t>
            </a:r>
            <a:r>
              <a:rPr lang="en-US" altLang="zh-CN" sz="2400" dirty="0" smtClean="0"/>
              <a:t> + H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O</a:t>
            </a:r>
            <a:endParaRPr lang="zh-CN" altLang="en-US" sz="2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0954" y="2508219"/>
            <a:ext cx="3685381" cy="259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5159" y="5805264"/>
            <a:ext cx="6067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AB</a:t>
            </a:r>
            <a:r>
              <a:rPr lang="zh-CN" altLang="en-US" sz="2400" dirty="0" smtClean="0"/>
              <a:t>段：</a:t>
            </a:r>
            <a:r>
              <a:rPr lang="en-US" altLang="zh-CN" sz="2400" dirty="0" smtClean="0"/>
              <a:t>Na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CO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+  2HCl = 2NaCl  +  H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O +  CO</a:t>
            </a:r>
            <a:r>
              <a:rPr lang="en-US" altLang="zh-CN" sz="2400" baseline="-18000" dirty="0"/>
              <a:t>2</a:t>
            </a:r>
            <a:endParaRPr lang="zh-CN" altLang="en-US" sz="2400" baseline="-18000" dirty="0"/>
          </a:p>
        </p:txBody>
      </p:sp>
      <p:sp>
        <p:nvSpPr>
          <p:cNvPr id="13" name="TextBox 12"/>
          <p:cNvSpPr txBox="1"/>
          <p:nvPr/>
        </p:nvSpPr>
        <p:spPr>
          <a:xfrm>
            <a:off x="283854" y="6237312"/>
            <a:ext cx="2361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BC</a:t>
            </a:r>
            <a:r>
              <a:rPr lang="zh-CN" altLang="en-US" sz="2400" dirty="0" smtClean="0"/>
              <a:t>段：盐酸过量</a:t>
            </a:r>
            <a:endParaRPr lang="zh-CN" altLang="en-US" sz="2400" dirty="0"/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6084168" y="5892080"/>
            <a:ext cx="0" cy="2880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86899" y="71627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典型问题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8890" y="692758"/>
            <a:ext cx="21273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231" y="760313"/>
            <a:ext cx="796479" cy="79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11560" y="620688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4</a:t>
            </a:r>
            <a:endParaRPr lang="zh-CN" altLang="en-US" sz="5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083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85184"/>
            <a:ext cx="8721229" cy="1265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9622" y="620688"/>
            <a:ext cx="85763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②沉淀溶解在酸中</a:t>
            </a:r>
            <a:r>
              <a:rPr lang="en-US" altLang="zh-CN" sz="2400" dirty="0" smtClean="0"/>
              <a:t>:</a:t>
            </a:r>
            <a:r>
              <a:rPr lang="zh-CN" altLang="en-US" sz="2400" dirty="0" smtClean="0">
                <a:solidFill>
                  <a:srgbClr val="FF0000"/>
                </a:solidFill>
              </a:rPr>
              <a:t>碳酸盐和氢氧化物的沉淀会溶解在酸中，而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   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AgCl</a:t>
            </a:r>
            <a:r>
              <a:rPr lang="en-US" altLang="zh-CN" sz="2400" dirty="0" smtClean="0">
                <a:solidFill>
                  <a:srgbClr val="FF0000"/>
                </a:solidFill>
              </a:rPr>
              <a:t>   、 BaSO4</a:t>
            </a:r>
            <a:r>
              <a:rPr lang="zh-CN" altLang="en-US" sz="2400" dirty="0" smtClean="0">
                <a:solidFill>
                  <a:srgbClr val="FF0000"/>
                </a:solidFill>
              </a:rPr>
              <a:t> 两种沉淀不会溶解在酸中。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100" y="2134256"/>
            <a:ext cx="3906919" cy="25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9868" y="1443836"/>
            <a:ext cx="6795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如：向</a:t>
            </a:r>
            <a:r>
              <a:rPr lang="en-US" altLang="zh-CN" sz="2400" dirty="0" err="1" smtClean="0"/>
              <a:t>HCl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CaCl</a:t>
            </a:r>
            <a:r>
              <a:rPr lang="en-US" altLang="zh-CN" sz="2400" baseline="-18000" dirty="0" smtClean="0"/>
              <a:t>2</a:t>
            </a:r>
            <a:r>
              <a:rPr lang="zh-CN" altLang="en-US" sz="2400" dirty="0" smtClean="0"/>
              <a:t>混合溶液中不断加入</a:t>
            </a:r>
            <a:r>
              <a:rPr lang="en-US" altLang="zh-CN" sz="2400" dirty="0" smtClean="0"/>
              <a:t>Na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CO</a:t>
            </a:r>
            <a:r>
              <a:rPr lang="en-US" altLang="zh-CN" sz="2400" baseline="-18000" dirty="0"/>
              <a:t>3</a:t>
            </a:r>
            <a:r>
              <a:rPr lang="zh-CN" altLang="en-US" sz="2400" dirty="0" smtClean="0"/>
              <a:t>溶液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067944" y="1905501"/>
            <a:ext cx="48327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OA</a:t>
            </a:r>
            <a:r>
              <a:rPr lang="zh-CN" altLang="en-US" sz="2400" dirty="0" smtClean="0"/>
              <a:t>段：</a:t>
            </a:r>
            <a:endParaRPr lang="en-US" altLang="zh-CN" sz="2400" dirty="0" smtClean="0"/>
          </a:p>
          <a:p>
            <a:r>
              <a:rPr lang="en-US" altLang="zh-CN" sz="2400" dirty="0" smtClean="0"/>
              <a:t>2HCl +Na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CO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=  2NaCl  +  H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O  + CO</a:t>
            </a:r>
            <a:r>
              <a:rPr lang="en-US" altLang="zh-CN" sz="2400" baseline="-18000" dirty="0"/>
              <a:t>2</a:t>
            </a:r>
            <a:endParaRPr lang="zh-CN" altLang="en-US" sz="2400" baseline="-18000" dirty="0"/>
          </a:p>
        </p:txBody>
      </p:sp>
      <p:sp>
        <p:nvSpPr>
          <p:cNvPr id="8" name="TextBox 7"/>
          <p:cNvSpPr txBox="1"/>
          <p:nvPr/>
        </p:nvSpPr>
        <p:spPr>
          <a:xfrm>
            <a:off x="4089538" y="2881187"/>
            <a:ext cx="47638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AB</a:t>
            </a:r>
            <a:r>
              <a:rPr lang="zh-CN" altLang="en-US" sz="2400" dirty="0" smtClean="0"/>
              <a:t>段：</a:t>
            </a:r>
            <a:endParaRPr lang="en-US" altLang="zh-CN" sz="2400" dirty="0" smtClean="0"/>
          </a:p>
          <a:p>
            <a:r>
              <a:rPr lang="en-US" altLang="zh-CN" sz="2400" dirty="0" smtClean="0"/>
              <a:t>CaCl</a:t>
            </a:r>
            <a:r>
              <a:rPr lang="en-US" altLang="zh-CN" sz="2400" baseline="-18000" dirty="0" smtClean="0"/>
              <a:t>2</a:t>
            </a:r>
            <a:r>
              <a:rPr lang="en-US" altLang="zh-CN" sz="2400" dirty="0" smtClean="0"/>
              <a:t> +  Na</a:t>
            </a:r>
            <a:r>
              <a:rPr lang="en-US" altLang="zh-CN" sz="2400" baseline="-18000" dirty="0"/>
              <a:t>2</a:t>
            </a:r>
            <a:r>
              <a:rPr lang="en-US" altLang="zh-CN" sz="2400" dirty="0" smtClean="0"/>
              <a:t>CO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=  CaCO</a:t>
            </a:r>
            <a:r>
              <a:rPr lang="en-US" altLang="zh-CN" sz="2400" baseline="-18000" dirty="0"/>
              <a:t>3</a:t>
            </a:r>
            <a:r>
              <a:rPr lang="en-US" altLang="zh-CN" sz="2400" dirty="0" smtClean="0"/>
              <a:t>      +  2NaCl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089538" y="3824247"/>
            <a:ext cx="2977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BC</a:t>
            </a:r>
            <a:r>
              <a:rPr lang="zh-CN" altLang="en-US" sz="2400" dirty="0" smtClean="0"/>
              <a:t>段：碳酸钠过量。</a:t>
            </a:r>
            <a:endParaRPr lang="zh-CN" altLang="en-US" sz="2400" dirty="0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8839436" y="2341936"/>
            <a:ext cx="0" cy="2880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7380312" y="3305636"/>
            <a:ext cx="0" cy="32471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77717" y="5196209"/>
            <a:ext cx="75248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</a:rPr>
              <a:t>又如：向</a:t>
            </a:r>
            <a:r>
              <a:rPr lang="en-US" altLang="zh-CN" sz="2400" dirty="0" smtClean="0">
                <a:solidFill>
                  <a:srgbClr val="FFFF00"/>
                </a:solidFill>
              </a:rPr>
              <a:t>H</a:t>
            </a:r>
            <a:r>
              <a:rPr lang="en-US" altLang="zh-CN" sz="2400" baseline="-18000" dirty="0" smtClean="0">
                <a:solidFill>
                  <a:srgbClr val="FFFF00"/>
                </a:solidFill>
              </a:rPr>
              <a:t>2</a:t>
            </a:r>
            <a:r>
              <a:rPr lang="en-US" altLang="zh-CN" sz="2400" dirty="0" smtClean="0">
                <a:solidFill>
                  <a:srgbClr val="FFFF00"/>
                </a:solidFill>
              </a:rPr>
              <a:t>SO</a:t>
            </a:r>
            <a:r>
              <a:rPr lang="en-US" altLang="zh-CN" sz="2400" baseline="-18000" dirty="0">
                <a:solidFill>
                  <a:srgbClr val="FFFF00"/>
                </a:solidFill>
              </a:rPr>
              <a:t>4</a:t>
            </a:r>
            <a:r>
              <a:rPr lang="zh-CN" altLang="en-US" sz="2400" dirty="0" smtClean="0">
                <a:solidFill>
                  <a:srgbClr val="FFFF00"/>
                </a:solidFill>
              </a:rPr>
              <a:t>、</a:t>
            </a:r>
            <a:r>
              <a:rPr lang="en-US" altLang="zh-CN" sz="2400" dirty="0" smtClean="0">
                <a:solidFill>
                  <a:srgbClr val="FFFF00"/>
                </a:solidFill>
              </a:rPr>
              <a:t>CuSO</a:t>
            </a:r>
            <a:r>
              <a:rPr lang="en-US" altLang="zh-CN" sz="2400" baseline="-18000" dirty="0">
                <a:solidFill>
                  <a:srgbClr val="FFFF00"/>
                </a:solidFill>
              </a:rPr>
              <a:t>4</a:t>
            </a:r>
            <a:r>
              <a:rPr lang="zh-CN" altLang="en-US" sz="2400" dirty="0" smtClean="0">
                <a:solidFill>
                  <a:srgbClr val="FFFF00"/>
                </a:solidFill>
              </a:rPr>
              <a:t>混合溶液中不断加入</a:t>
            </a:r>
            <a:r>
              <a:rPr lang="en-US" altLang="zh-CN" sz="2400" dirty="0" err="1" smtClean="0">
                <a:solidFill>
                  <a:srgbClr val="FFFF00"/>
                </a:solidFill>
              </a:rPr>
              <a:t>NaOH</a:t>
            </a:r>
            <a:r>
              <a:rPr lang="zh-CN" altLang="en-US" sz="2400" dirty="0" smtClean="0">
                <a:solidFill>
                  <a:srgbClr val="FFFF00"/>
                </a:solidFill>
              </a:rPr>
              <a:t>溶液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7717" y="5732312"/>
            <a:ext cx="7074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</a:rPr>
              <a:t>再如：向</a:t>
            </a:r>
            <a:r>
              <a:rPr lang="en-US" altLang="zh-CN" sz="2400" dirty="0" err="1" smtClean="0">
                <a:solidFill>
                  <a:srgbClr val="FFFF00"/>
                </a:solidFill>
              </a:rPr>
              <a:t>HCl</a:t>
            </a:r>
            <a:r>
              <a:rPr lang="zh-CN" altLang="en-US" sz="2400" dirty="0" smtClean="0">
                <a:solidFill>
                  <a:srgbClr val="FFFF00"/>
                </a:solidFill>
              </a:rPr>
              <a:t>、</a:t>
            </a:r>
            <a:r>
              <a:rPr lang="en-US" altLang="zh-CN" sz="2400" dirty="0" smtClean="0">
                <a:solidFill>
                  <a:srgbClr val="FFFF00"/>
                </a:solidFill>
              </a:rPr>
              <a:t>MgCl</a:t>
            </a:r>
            <a:r>
              <a:rPr lang="en-US" altLang="zh-CN" sz="2400" baseline="-18000" dirty="0" smtClean="0">
                <a:solidFill>
                  <a:srgbClr val="FFFF00"/>
                </a:solidFill>
              </a:rPr>
              <a:t>2</a:t>
            </a:r>
            <a:r>
              <a:rPr lang="zh-CN" altLang="en-US" sz="2400" dirty="0" smtClean="0">
                <a:solidFill>
                  <a:srgbClr val="FFFF00"/>
                </a:solidFill>
              </a:rPr>
              <a:t>混合溶液中不断加入</a:t>
            </a:r>
            <a:r>
              <a:rPr lang="en-US" altLang="zh-CN" sz="2400" dirty="0" err="1" smtClean="0">
                <a:solidFill>
                  <a:srgbClr val="FFFF00"/>
                </a:solidFill>
              </a:rPr>
              <a:t>NaOH</a:t>
            </a:r>
            <a:r>
              <a:rPr lang="zh-CN" altLang="en-US" sz="2400" dirty="0" smtClean="0">
                <a:solidFill>
                  <a:srgbClr val="FFFF00"/>
                </a:solidFill>
              </a:rPr>
              <a:t>溶液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9783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699</Words>
  <Application>Microsoft Office PowerPoint</Application>
  <PresentationFormat>全屏显示(4:3)</PresentationFormat>
  <Paragraphs>99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TXSY2007</dc:creator>
  <cp:lastModifiedBy>mac-pc</cp:lastModifiedBy>
  <cp:revision>68</cp:revision>
  <dcterms:created xsi:type="dcterms:W3CDTF">2016-03-27T00:38:22Z</dcterms:created>
  <dcterms:modified xsi:type="dcterms:W3CDTF">2017-03-29T03:44:32Z</dcterms:modified>
</cp:coreProperties>
</file>